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93"/>
  </p:notesMasterIdLst>
  <p:sldIdLst>
    <p:sldId id="2753" r:id="rId11"/>
    <p:sldId id="2066" r:id="rId12"/>
    <p:sldId id="2786" r:id="rId13"/>
    <p:sldId id="2244" r:id="rId14"/>
    <p:sldId id="2262" r:id="rId15"/>
    <p:sldId id="417" r:id="rId16"/>
    <p:sldId id="418" r:id="rId17"/>
    <p:sldId id="498" r:id="rId18"/>
    <p:sldId id="421" r:id="rId19"/>
    <p:sldId id="499" r:id="rId20"/>
    <p:sldId id="500" r:id="rId21"/>
    <p:sldId id="424" r:id="rId22"/>
    <p:sldId id="427" r:id="rId23"/>
    <p:sldId id="428" r:id="rId24"/>
    <p:sldId id="2693" r:id="rId25"/>
    <p:sldId id="2754" r:id="rId26"/>
    <p:sldId id="2772" r:id="rId27"/>
    <p:sldId id="2776" r:id="rId28"/>
    <p:sldId id="2793" r:id="rId29"/>
    <p:sldId id="2777" r:id="rId30"/>
    <p:sldId id="2778" r:id="rId31"/>
    <p:sldId id="2781" r:id="rId32"/>
    <p:sldId id="2789" r:id="rId33"/>
    <p:sldId id="284" r:id="rId34"/>
    <p:sldId id="432" r:id="rId35"/>
    <p:sldId id="2791" r:id="rId36"/>
    <p:sldId id="431" r:id="rId37"/>
    <p:sldId id="318" r:id="rId38"/>
    <p:sldId id="1699" r:id="rId39"/>
    <p:sldId id="1746" r:id="rId40"/>
    <p:sldId id="1737" r:id="rId41"/>
    <p:sldId id="1738" r:id="rId42"/>
    <p:sldId id="2775" r:id="rId43"/>
    <p:sldId id="2779" r:id="rId44"/>
    <p:sldId id="1770" r:id="rId45"/>
    <p:sldId id="1795" r:id="rId46"/>
    <p:sldId id="2769" r:id="rId47"/>
    <p:sldId id="1763" r:id="rId48"/>
    <p:sldId id="1762" r:id="rId49"/>
    <p:sldId id="1764" r:id="rId50"/>
    <p:sldId id="1771" r:id="rId51"/>
    <p:sldId id="1773" r:id="rId52"/>
    <p:sldId id="1772" r:id="rId53"/>
    <p:sldId id="1774" r:id="rId54"/>
    <p:sldId id="1796" r:id="rId55"/>
    <p:sldId id="1681" r:id="rId56"/>
    <p:sldId id="1682" r:id="rId57"/>
    <p:sldId id="330" r:id="rId58"/>
    <p:sldId id="328" r:id="rId59"/>
    <p:sldId id="1676" r:id="rId60"/>
    <p:sldId id="2260" r:id="rId61"/>
    <p:sldId id="2261" r:id="rId62"/>
    <p:sldId id="2794" r:id="rId63"/>
    <p:sldId id="2795" r:id="rId64"/>
    <p:sldId id="2780" r:id="rId65"/>
    <p:sldId id="2691" r:id="rId66"/>
    <p:sldId id="292" r:id="rId67"/>
    <p:sldId id="2774" r:id="rId68"/>
    <p:sldId id="1777" r:id="rId69"/>
    <p:sldId id="2782" r:id="rId70"/>
    <p:sldId id="1799" r:id="rId71"/>
    <p:sldId id="1798" r:id="rId72"/>
    <p:sldId id="1804" r:id="rId73"/>
    <p:sldId id="1784" r:id="rId74"/>
    <p:sldId id="1801" r:id="rId75"/>
    <p:sldId id="2256" r:id="rId76"/>
    <p:sldId id="1779" r:id="rId77"/>
    <p:sldId id="1781" r:id="rId78"/>
    <p:sldId id="1782" r:id="rId79"/>
    <p:sldId id="1814" r:id="rId80"/>
    <p:sldId id="2788" r:id="rId81"/>
    <p:sldId id="2783" r:id="rId82"/>
    <p:sldId id="325" r:id="rId83"/>
    <p:sldId id="1670" r:id="rId84"/>
    <p:sldId id="1718" r:id="rId85"/>
    <p:sldId id="1735" r:id="rId86"/>
    <p:sldId id="1706" r:id="rId87"/>
    <p:sldId id="1715" r:id="rId88"/>
    <p:sldId id="2792" r:id="rId89"/>
    <p:sldId id="353" r:id="rId90"/>
    <p:sldId id="2787" r:id="rId91"/>
    <p:sldId id="355" r:id="rId9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0C869E-D19D-C8D3-6FF9-B6811F73EEF3}" name="Sean Tait" initials="ST" userId="S::stait@gibperk.com::1a6b76f7-d50b-44f4-944a-28265c7b6f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EBBC4"/>
    <a:srgbClr val="33E6F0"/>
    <a:srgbClr val="33CCCC"/>
    <a:srgbClr val="B3E6E7"/>
    <a:srgbClr val="66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5472" autoAdjust="0"/>
  </p:normalViewPr>
  <p:slideViewPr>
    <p:cSldViewPr snapToGrid="0">
      <p:cViewPr varScale="1">
        <p:scale>
          <a:sx n="76" d="100"/>
          <a:sy n="76" d="100"/>
        </p:scale>
        <p:origin x="108" y="420"/>
      </p:cViewPr>
      <p:guideLst/>
    </p:cSldViewPr>
  </p:slideViewPr>
  <p:outlineViewPr>
    <p:cViewPr>
      <p:scale>
        <a:sx n="33" d="100"/>
        <a:sy n="33" d="100"/>
      </p:scale>
      <p:origin x="0" y="-12388"/>
    </p:cViewPr>
  </p:outlineViewPr>
  <p:notesTextViewPr>
    <p:cViewPr>
      <p:scale>
        <a:sx n="3" d="2"/>
        <a:sy n="3" d="2"/>
      </p:scale>
      <p:origin x="0" y="0"/>
    </p:cViewPr>
  </p:notesTextViewPr>
  <p:sorterViewPr>
    <p:cViewPr varScale="1">
      <p:scale>
        <a:sx n="1" d="1"/>
        <a:sy n="1" d="1"/>
      </p:scale>
      <p:origin x="0" y="-3440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viewProps" Target="view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notesMaster" Target="notesMasters/notesMaster1.xml"/><Relationship Id="rId9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6FF8C29-DEDE-45BF-A815-9915EEEED495}" type="datetimeFigureOut">
              <a:rPr lang="en-US" smtClean="0"/>
              <a:t>10/30/2025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ADAFFB8-93A5-4F3E-BC97-74B660E408BE}" type="slidenum">
              <a:rPr lang="en-US" smtClean="0"/>
              <a:t>‹#›</a:t>
            </a:fld>
            <a:endParaRPr lang="en-US"/>
          </a:p>
        </p:txBody>
      </p:sp>
    </p:spTree>
    <p:extLst>
      <p:ext uri="{BB962C8B-B14F-4D97-AF65-F5344CB8AC3E}">
        <p14:creationId xmlns:p14="http://schemas.microsoft.com/office/powerpoint/2010/main" val="153295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97130">
              <a:defRPr/>
            </a:pPr>
            <a:fld id="{E498236E-E202-4B8D-AF5B-42A1D0FAD055}" type="slidenum">
              <a:rPr lang="en-US">
                <a:solidFill>
                  <a:prstClr val="black"/>
                </a:solidFill>
                <a:latin typeface="Calibri" panose="020F0502020204030204"/>
              </a:rPr>
              <a:pPr defTabSz="997130">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861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AFFB8-93A5-4F3E-BC97-74B660E408BE}" type="slidenum">
              <a:rPr lang="en-US" smtClean="0"/>
              <a:t>24</a:t>
            </a:fld>
            <a:endParaRPr lang="en-US"/>
          </a:p>
        </p:txBody>
      </p:sp>
    </p:spTree>
    <p:extLst>
      <p:ext uri="{BB962C8B-B14F-4D97-AF65-F5344CB8AC3E}">
        <p14:creationId xmlns:p14="http://schemas.microsoft.com/office/powerpoint/2010/main" val="147692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B802B3E6-928C-4DB7-BAE3-F837C26D2FD6}" type="slidenum">
              <a:rPr lang="en-US">
                <a:solidFill>
                  <a:prstClr val="black"/>
                </a:solidFill>
                <a:latin typeface="Calibri"/>
              </a:rPr>
              <a:pPr defTabSz="924916">
                <a:defRPr/>
              </a:pPr>
              <a:t>25</a:t>
            </a:fld>
            <a:endParaRPr lang="en-US">
              <a:solidFill>
                <a:prstClr val="black"/>
              </a:solidFill>
              <a:latin typeface="Calibri"/>
            </a:endParaRPr>
          </a:p>
        </p:txBody>
      </p:sp>
    </p:spTree>
    <p:extLst>
      <p:ext uri="{BB962C8B-B14F-4D97-AF65-F5344CB8AC3E}">
        <p14:creationId xmlns:p14="http://schemas.microsoft.com/office/powerpoint/2010/main" val="315730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EFBE8-927C-27C0-FB02-F64AD713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0DADD-195F-0A5F-A21E-EDF986ADF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B36B7-247D-B962-2FE4-0B3C97DFCF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4A1045-C223-8C30-19D2-FBDE159F66B8}"/>
              </a:ext>
            </a:extLst>
          </p:cNvPr>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B802B3E6-928C-4DB7-BAE3-F837C26D2F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57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B802B3E6-928C-4DB7-BAE3-F837C26D2FD6}" type="slidenum">
              <a:rPr lang="en-US">
                <a:solidFill>
                  <a:prstClr val="black"/>
                </a:solidFill>
                <a:latin typeface="Calibri"/>
              </a:rPr>
              <a:pPr defTabSz="924916">
                <a:defRPr/>
              </a:pPr>
              <a:t>27</a:t>
            </a:fld>
            <a:endParaRPr lang="en-US">
              <a:solidFill>
                <a:prstClr val="black"/>
              </a:solidFill>
              <a:latin typeface="Calibri"/>
            </a:endParaRPr>
          </a:p>
        </p:txBody>
      </p:sp>
    </p:spTree>
    <p:extLst>
      <p:ext uri="{BB962C8B-B14F-4D97-AF65-F5344CB8AC3E}">
        <p14:creationId xmlns:p14="http://schemas.microsoft.com/office/powerpoint/2010/main" val="140998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B802B3E6-928C-4DB7-BAE3-F837C26D2FD6}" type="slidenum">
              <a:rPr lang="en-US">
                <a:solidFill>
                  <a:prstClr val="black"/>
                </a:solidFill>
                <a:latin typeface="Calibri"/>
              </a:rPr>
              <a:pPr defTabSz="924916">
                <a:defRPr/>
              </a:pPr>
              <a:t>28</a:t>
            </a:fld>
            <a:endParaRPr lang="en-US">
              <a:solidFill>
                <a:prstClr val="black"/>
              </a:solidFill>
              <a:latin typeface="Calibri"/>
            </a:endParaRPr>
          </a:p>
        </p:txBody>
      </p:sp>
    </p:spTree>
    <p:extLst>
      <p:ext uri="{BB962C8B-B14F-4D97-AF65-F5344CB8AC3E}">
        <p14:creationId xmlns:p14="http://schemas.microsoft.com/office/powerpoint/2010/main" val="141212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AFFB8-93A5-4F3E-BC97-74B660E408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40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AFFB8-93A5-4F3E-BC97-74B660E408BE}" type="slidenum">
              <a:rPr lang="en-US" smtClean="0"/>
              <a:t>53</a:t>
            </a:fld>
            <a:endParaRPr lang="en-US"/>
          </a:p>
        </p:txBody>
      </p:sp>
    </p:spTree>
    <p:extLst>
      <p:ext uri="{BB962C8B-B14F-4D97-AF65-F5344CB8AC3E}">
        <p14:creationId xmlns:p14="http://schemas.microsoft.com/office/powerpoint/2010/main" val="233352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07D3279B-6A4A-4AE6-ADB7-DBC7CEA5D31C}" type="slidenum">
              <a:rPr lang="en-US">
                <a:solidFill>
                  <a:prstClr val="black"/>
                </a:solidFill>
                <a:latin typeface="Calibri" panose="020F0502020204030204"/>
              </a:rPr>
              <a:pPr defTabSz="924916">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49238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AFFB8-93A5-4F3E-BC97-74B660E408BE}" type="slidenum">
              <a:rPr lang="en-US" smtClean="0"/>
              <a:t>64</a:t>
            </a:fld>
            <a:endParaRPr lang="en-US"/>
          </a:p>
        </p:txBody>
      </p:sp>
    </p:spTree>
    <p:extLst>
      <p:ext uri="{BB962C8B-B14F-4D97-AF65-F5344CB8AC3E}">
        <p14:creationId xmlns:p14="http://schemas.microsoft.com/office/powerpoint/2010/main" val="222275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D445E-CC72-D2D7-1CBD-A0F5D7094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BAE95-44E4-8FA8-22C3-3BCD4530E7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2CA00-29F8-7F49-5AB4-9704BC3F9B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2A133A-B2B5-6112-4050-FAADCA676457}"/>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70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7072" rtl="0" eaLnBrk="1" fontAlgn="auto" latinLnBrk="0" hangingPunct="1">
              <a:lnSpc>
                <a:spcPct val="100000"/>
              </a:lnSpc>
              <a:spcBef>
                <a:spcPts val="0"/>
              </a:spcBef>
              <a:spcAft>
                <a:spcPts val="0"/>
              </a:spcAft>
              <a:buClrTx/>
              <a:buSzTx/>
              <a:buFontTx/>
              <a:buNone/>
              <a:tabLst/>
              <a:defRPr/>
            </a:pPr>
            <a:fld id="{ADE015BC-75D4-443D-A8F3-53427990922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707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89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916">
              <a:defRPr/>
            </a:pPr>
            <a:fld id="{B802B3E6-928C-4DB7-BAE3-F837C26D2FD6}" type="slidenum">
              <a:rPr lang="en-US">
                <a:solidFill>
                  <a:prstClr val="black"/>
                </a:solidFill>
                <a:latin typeface="Calibri"/>
              </a:rPr>
              <a:pPr defTabSz="924916">
                <a:defRPr/>
              </a:pPr>
              <a:t>73</a:t>
            </a:fld>
            <a:endParaRPr lang="en-US">
              <a:solidFill>
                <a:prstClr val="black"/>
              </a:solidFill>
              <a:latin typeface="Calibri"/>
            </a:endParaRPr>
          </a:p>
        </p:txBody>
      </p:sp>
    </p:spTree>
    <p:extLst>
      <p:ext uri="{BB962C8B-B14F-4D97-AF65-F5344CB8AC3E}">
        <p14:creationId xmlns:p14="http://schemas.microsoft.com/office/powerpoint/2010/main" val="302279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AFFB8-93A5-4F3E-BC97-74B660E408BE}" type="slidenum">
              <a:rPr lang="en-US" smtClean="0"/>
              <a:t>74</a:t>
            </a:fld>
            <a:endParaRPr lang="en-US"/>
          </a:p>
        </p:txBody>
      </p:sp>
    </p:spTree>
    <p:extLst>
      <p:ext uri="{BB962C8B-B14F-4D97-AF65-F5344CB8AC3E}">
        <p14:creationId xmlns:p14="http://schemas.microsoft.com/office/powerpoint/2010/main" val="207734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AFFB8-93A5-4F3E-BC97-74B660E408BE}" type="slidenum">
              <a:rPr lang="en-US" smtClean="0"/>
              <a:t>75</a:t>
            </a:fld>
            <a:endParaRPr lang="en-US"/>
          </a:p>
        </p:txBody>
      </p:sp>
    </p:spTree>
    <p:extLst>
      <p:ext uri="{BB962C8B-B14F-4D97-AF65-F5344CB8AC3E}">
        <p14:creationId xmlns:p14="http://schemas.microsoft.com/office/powerpoint/2010/main" val="1410049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DAFFB8-93A5-4F3E-BC97-74B660E408BE}" type="slidenum">
              <a:rPr lang="en-US" smtClean="0"/>
              <a:t>76</a:t>
            </a:fld>
            <a:endParaRPr lang="en-US"/>
          </a:p>
        </p:txBody>
      </p:sp>
    </p:spTree>
    <p:extLst>
      <p:ext uri="{BB962C8B-B14F-4D97-AF65-F5344CB8AC3E}">
        <p14:creationId xmlns:p14="http://schemas.microsoft.com/office/powerpoint/2010/main" val="2971471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AFFB8-93A5-4F3E-BC97-74B660E408BE}" type="slidenum">
              <a:rPr lang="en-US" smtClean="0"/>
              <a:t>77</a:t>
            </a:fld>
            <a:endParaRPr lang="en-US"/>
          </a:p>
        </p:txBody>
      </p:sp>
    </p:spTree>
    <p:extLst>
      <p:ext uri="{BB962C8B-B14F-4D97-AF65-F5344CB8AC3E}">
        <p14:creationId xmlns:p14="http://schemas.microsoft.com/office/powerpoint/2010/main" val="367008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AFFB8-93A5-4F3E-BC97-74B660E408BE}" type="slidenum">
              <a:rPr lang="en-US" smtClean="0"/>
              <a:t>78</a:t>
            </a:fld>
            <a:endParaRPr lang="en-US"/>
          </a:p>
        </p:txBody>
      </p:sp>
    </p:spTree>
    <p:extLst>
      <p:ext uri="{BB962C8B-B14F-4D97-AF65-F5344CB8AC3E}">
        <p14:creationId xmlns:p14="http://schemas.microsoft.com/office/powerpoint/2010/main" val="282225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5501">
              <a:defRPr/>
            </a:pPr>
            <a:fld id="{A082C70C-9FD6-4EA7-B6DF-5B1458A11598}" type="slidenum">
              <a:rPr lang="en-US">
                <a:solidFill>
                  <a:prstClr val="black"/>
                </a:solidFill>
                <a:latin typeface="Calibri" panose="020F0502020204030204"/>
              </a:rPr>
              <a:pPr defTabSz="93550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938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7550"/>
            <a:ext cx="6388100" cy="3594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6222">
              <a:defRPr/>
            </a:pPr>
            <a:fld id="{88BE6BA3-E703-46E0-B6D4-79A1391FA8DE}" type="slidenum">
              <a:rPr lang="en-US">
                <a:solidFill>
                  <a:prstClr val="black"/>
                </a:solidFill>
                <a:latin typeface="Calibri"/>
              </a:rPr>
              <a:pPr defTabSz="946222">
                <a:defRPr/>
              </a:pPr>
              <a:t>8</a:t>
            </a:fld>
            <a:endParaRPr lang="en-US">
              <a:solidFill>
                <a:prstClr val="black"/>
              </a:solidFill>
              <a:latin typeface="Calibri"/>
            </a:endParaRPr>
          </a:p>
        </p:txBody>
      </p:sp>
    </p:spTree>
    <p:extLst>
      <p:ext uri="{BB962C8B-B14F-4D97-AF65-F5344CB8AC3E}">
        <p14:creationId xmlns:p14="http://schemas.microsoft.com/office/powerpoint/2010/main" val="3902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773113" y="1196975"/>
            <a:ext cx="5749925" cy="3233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3412" indent="-301311">
              <a:defRPr>
                <a:solidFill>
                  <a:schemeClr val="tx1"/>
                </a:solidFill>
                <a:latin typeface="Arial" panose="020B0604020202020204" pitchFamily="34" charset="0"/>
                <a:cs typeface="Arial" panose="020B0604020202020204" pitchFamily="34" charset="0"/>
              </a:defRPr>
            </a:lvl2pPr>
            <a:lvl3pPr marL="1205250" indent="-241050">
              <a:defRPr>
                <a:solidFill>
                  <a:schemeClr val="tx1"/>
                </a:solidFill>
                <a:latin typeface="Arial" panose="020B0604020202020204" pitchFamily="34" charset="0"/>
                <a:cs typeface="Arial" panose="020B0604020202020204" pitchFamily="34" charset="0"/>
              </a:defRPr>
            </a:lvl3pPr>
            <a:lvl4pPr marL="1687349" indent="-241050">
              <a:defRPr>
                <a:solidFill>
                  <a:schemeClr val="tx1"/>
                </a:solidFill>
                <a:latin typeface="Arial" panose="020B0604020202020204" pitchFamily="34" charset="0"/>
                <a:cs typeface="Arial" panose="020B0604020202020204" pitchFamily="34" charset="0"/>
              </a:defRPr>
            </a:lvl4pPr>
            <a:lvl5pPr marL="2169448" indent="-241050">
              <a:defRPr>
                <a:solidFill>
                  <a:schemeClr val="tx1"/>
                </a:solidFill>
                <a:latin typeface="Arial" panose="020B0604020202020204" pitchFamily="34" charset="0"/>
                <a:cs typeface="Arial" panose="020B0604020202020204" pitchFamily="34" charset="0"/>
              </a:defRPr>
            </a:lvl5pPr>
            <a:lvl6pPr marL="26515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3648"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57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978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6222">
              <a:defRPr/>
            </a:pPr>
            <a:fld id="{2239F6F3-BCC9-49B1-817F-3C2B49599BD0}" type="slidenum">
              <a:rPr lang="en-US" altLang="en-US">
                <a:solidFill>
                  <a:prstClr val="black"/>
                </a:solidFill>
                <a:latin typeface="Calibri" panose="020F0502020204030204" pitchFamily="34" charset="0"/>
              </a:rPr>
              <a:pPr defTabSz="946222">
                <a:defRPr/>
              </a:pPr>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773113" y="1196975"/>
            <a:ext cx="5749925" cy="3233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3412" indent="-301311">
              <a:defRPr>
                <a:solidFill>
                  <a:schemeClr val="tx1"/>
                </a:solidFill>
                <a:latin typeface="Arial" panose="020B0604020202020204" pitchFamily="34" charset="0"/>
                <a:cs typeface="Arial" panose="020B0604020202020204" pitchFamily="34" charset="0"/>
              </a:defRPr>
            </a:lvl2pPr>
            <a:lvl3pPr marL="1205250" indent="-241050">
              <a:defRPr>
                <a:solidFill>
                  <a:schemeClr val="tx1"/>
                </a:solidFill>
                <a:latin typeface="Arial" panose="020B0604020202020204" pitchFamily="34" charset="0"/>
                <a:cs typeface="Arial" panose="020B0604020202020204" pitchFamily="34" charset="0"/>
              </a:defRPr>
            </a:lvl3pPr>
            <a:lvl4pPr marL="1687349" indent="-241050">
              <a:defRPr>
                <a:solidFill>
                  <a:schemeClr val="tx1"/>
                </a:solidFill>
                <a:latin typeface="Arial" panose="020B0604020202020204" pitchFamily="34" charset="0"/>
                <a:cs typeface="Arial" panose="020B0604020202020204" pitchFamily="34" charset="0"/>
              </a:defRPr>
            </a:lvl4pPr>
            <a:lvl5pPr marL="2169448" indent="-241050">
              <a:defRPr>
                <a:solidFill>
                  <a:schemeClr val="tx1"/>
                </a:solidFill>
                <a:latin typeface="Arial" panose="020B0604020202020204" pitchFamily="34" charset="0"/>
                <a:cs typeface="Arial" panose="020B0604020202020204" pitchFamily="34" charset="0"/>
              </a:defRPr>
            </a:lvl5pPr>
            <a:lvl6pPr marL="26515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3648"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57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978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6222">
              <a:defRPr/>
            </a:pPr>
            <a:fld id="{2A685415-B560-4765-A89E-AB11D189AF3A}" type="slidenum">
              <a:rPr lang="en-US" altLang="en-US">
                <a:solidFill>
                  <a:prstClr val="black"/>
                </a:solidFill>
                <a:latin typeface="Calibri" panose="020F0502020204030204" pitchFamily="34" charset="0"/>
              </a:rPr>
              <a:pPr defTabSz="946222">
                <a:defRPr/>
              </a:pPr>
              <a:t>12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773113" y="1196975"/>
            <a:ext cx="5749925" cy="3233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2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3412" indent="-301311">
              <a:defRPr>
                <a:solidFill>
                  <a:schemeClr val="tx1"/>
                </a:solidFill>
                <a:latin typeface="Arial" panose="020B0604020202020204" pitchFamily="34" charset="0"/>
                <a:cs typeface="Arial" panose="020B0604020202020204" pitchFamily="34" charset="0"/>
              </a:defRPr>
            </a:lvl2pPr>
            <a:lvl3pPr marL="1205250" indent="-241050">
              <a:defRPr>
                <a:solidFill>
                  <a:schemeClr val="tx1"/>
                </a:solidFill>
                <a:latin typeface="Arial" panose="020B0604020202020204" pitchFamily="34" charset="0"/>
                <a:cs typeface="Arial" panose="020B0604020202020204" pitchFamily="34" charset="0"/>
              </a:defRPr>
            </a:lvl3pPr>
            <a:lvl4pPr marL="1687349" indent="-241050">
              <a:defRPr>
                <a:solidFill>
                  <a:schemeClr val="tx1"/>
                </a:solidFill>
                <a:latin typeface="Arial" panose="020B0604020202020204" pitchFamily="34" charset="0"/>
                <a:cs typeface="Arial" panose="020B0604020202020204" pitchFamily="34" charset="0"/>
              </a:defRPr>
            </a:lvl4pPr>
            <a:lvl5pPr marL="2169448" indent="-241050">
              <a:defRPr>
                <a:solidFill>
                  <a:schemeClr val="tx1"/>
                </a:solidFill>
                <a:latin typeface="Arial" panose="020B0604020202020204" pitchFamily="34" charset="0"/>
                <a:cs typeface="Arial" panose="020B0604020202020204" pitchFamily="34" charset="0"/>
              </a:defRPr>
            </a:lvl5pPr>
            <a:lvl6pPr marL="26515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3648"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57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978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6222">
              <a:defRPr/>
            </a:pPr>
            <a:fld id="{16DEDCF2-3D6B-4A6E-B1B8-7096948B347A}" type="slidenum">
              <a:rPr lang="en-US" altLang="en-US">
                <a:solidFill>
                  <a:prstClr val="black"/>
                </a:solidFill>
                <a:latin typeface="Calibri" panose="020F0502020204030204" pitchFamily="34" charset="0"/>
              </a:rPr>
              <a:pPr defTabSz="946222">
                <a:def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7883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773113" y="1196975"/>
            <a:ext cx="5749925" cy="3233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3412" indent="-301311">
              <a:defRPr>
                <a:solidFill>
                  <a:schemeClr val="tx1"/>
                </a:solidFill>
                <a:latin typeface="Arial" panose="020B0604020202020204" pitchFamily="34" charset="0"/>
                <a:cs typeface="Arial" panose="020B0604020202020204" pitchFamily="34" charset="0"/>
              </a:defRPr>
            </a:lvl2pPr>
            <a:lvl3pPr marL="1205250" indent="-241050">
              <a:defRPr>
                <a:solidFill>
                  <a:schemeClr val="tx1"/>
                </a:solidFill>
                <a:latin typeface="Arial" panose="020B0604020202020204" pitchFamily="34" charset="0"/>
                <a:cs typeface="Arial" panose="020B0604020202020204" pitchFamily="34" charset="0"/>
              </a:defRPr>
            </a:lvl3pPr>
            <a:lvl4pPr marL="1687349" indent="-241050">
              <a:defRPr>
                <a:solidFill>
                  <a:schemeClr val="tx1"/>
                </a:solidFill>
                <a:latin typeface="Arial" panose="020B0604020202020204" pitchFamily="34" charset="0"/>
                <a:cs typeface="Arial" panose="020B0604020202020204" pitchFamily="34" charset="0"/>
              </a:defRPr>
            </a:lvl4pPr>
            <a:lvl5pPr marL="2169448" indent="-241050">
              <a:defRPr>
                <a:solidFill>
                  <a:schemeClr val="tx1"/>
                </a:solidFill>
                <a:latin typeface="Arial" panose="020B0604020202020204" pitchFamily="34" charset="0"/>
                <a:cs typeface="Arial" panose="020B0604020202020204" pitchFamily="34" charset="0"/>
              </a:defRPr>
            </a:lvl5pPr>
            <a:lvl6pPr marL="26515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33648"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57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97847" indent="-241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6222">
              <a:defRPr/>
            </a:pPr>
            <a:fld id="{0A18D298-4453-4368-B7D8-98F580763E09}" type="slidenum">
              <a:rPr lang="en-US" altLang="en-US">
                <a:solidFill>
                  <a:prstClr val="black"/>
                </a:solidFill>
                <a:latin typeface="Calibri" panose="020F0502020204030204" pitchFamily="34" charset="0"/>
              </a:rPr>
              <a:pPr defTabSz="946222">
                <a:defRPr/>
              </a:pPr>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8599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E8F7-932B-310D-124F-676F0F8D2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FFD12-4AAE-906D-7C38-F4DD84448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B5A10-D49E-5F8A-AE06-34CF973087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310FFB-E642-75D3-6311-D585AC63D213}"/>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1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9DA3-5468-159A-E7C2-860A68939C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BA5CF-AB88-E27F-CBCA-7EBADFA35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4F12FF-FDB7-7712-B973-22783AF44C0F}"/>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E967CD83-F6D3-383B-6AAA-66AF984B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4E24A-EBEB-A9A4-D5AE-D056F07B77AE}"/>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73986721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4C9C-3C7B-980D-8E73-C5A5C3A37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8E9FF-6426-D2FA-6D49-75EBDFA2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7E6F8-D20D-1455-4F4A-8A42A954FB66}"/>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3FFAE871-1B13-E9B1-D76A-60BA7BB41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24AEB-0304-38D4-7979-ADD0CA3BA966}"/>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324365006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E8860-0A5B-5D83-53BD-401A099401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98BA93-B7C4-85E6-462B-8ECBAAE7A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F79F-EF21-5AAF-AFC9-090C1E4913A6}"/>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697E3660-ADAB-1798-BA9C-AA156337C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7B89C-CEB3-AE2A-0C0C-06201A1001F0}"/>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408784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398699-08DE-4F3F-A932-54A172C9C3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16178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EAF93B-C41C-49C2-A2C5-83814B3C86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528720"/>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4BAED-075A-4B3F-ACCE-146FD99D4B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293534"/>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F6C14-EF87-4347-AE46-1ECF550DF3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951479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DC2BD6-B29C-4468-9551-35747EC3B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80800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D35304C-2E35-42E2-9DFE-1814D46AC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568681"/>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E264A6-A5D5-4587-A8AD-637F976330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49369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726A7-AE0E-4782-B2FC-5E1B9878D9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76174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1349-CAE5-959B-977B-1E30A2B7C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C9B9D-06D3-720D-96F9-69D7760F3F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EEE98-5AF9-23D7-613A-A819ECF0E482}"/>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3191CECF-9E9E-5568-3A00-8B393C550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6ED37-9075-7521-7281-96A3EF86CC45}"/>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3630988394"/>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A1C1EA-20FE-4104-A457-A5DE404A5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927554"/>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1BB279-1895-4E7F-86A9-6A3C90A3DE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348248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6AFF6A-8EA4-4D4D-B1D3-5BC28E118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247322"/>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35A5-EF67-4078-BC9F-CBF71BDDA1F7}"/>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B248F7-A98C-4BA9-8E1A-FB2BB512A0A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CA4AB5-5805-462B-824B-85A36364FADF}"/>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0C7749B4-1331-4117-AA9E-EEB00C03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3B57A-7395-4FF8-88C7-79BEAD7EB9CB}"/>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129610684"/>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7133-E551-4C00-A981-BFB992E2F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2F4D6-A20F-4BE5-BC2C-DF46856A1F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0304F-89AC-42DC-B7C1-A24D15270880}"/>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8457579A-BFB5-4BCA-A4CD-53C95DE29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6EB2A0-2361-46CB-808E-049119AA8DDD}"/>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4137951760"/>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7695-F25F-4F25-82AB-1C4C107FFA7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02D93A1-A05F-47D2-8386-9FD8C589B8B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DC4037-6B0B-4427-8C1E-DB64D005747D}"/>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E44F7FED-06B3-4FE6-9E88-4B0733F28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D92F5-16E7-4DA2-BF4E-830E39488CC5}"/>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2131087748"/>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348F-754B-42B9-993C-69BCAC054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E666D-CF4E-4F5D-BA28-664BAA2E6F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400E8-D76A-47C3-83F8-32B9D560AD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72F9D-A302-4991-8808-EA00C8444F75}"/>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6" name="Footer Placeholder 5">
            <a:extLst>
              <a:ext uri="{FF2B5EF4-FFF2-40B4-BE49-F238E27FC236}">
                <a16:creationId xmlns:a16="http://schemas.microsoft.com/office/drawing/2014/main" id="{0F6A2664-ECC6-43DE-BAFA-5B9153860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6379B-AA78-4FB8-924D-D4B53789037F}"/>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3406694175"/>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81F9-9D20-4293-A8FB-62A08129995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1636BC-FA75-4B24-B22E-E9E98E43679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FA90901-8142-431C-9153-01510D9F11A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49943-6254-4000-9FE5-4A6FE9AABE7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6185C39-9FE6-40ED-A958-51392DA7B4F7}"/>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C171E-BC65-4752-83B9-ADD19589915D}"/>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8" name="Footer Placeholder 7">
            <a:extLst>
              <a:ext uri="{FF2B5EF4-FFF2-40B4-BE49-F238E27FC236}">
                <a16:creationId xmlns:a16="http://schemas.microsoft.com/office/drawing/2014/main" id="{EE4451BA-8C78-40E9-BA6C-2CADE6B24D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2D7B7A-C6D7-447D-A68F-154582A793CB}"/>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46542598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0035-169B-45DB-A762-B0750DA6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3CD608-4915-40CD-9CEF-7D470F8258B0}"/>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4" name="Footer Placeholder 3">
            <a:extLst>
              <a:ext uri="{FF2B5EF4-FFF2-40B4-BE49-F238E27FC236}">
                <a16:creationId xmlns:a16="http://schemas.microsoft.com/office/drawing/2014/main" id="{467F96BE-C373-4389-BADF-225A23D56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E15AB2-EC00-4473-AF57-A2C4224264F0}"/>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2709157360"/>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7DF30-FDF1-4C26-A22F-09B40F645F4E}"/>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3" name="Footer Placeholder 2">
            <a:extLst>
              <a:ext uri="{FF2B5EF4-FFF2-40B4-BE49-F238E27FC236}">
                <a16:creationId xmlns:a16="http://schemas.microsoft.com/office/drawing/2014/main" id="{33317B51-87C2-4F92-99BD-821CBDB79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6E26E5-9BBD-46FF-9F8C-6D0A00C5B429}"/>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144306819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652B-DD1E-9634-5EA7-7AF5698E8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ACE35-DBB0-894C-0CEE-11EB4FE5C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350EB-D2C3-5ED5-F010-2D8146AD7358}"/>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D79C572D-2E2E-85EE-0E00-2F101FAA7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50FC-EFAA-1BCC-78AA-2E8F2CE9C8CA}"/>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2903838757"/>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0DA0-E321-4C7D-AE6D-CB7D8CBF601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C881549-FF70-49E4-B92C-4DD9920855B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C731-A427-49F0-B05B-9E7FC2D4FD0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CDB4C7A-ED6D-4B33-BADA-D5701FC141F8}"/>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6" name="Footer Placeholder 5">
            <a:extLst>
              <a:ext uri="{FF2B5EF4-FFF2-40B4-BE49-F238E27FC236}">
                <a16:creationId xmlns:a16="http://schemas.microsoft.com/office/drawing/2014/main" id="{EA2E0882-1C01-43C0-8B11-06EB02B39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7BE80-B64E-49AB-9586-49CD63CCC6F0}"/>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2315055744"/>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3F99-85D0-45BF-9484-15185B3EEF1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83F13AD-0199-4207-AB60-B963DF778F9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32EC8D1-4633-459A-9E9B-9FD9F91A78F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9AF480F-E662-49CE-9320-35284D18724E}"/>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6" name="Footer Placeholder 5">
            <a:extLst>
              <a:ext uri="{FF2B5EF4-FFF2-40B4-BE49-F238E27FC236}">
                <a16:creationId xmlns:a16="http://schemas.microsoft.com/office/drawing/2014/main" id="{461AE801-3E46-470C-BF36-06743A101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DCB62-7B0F-4092-8D5D-1D579764D6FB}"/>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2297166710"/>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79DB-7B0C-48E9-8A49-A81D60A5A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0D2D4-DDC3-4982-87FB-A5C0304711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5DD8C-82C4-4C9B-882B-B630F538C5C2}"/>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DD382038-ECDE-4910-AA68-7015A04AD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95934-454E-4A88-9553-8131FA2948A4}"/>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474358469"/>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899917-F75E-4291-8973-853C1B21676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DCC92-560B-43F7-9314-AD4916D311FC}"/>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B7BAC-F690-47DA-B644-20F8697EBA85}"/>
              </a:ext>
            </a:extLst>
          </p:cNvPr>
          <p:cNvSpPr>
            <a:spLocks noGrp="1"/>
          </p:cNvSpPr>
          <p:nvPr>
            <p:ph type="dt" sz="half" idx="10"/>
          </p:nvPr>
        </p:nvSpPr>
        <p:spPr/>
        <p:txBody>
          <a:body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BF9D1493-13B9-4799-ADD8-A7AF9A77D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132B-B918-4C27-B0D5-740BD757BB54}"/>
              </a:ext>
            </a:extLst>
          </p:cNvPr>
          <p:cNvSpPr>
            <a:spLocks noGrp="1"/>
          </p:cNvSpPr>
          <p:nvPr>
            <p:ph type="sldNum" sz="quarter" idx="12"/>
          </p:nvPr>
        </p:nvSpPr>
        <p:spPr/>
        <p:txBody>
          <a:bodyPr/>
          <a:lstStyle/>
          <a:p>
            <a:fld id="{A8F35788-156F-472B-8E4D-4CA7A65FECB7}" type="slidenum">
              <a:rPr lang="en-US" smtClean="0"/>
              <a:t>‹#›</a:t>
            </a:fld>
            <a:endParaRPr lang="en-US"/>
          </a:p>
        </p:txBody>
      </p:sp>
    </p:spTree>
    <p:extLst>
      <p:ext uri="{BB962C8B-B14F-4D97-AF65-F5344CB8AC3E}">
        <p14:creationId xmlns:p14="http://schemas.microsoft.com/office/powerpoint/2010/main" val="753775653"/>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228600"/>
            <a:ext cx="6705600" cy="533400"/>
          </a:xfrm>
        </p:spPr>
        <p:txBody>
          <a:bodyPr/>
          <a:lstStyle>
            <a:lvl1pPr>
              <a:defRPr sz="20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3352800" y="990600"/>
            <a:ext cx="5892800" cy="457200"/>
          </a:xfrm>
        </p:spPr>
        <p:txBody>
          <a:bodyPr/>
          <a:lstStyle>
            <a:lvl1pPr marL="0" indent="0">
              <a:buFontTx/>
              <a:buNone/>
              <a:defRPr sz="1600"/>
            </a:lvl1pPr>
          </a:lstStyle>
          <a:p>
            <a:r>
              <a:rPr lang="en-US"/>
              <a:t>Click to edit Master subtitle style</a:t>
            </a:r>
          </a:p>
        </p:txBody>
      </p:sp>
    </p:spTree>
    <p:extLst>
      <p:ext uri="{BB962C8B-B14F-4D97-AF65-F5344CB8AC3E}">
        <p14:creationId xmlns:p14="http://schemas.microsoft.com/office/powerpoint/2010/main" val="2521917566"/>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8B867B-D468-475D-84E1-2DD6F870B9BE}"/>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6F7DB24A-629C-4DE5-8AE6-9CFA23DD24F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1BCE04CB-C706-4AE9-A723-7A0E7E51B55F}"/>
              </a:ext>
            </a:extLst>
          </p:cNvPr>
          <p:cNvSpPr>
            <a:spLocks noGrp="1" noChangeArrowheads="1"/>
          </p:cNvSpPr>
          <p:nvPr>
            <p:ph type="sldNum" sz="quarter" idx="12"/>
          </p:nvPr>
        </p:nvSpPr>
        <p:spPr>
          <a:ln/>
        </p:spPr>
        <p:txBody>
          <a:bodyPr/>
          <a:lstStyle>
            <a:lvl1pPr>
              <a:defRPr/>
            </a:lvl1pPr>
          </a:lstStyle>
          <a:p>
            <a:fld id="{BA4834FA-BB68-4232-95FB-09AB637A4A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962373"/>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AA898F-BC68-4AC1-B88F-EF2DBDD8373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99DE7C6B-1C55-42A5-A639-2522510B586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97BF1E8F-3A82-4C22-AB8E-182B72BD42C2}"/>
              </a:ext>
            </a:extLst>
          </p:cNvPr>
          <p:cNvSpPr>
            <a:spLocks noGrp="1" noChangeArrowheads="1"/>
          </p:cNvSpPr>
          <p:nvPr>
            <p:ph type="sldNum" sz="quarter" idx="12"/>
          </p:nvPr>
        </p:nvSpPr>
        <p:spPr>
          <a:ln/>
        </p:spPr>
        <p:txBody>
          <a:bodyPr/>
          <a:lstStyle>
            <a:lvl1pPr>
              <a:defRPr/>
            </a:lvl1pPr>
          </a:lstStyle>
          <a:p>
            <a:fld id="{1B4F0341-C0D5-4723-8DB5-CF62EE2EA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033676"/>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828801"/>
            <a:ext cx="3556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10012A-C8AF-43AA-9C3E-27263E1CB8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9FBF89B2-178F-4D14-A386-1C8CACC98D9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A376722D-9D65-44B2-ABB0-F2A63A5F6EF6}"/>
              </a:ext>
            </a:extLst>
          </p:cNvPr>
          <p:cNvSpPr>
            <a:spLocks noGrp="1" noChangeArrowheads="1"/>
          </p:cNvSpPr>
          <p:nvPr>
            <p:ph type="sldNum" sz="quarter" idx="12"/>
          </p:nvPr>
        </p:nvSpPr>
        <p:spPr>
          <a:ln/>
        </p:spPr>
        <p:txBody>
          <a:bodyPr/>
          <a:lstStyle>
            <a:lvl1pPr>
              <a:defRPr/>
            </a:lvl1pPr>
          </a:lstStyle>
          <a:p>
            <a:fld id="{6317FAE2-C701-463A-9F1D-6E453C02FD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902478"/>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F259E1-CCF1-496A-972D-C96A787D9C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967C7AF-42D5-4A45-8229-A7FC98440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DBC43F9E-3550-472B-B875-3E956A4CC708}"/>
              </a:ext>
            </a:extLst>
          </p:cNvPr>
          <p:cNvSpPr>
            <a:spLocks noGrp="1" noChangeArrowheads="1"/>
          </p:cNvSpPr>
          <p:nvPr>
            <p:ph type="sldNum" sz="quarter" idx="12"/>
          </p:nvPr>
        </p:nvSpPr>
        <p:spPr>
          <a:ln/>
        </p:spPr>
        <p:txBody>
          <a:bodyPr/>
          <a:lstStyle>
            <a:lvl1pPr>
              <a:defRPr/>
            </a:lvl1pPr>
          </a:lstStyle>
          <a:p>
            <a:fld id="{6701D3DC-6FF7-49B4-AD8F-B1CA5A9BB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928636"/>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E38DD-834D-4E0D-A5C3-E7D322DF937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E9868709-76E3-458F-A3B1-3AF931B80A3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69666FCD-E9BB-47B9-AFC1-52DE8CD5B2CD}"/>
              </a:ext>
            </a:extLst>
          </p:cNvPr>
          <p:cNvSpPr>
            <a:spLocks noGrp="1" noChangeArrowheads="1"/>
          </p:cNvSpPr>
          <p:nvPr>
            <p:ph type="sldNum" sz="quarter" idx="12"/>
          </p:nvPr>
        </p:nvSpPr>
        <p:spPr>
          <a:ln/>
        </p:spPr>
        <p:txBody>
          <a:bodyPr/>
          <a:lstStyle>
            <a:lvl1pPr>
              <a:defRPr/>
            </a:lvl1pPr>
          </a:lstStyle>
          <a:p>
            <a:fld id="{CBC99BEC-EFFB-4C83-BE58-21CE8308B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85369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A8F8-2A92-2A06-018C-5386F7441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F4A9A-C515-B291-BFC7-1FA6E7320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BF221-9D4C-5EA8-5645-089FCD7F8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BBD4D6-F647-7E61-7C36-A094DC4FAB2B}"/>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6" name="Footer Placeholder 5">
            <a:extLst>
              <a:ext uri="{FF2B5EF4-FFF2-40B4-BE49-F238E27FC236}">
                <a16:creationId xmlns:a16="http://schemas.microsoft.com/office/drawing/2014/main" id="{18A23B13-8899-FBE6-3E8E-68D5DD41E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ED215-F4A6-8796-2796-D05D71D626E8}"/>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421247723"/>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0F2870-63E8-4132-BFA3-23FFEC2B971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BE899500-7FA4-4A31-81FD-C805AA79B0B3}"/>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F816DD71-5E52-476D-8DFB-F8B17FD7753A}"/>
              </a:ext>
            </a:extLst>
          </p:cNvPr>
          <p:cNvSpPr>
            <a:spLocks noGrp="1" noChangeArrowheads="1"/>
          </p:cNvSpPr>
          <p:nvPr>
            <p:ph type="sldNum" sz="quarter" idx="12"/>
          </p:nvPr>
        </p:nvSpPr>
        <p:spPr>
          <a:ln/>
        </p:spPr>
        <p:txBody>
          <a:bodyPr/>
          <a:lstStyle>
            <a:lvl1pPr>
              <a:defRPr/>
            </a:lvl1pPr>
          </a:lstStyle>
          <a:p>
            <a:fld id="{E288BC2A-08E9-481B-A623-2DB0EEB89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2374542"/>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C690D9-F48E-4B75-976B-DF59B80D54D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B67F7FCC-3B63-4455-8F7C-60CC7FE2EC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07D601D6-D84E-4BA3-83FE-66B42FEBBF05}"/>
              </a:ext>
            </a:extLst>
          </p:cNvPr>
          <p:cNvSpPr>
            <a:spLocks noGrp="1" noChangeArrowheads="1"/>
          </p:cNvSpPr>
          <p:nvPr>
            <p:ph type="sldNum" sz="quarter" idx="12"/>
          </p:nvPr>
        </p:nvSpPr>
        <p:spPr>
          <a:ln/>
        </p:spPr>
        <p:txBody>
          <a:bodyPr/>
          <a:lstStyle>
            <a:lvl1pPr>
              <a:defRPr/>
            </a:lvl1pPr>
          </a:lstStyle>
          <a:p>
            <a:fld id="{D9965CFA-58DF-4AA2-9305-4F44A8F352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0323"/>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1C7A40-8385-4C10-A358-6468D08723A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F182D4AA-CDE8-4883-A630-AE7F81A2D2E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235A293F-C20C-4888-B2DE-CC636C77E376}"/>
              </a:ext>
            </a:extLst>
          </p:cNvPr>
          <p:cNvSpPr>
            <a:spLocks noGrp="1" noChangeArrowheads="1"/>
          </p:cNvSpPr>
          <p:nvPr>
            <p:ph type="sldNum" sz="quarter" idx="12"/>
          </p:nvPr>
        </p:nvSpPr>
        <p:spPr>
          <a:ln/>
        </p:spPr>
        <p:txBody>
          <a:bodyPr/>
          <a:lstStyle>
            <a:lvl1pPr>
              <a:defRPr/>
            </a:lvl1pPr>
          </a:lstStyle>
          <a:p>
            <a:fld id="{0CAC8303-0DC7-4509-9F16-D9C2F9B95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2000205"/>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D9542A-4EE5-4558-9BE7-45F481F74C40}"/>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FFD77B75-160E-470E-BE5B-7228C2CEF26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22B608B6-1576-43E3-8E3C-DA3950B9A5FD}"/>
              </a:ext>
            </a:extLst>
          </p:cNvPr>
          <p:cNvSpPr>
            <a:spLocks noGrp="1" noChangeArrowheads="1"/>
          </p:cNvSpPr>
          <p:nvPr>
            <p:ph type="sldNum" sz="quarter" idx="12"/>
          </p:nvPr>
        </p:nvSpPr>
        <p:spPr>
          <a:ln/>
        </p:spPr>
        <p:txBody>
          <a:bodyPr/>
          <a:lstStyle>
            <a:lvl1pPr>
              <a:defRPr/>
            </a:lvl1pPr>
          </a:lstStyle>
          <a:p>
            <a:fld id="{AA7CFCA1-C1A3-4C6B-8CB0-EC68120DD5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0624246"/>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990601"/>
            <a:ext cx="18288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990601"/>
            <a:ext cx="52832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E8B417-EFCA-4703-80C0-52ED5AD1857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B05FFBAE-5DDC-4905-9EF3-B0448F04E3F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3E9DF35-3ED6-4B5A-A7FE-544DC3D0655F}"/>
              </a:ext>
            </a:extLst>
          </p:cNvPr>
          <p:cNvSpPr>
            <a:spLocks noGrp="1" noChangeArrowheads="1"/>
          </p:cNvSpPr>
          <p:nvPr>
            <p:ph type="sldNum" sz="quarter" idx="12"/>
          </p:nvPr>
        </p:nvSpPr>
        <p:spPr>
          <a:ln/>
        </p:spPr>
        <p:txBody>
          <a:bodyPr/>
          <a:lstStyle>
            <a:lvl1pPr>
              <a:defRPr/>
            </a:lvl1pPr>
          </a:lstStyle>
          <a:p>
            <a:fld id="{4CF70A6F-ED14-4D4D-9DEC-F15DC6FFE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25829"/>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87741188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058021141"/>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826433768"/>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229061741"/>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08671963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E6CB-B90D-BE01-06DE-DA4748C291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C4FD32-EAD0-4BF5-F27C-CA323E18F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107A-6FA5-42A8-1955-B2404FD04D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D7581E-EF68-D686-5421-13DE79190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F58D7-3B54-D1B7-B41F-D83F507301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3EE07-2304-C8D6-2391-884A413AD1A1}"/>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8" name="Footer Placeholder 7">
            <a:extLst>
              <a:ext uri="{FF2B5EF4-FFF2-40B4-BE49-F238E27FC236}">
                <a16:creationId xmlns:a16="http://schemas.microsoft.com/office/drawing/2014/main" id="{3A7263BC-A469-EC26-2D52-068793E492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D165B-8977-38D6-9BC7-57F1B1854330}"/>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4230198196"/>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738518545"/>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966532488"/>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506109401"/>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206024992"/>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22383609"/>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842322017"/>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004263"/>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226560"/>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101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48353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5964-D73C-4032-0745-7766EF5C68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6A244-E665-0C42-F9B4-88A63FC0BFB8}"/>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4" name="Footer Placeholder 3">
            <a:extLst>
              <a:ext uri="{FF2B5EF4-FFF2-40B4-BE49-F238E27FC236}">
                <a16:creationId xmlns:a16="http://schemas.microsoft.com/office/drawing/2014/main" id="{0665621D-8AD0-7706-3E7A-95FCFB672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2CD3-E8EC-EECE-9969-39ED133CADCB}"/>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3958471372"/>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075498"/>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301421"/>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079616"/>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38048"/>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80393"/>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691892"/>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38014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2006823238"/>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3440469576"/>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170269550"/>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A58B7-5E11-FBFA-F5C4-2E468073C542}"/>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3" name="Footer Placeholder 2">
            <a:extLst>
              <a:ext uri="{FF2B5EF4-FFF2-40B4-BE49-F238E27FC236}">
                <a16:creationId xmlns:a16="http://schemas.microsoft.com/office/drawing/2014/main" id="{99714E1F-E560-E4F8-A344-87EB2035B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606D4-A3CC-EDC2-9703-B0381E7CCE85}"/>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085694261"/>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3494028990"/>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4145114644"/>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456491461"/>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3815554189"/>
      </p:ext>
    </p:extLst>
  </p:cSld>
  <p:clrMapOvr>
    <a:masterClrMapping/>
  </p:clrMapOvr>
  <p:transition spd="slow">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2090520302"/>
      </p:ext>
    </p:extLst>
  </p:cSld>
  <p:clrMapOvr>
    <a:masterClrMapping/>
  </p:clrMapOvr>
  <p:transition spd="slow">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4204913369"/>
      </p:ext>
    </p:extLst>
  </p:cSld>
  <p:clrMapOvr>
    <a:masterClrMapping/>
  </p:clrMapOvr>
  <p:transition spd="slow">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29490328"/>
      </p:ext>
    </p:extLst>
  </p:cSld>
  <p:clrMapOvr>
    <a:masterClrMapping/>
  </p:clrMapOvr>
  <p:transition spd="slow">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323091143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328E-4B23-322C-AD01-304B0F3A2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82D83-5868-DF0D-7F55-1287E5FE8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DC6B86-1FA0-FE19-35D7-F9F21E2F5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D0B48-9C5C-8EBE-4A89-F40D2C298837}"/>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6" name="Footer Placeholder 5">
            <a:extLst>
              <a:ext uri="{FF2B5EF4-FFF2-40B4-BE49-F238E27FC236}">
                <a16:creationId xmlns:a16="http://schemas.microsoft.com/office/drawing/2014/main" id="{66F7AD2F-515D-1197-6CE2-92EC88367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4E5FD-45DE-AE76-5D18-8E9CD269BB1E}"/>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349376249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01B9-5314-988C-9FAD-09988D4AF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97DCE-663D-F408-6BE6-196A83A96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527CC-AD43-90BF-F12D-473EC078A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46941-1853-7C1A-AA57-345005E595B2}"/>
              </a:ext>
            </a:extLst>
          </p:cNvPr>
          <p:cNvSpPr>
            <a:spLocks noGrp="1"/>
          </p:cNvSpPr>
          <p:nvPr>
            <p:ph type="dt" sz="half" idx="10"/>
          </p:nvPr>
        </p:nvSpPr>
        <p:spPr/>
        <p:txBody>
          <a:bodyPr/>
          <a:lstStyle/>
          <a:p>
            <a:fld id="{D5E4E6AC-091D-4582-959E-D464253B6B3D}" type="datetimeFigureOut">
              <a:rPr lang="en-US" smtClean="0"/>
              <a:t>10/30/2025</a:t>
            </a:fld>
            <a:endParaRPr lang="en-US"/>
          </a:p>
        </p:txBody>
      </p:sp>
      <p:sp>
        <p:nvSpPr>
          <p:cNvPr id="6" name="Footer Placeholder 5">
            <a:extLst>
              <a:ext uri="{FF2B5EF4-FFF2-40B4-BE49-F238E27FC236}">
                <a16:creationId xmlns:a16="http://schemas.microsoft.com/office/drawing/2014/main" id="{30C3DA0C-7AC7-EAA8-54CF-B46362740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9A0F8-240B-9E86-E131-420A115136C1}"/>
              </a:ext>
            </a:extLst>
          </p:cNvPr>
          <p:cNvSpPr>
            <a:spLocks noGrp="1"/>
          </p:cNvSpPr>
          <p:nvPr>
            <p:ph type="sldNum" sz="quarter" idx="12"/>
          </p:nvPr>
        </p:nvSpPr>
        <p:spPr/>
        <p:txBody>
          <a:bodyPr/>
          <a:lstStyle/>
          <a:p>
            <a:fld id="{22143435-A282-467A-9FF9-33B671FB9340}" type="slidenum">
              <a:rPr lang="en-US" smtClean="0"/>
              <a:t>‹#›</a:t>
            </a:fld>
            <a:endParaRPr lang="en-US"/>
          </a:p>
        </p:txBody>
      </p:sp>
    </p:spTree>
    <p:extLst>
      <p:ext uri="{BB962C8B-B14F-4D97-AF65-F5344CB8AC3E}">
        <p14:creationId xmlns:p14="http://schemas.microsoft.com/office/powerpoint/2010/main" val="194956320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DB5F1-0BDC-3E2A-417A-7017BA573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278391-4551-0182-6A58-787C9DB85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7C6F8-0E86-0089-C1F8-A75496AF1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4E6AC-091D-4582-959E-D464253B6B3D}" type="datetimeFigureOut">
              <a:rPr lang="en-US" smtClean="0"/>
              <a:t>10/30/2025</a:t>
            </a:fld>
            <a:endParaRPr lang="en-US"/>
          </a:p>
        </p:txBody>
      </p:sp>
      <p:sp>
        <p:nvSpPr>
          <p:cNvPr id="5" name="Footer Placeholder 4">
            <a:extLst>
              <a:ext uri="{FF2B5EF4-FFF2-40B4-BE49-F238E27FC236}">
                <a16:creationId xmlns:a16="http://schemas.microsoft.com/office/drawing/2014/main" id="{D7251B99-6430-F843-1EED-011FD10CA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D8B48-3D73-2557-9FB7-EF8137C83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43435-A282-467A-9FF9-33B671FB9340}" type="slidenum">
              <a:rPr lang="en-US" smtClean="0"/>
              <a:t>‹#›</a:t>
            </a:fld>
            <a:endParaRPr lang="en-US"/>
          </a:p>
        </p:txBody>
      </p:sp>
    </p:spTree>
    <p:extLst>
      <p:ext uri="{BB962C8B-B14F-4D97-AF65-F5344CB8AC3E}">
        <p14:creationId xmlns:p14="http://schemas.microsoft.com/office/powerpoint/2010/main" val="397385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5E486166-9608-491C-A98C-3F5A5BD67DA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1839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4156E-0126-45A0-9E0D-CA746ACBB6B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235A1-A218-4E30-86D6-097EAE00B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C5C59-C8B4-4F7C-8A12-2D172E79E30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A4DB49-AD6F-4926-BE5F-DCEF5E41A1B3}" type="datetimeFigureOut">
              <a:rPr lang="en-US" smtClean="0"/>
              <a:t>10/30/2025</a:t>
            </a:fld>
            <a:endParaRPr lang="en-US"/>
          </a:p>
        </p:txBody>
      </p:sp>
      <p:sp>
        <p:nvSpPr>
          <p:cNvPr id="5" name="Footer Placeholder 4">
            <a:extLst>
              <a:ext uri="{FF2B5EF4-FFF2-40B4-BE49-F238E27FC236}">
                <a16:creationId xmlns:a16="http://schemas.microsoft.com/office/drawing/2014/main" id="{3EDB989B-2D14-43E0-A205-4AB0B0B9141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8A1756-4FD4-48B4-BDEF-4F4C165F93F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F35788-156F-472B-8E4D-4CA7A65FECB7}" type="slidenum">
              <a:rPr lang="en-US" smtClean="0"/>
              <a:t>‹#›</a:t>
            </a:fld>
            <a:endParaRPr lang="en-US"/>
          </a:p>
        </p:txBody>
      </p:sp>
    </p:spTree>
    <p:extLst>
      <p:ext uri="{BB962C8B-B14F-4D97-AF65-F5344CB8AC3E}">
        <p14:creationId xmlns:p14="http://schemas.microsoft.com/office/powerpoint/2010/main" val="3827352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E29620-255D-4200-B67F-1AD0A5DB2E9D}"/>
              </a:ext>
            </a:extLst>
          </p:cNvPr>
          <p:cNvSpPr>
            <a:spLocks noGrp="1" noChangeArrowheads="1"/>
          </p:cNvSpPr>
          <p:nvPr>
            <p:ph type="title"/>
          </p:nvPr>
        </p:nvSpPr>
        <p:spPr bwMode="auto">
          <a:xfrm>
            <a:off x="1117600" y="990601"/>
            <a:ext cx="71120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07E238-CCA5-47F1-B6A1-F0BE86E49F70}"/>
              </a:ext>
            </a:extLst>
          </p:cNvPr>
          <p:cNvSpPr>
            <a:spLocks noGrp="1" noChangeArrowheads="1"/>
          </p:cNvSpPr>
          <p:nvPr>
            <p:ph type="body" idx="1"/>
          </p:nvPr>
        </p:nvSpPr>
        <p:spPr bwMode="auto">
          <a:xfrm>
            <a:off x="1117600" y="1828801"/>
            <a:ext cx="7315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B6CE3E-A838-4A3D-8BE8-7927E01771B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id="{2DE6B4E5-4510-43E9-9DA7-339F19F2DF5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id="{85F5E024-428A-4669-A3E3-DAB89A57593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F760B64-7C12-404E-9C2A-02ECD8F90CE5}" type="slidenum">
              <a:rPr lang="en-US" altLang="en-US">
                <a:solidFill>
                  <a:srgbClr val="000000"/>
                </a:solidFill>
                <a:latin typeface="Arial" panose="020B0604020202020204" pitchFamily="34" charset="0"/>
              </a:rPr>
              <a:pPr fontAlgn="base">
                <a:spcBef>
                  <a:spcPct val="0"/>
                </a:spcBef>
                <a:spcAft>
                  <a:spcPct val="0"/>
                </a:spcAft>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966748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ll/>
  </p:transition>
  <p:txStyles>
    <p:titleStyle>
      <a:lvl1pPr algn="l" rtl="0" eaLnBrk="0" fontAlgn="base" hangingPunct="0">
        <a:spcBef>
          <a:spcPct val="0"/>
        </a:spcBef>
        <a:spcAft>
          <a:spcPct val="0"/>
        </a:spcAft>
        <a:defRPr sz="2800" b="1">
          <a:solidFill>
            <a:srgbClr val="8E7912"/>
          </a:solidFill>
          <a:latin typeface="+mj-lt"/>
          <a:ea typeface="+mj-ea"/>
          <a:cs typeface="+mj-cs"/>
        </a:defRPr>
      </a:lvl1pPr>
      <a:lvl2pPr algn="l" rtl="0" eaLnBrk="0" fontAlgn="base" hangingPunct="0">
        <a:spcBef>
          <a:spcPct val="0"/>
        </a:spcBef>
        <a:spcAft>
          <a:spcPct val="0"/>
        </a:spcAft>
        <a:defRPr sz="2800" b="1">
          <a:solidFill>
            <a:srgbClr val="8E7912"/>
          </a:solidFill>
          <a:latin typeface="Tahoma" pitchFamily="34" charset="0"/>
        </a:defRPr>
      </a:lvl2pPr>
      <a:lvl3pPr algn="l" rtl="0" eaLnBrk="0" fontAlgn="base" hangingPunct="0">
        <a:spcBef>
          <a:spcPct val="0"/>
        </a:spcBef>
        <a:spcAft>
          <a:spcPct val="0"/>
        </a:spcAft>
        <a:defRPr sz="2800" b="1">
          <a:solidFill>
            <a:srgbClr val="8E7912"/>
          </a:solidFill>
          <a:latin typeface="Tahoma" pitchFamily="34" charset="0"/>
        </a:defRPr>
      </a:lvl3pPr>
      <a:lvl4pPr algn="l" rtl="0" eaLnBrk="0" fontAlgn="base" hangingPunct="0">
        <a:spcBef>
          <a:spcPct val="0"/>
        </a:spcBef>
        <a:spcAft>
          <a:spcPct val="0"/>
        </a:spcAft>
        <a:defRPr sz="2800" b="1">
          <a:solidFill>
            <a:srgbClr val="8E7912"/>
          </a:solidFill>
          <a:latin typeface="Tahoma" pitchFamily="34" charset="0"/>
        </a:defRPr>
      </a:lvl4pPr>
      <a:lvl5pPr algn="l" rtl="0" eaLnBrk="0" fontAlgn="base" hangingPunct="0">
        <a:spcBef>
          <a:spcPct val="0"/>
        </a:spcBef>
        <a:spcAft>
          <a:spcPct val="0"/>
        </a:spcAft>
        <a:defRPr sz="2800" b="1">
          <a:solidFill>
            <a:srgbClr val="8E7912"/>
          </a:solidFill>
          <a:latin typeface="Tahoma" pitchFamily="34" charset="0"/>
        </a:defRPr>
      </a:lvl5pPr>
      <a:lvl6pPr marL="457200" algn="l" rtl="0" fontAlgn="base">
        <a:spcBef>
          <a:spcPct val="0"/>
        </a:spcBef>
        <a:spcAft>
          <a:spcPct val="0"/>
        </a:spcAft>
        <a:defRPr sz="2800" b="1">
          <a:solidFill>
            <a:srgbClr val="8E7912"/>
          </a:solidFill>
          <a:latin typeface="Tahoma" pitchFamily="34" charset="0"/>
        </a:defRPr>
      </a:lvl6pPr>
      <a:lvl7pPr marL="914400" algn="l" rtl="0" fontAlgn="base">
        <a:spcBef>
          <a:spcPct val="0"/>
        </a:spcBef>
        <a:spcAft>
          <a:spcPct val="0"/>
        </a:spcAft>
        <a:defRPr sz="2800" b="1">
          <a:solidFill>
            <a:srgbClr val="8E7912"/>
          </a:solidFill>
          <a:latin typeface="Tahoma" pitchFamily="34" charset="0"/>
        </a:defRPr>
      </a:lvl7pPr>
      <a:lvl8pPr marL="1371600" algn="l" rtl="0" fontAlgn="base">
        <a:spcBef>
          <a:spcPct val="0"/>
        </a:spcBef>
        <a:spcAft>
          <a:spcPct val="0"/>
        </a:spcAft>
        <a:defRPr sz="2800" b="1">
          <a:solidFill>
            <a:srgbClr val="8E7912"/>
          </a:solidFill>
          <a:latin typeface="Tahoma" pitchFamily="34" charset="0"/>
        </a:defRPr>
      </a:lvl8pPr>
      <a:lvl9pPr marL="1828800" algn="l" rtl="0" fontAlgn="base">
        <a:spcBef>
          <a:spcPct val="0"/>
        </a:spcBef>
        <a:spcAft>
          <a:spcPct val="0"/>
        </a:spcAft>
        <a:defRPr sz="2800" b="1">
          <a:solidFill>
            <a:srgbClr val="8E791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rgbClr val="4C410A"/>
          </a:solidFill>
          <a:latin typeface="+mn-lt"/>
          <a:ea typeface="+mn-ea"/>
          <a:cs typeface="+mn-cs"/>
        </a:defRPr>
      </a:lvl1pPr>
      <a:lvl2pPr marL="742950" indent="-285750" algn="l" rtl="0" eaLnBrk="0" fontAlgn="base" hangingPunct="0">
        <a:spcBef>
          <a:spcPct val="20000"/>
        </a:spcBef>
        <a:spcAft>
          <a:spcPct val="0"/>
        </a:spcAft>
        <a:buChar char="–"/>
        <a:defRPr sz="1600">
          <a:solidFill>
            <a:srgbClr val="4C410A"/>
          </a:solidFill>
          <a:latin typeface="+mn-lt"/>
        </a:defRPr>
      </a:lvl2pPr>
      <a:lvl3pPr marL="1143000" indent="-228600" algn="l" rtl="0" eaLnBrk="0" fontAlgn="base" hangingPunct="0">
        <a:spcBef>
          <a:spcPct val="20000"/>
        </a:spcBef>
        <a:spcAft>
          <a:spcPct val="0"/>
        </a:spcAft>
        <a:buChar char="•"/>
        <a:defRPr sz="1400">
          <a:solidFill>
            <a:srgbClr val="4C410A"/>
          </a:solidFill>
          <a:latin typeface="+mn-lt"/>
        </a:defRPr>
      </a:lvl3pPr>
      <a:lvl4pPr marL="1600200" indent="-228600" algn="l" rtl="0" eaLnBrk="0" fontAlgn="base" hangingPunct="0">
        <a:spcBef>
          <a:spcPct val="20000"/>
        </a:spcBef>
        <a:spcAft>
          <a:spcPct val="0"/>
        </a:spcAft>
        <a:buChar char="–"/>
        <a:defRPr sz="1200">
          <a:solidFill>
            <a:srgbClr val="4C410A"/>
          </a:solidFill>
          <a:latin typeface="+mn-lt"/>
        </a:defRPr>
      </a:lvl4pPr>
      <a:lvl5pPr marL="2057400" indent="-228600" algn="l" rtl="0" eaLnBrk="0" fontAlgn="base" hangingPunct="0">
        <a:spcBef>
          <a:spcPct val="20000"/>
        </a:spcBef>
        <a:spcAft>
          <a:spcPct val="0"/>
        </a:spcAft>
        <a:buChar char="»"/>
        <a:defRPr sz="1200">
          <a:solidFill>
            <a:srgbClr val="4C410A"/>
          </a:solidFill>
          <a:latin typeface="+mn-lt"/>
        </a:defRPr>
      </a:lvl5pPr>
      <a:lvl6pPr marL="2514600" indent="-228600" algn="l" rtl="0" fontAlgn="base">
        <a:spcBef>
          <a:spcPct val="20000"/>
        </a:spcBef>
        <a:spcAft>
          <a:spcPct val="0"/>
        </a:spcAft>
        <a:buChar char="»"/>
        <a:defRPr sz="1200">
          <a:solidFill>
            <a:srgbClr val="4C410A"/>
          </a:solidFill>
          <a:latin typeface="+mn-lt"/>
        </a:defRPr>
      </a:lvl6pPr>
      <a:lvl7pPr marL="2971800" indent="-228600" algn="l" rtl="0" fontAlgn="base">
        <a:spcBef>
          <a:spcPct val="20000"/>
        </a:spcBef>
        <a:spcAft>
          <a:spcPct val="0"/>
        </a:spcAft>
        <a:buChar char="»"/>
        <a:defRPr sz="1200">
          <a:solidFill>
            <a:srgbClr val="4C410A"/>
          </a:solidFill>
          <a:latin typeface="+mn-lt"/>
        </a:defRPr>
      </a:lvl7pPr>
      <a:lvl8pPr marL="3429000" indent="-228600" algn="l" rtl="0" fontAlgn="base">
        <a:spcBef>
          <a:spcPct val="20000"/>
        </a:spcBef>
        <a:spcAft>
          <a:spcPct val="0"/>
        </a:spcAft>
        <a:buChar char="»"/>
        <a:defRPr sz="1200">
          <a:solidFill>
            <a:srgbClr val="4C410A"/>
          </a:solidFill>
          <a:latin typeface="+mn-lt"/>
        </a:defRPr>
      </a:lvl8pPr>
      <a:lvl9pPr marL="3886200" indent="-228600" algn="l" rtl="0" fontAlgn="base">
        <a:spcBef>
          <a:spcPct val="20000"/>
        </a:spcBef>
        <a:spcAft>
          <a:spcPct val="0"/>
        </a:spcAft>
        <a:buChar char="»"/>
        <a:defRPr sz="1200">
          <a:solidFill>
            <a:srgbClr val="4C41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10/30/2025</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2335914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7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10/30/2025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4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4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55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568550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earningmarket.org/" TargetMode="Externa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hyperlink" Target="mailto:tedperkins@gibperk.com"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mailto:tperkins@gibper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mailto:tedperkins@gibperk.com"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mailto:tperkins@gibperk.com"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6134-3A76-01A2-5F54-81B48D21E973}"/>
              </a:ext>
            </a:extLst>
          </p:cNvPr>
          <p:cNvSpPr>
            <a:spLocks noGrp="1"/>
          </p:cNvSpPr>
          <p:nvPr>
            <p:ph type="ctrTitle"/>
          </p:nvPr>
        </p:nvSpPr>
        <p:spPr>
          <a:xfrm>
            <a:off x="1777150" y="2266217"/>
            <a:ext cx="9144000" cy="1936376"/>
          </a:xfrm>
          <a:ln>
            <a:solidFill>
              <a:schemeClr val="bg2"/>
            </a:solidFill>
          </a:ln>
        </p:spPr>
        <p:txBody>
          <a:bodyPr>
            <a:noAutofit/>
          </a:bodyPr>
          <a:lstStyle/>
          <a:p>
            <a:br>
              <a:rPr lang="en-US" dirty="0"/>
            </a:br>
            <a:br>
              <a:rPr lang="en-US" dirty="0"/>
            </a:br>
            <a:br>
              <a:rPr lang="en-US" dirty="0"/>
            </a:br>
            <a:br>
              <a:rPr lang="en-US" dirty="0"/>
            </a:br>
            <a:r>
              <a:rPr lang="en-US" dirty="0">
                <a:solidFill>
                  <a:schemeClr val="bg1"/>
                </a:solidFill>
              </a:rPr>
              <a:t>Bullet Proofing Your </a:t>
            </a:r>
            <a:br>
              <a:rPr lang="en-US" dirty="0">
                <a:solidFill>
                  <a:schemeClr val="bg1"/>
                </a:solidFill>
              </a:rPr>
            </a:br>
            <a:r>
              <a:rPr lang="en-US" dirty="0">
                <a:solidFill>
                  <a:schemeClr val="bg1"/>
                </a:solidFill>
              </a:rPr>
              <a:t>Estate Plan</a:t>
            </a:r>
            <a:endParaRPr lang="en-US" dirty="0"/>
          </a:p>
        </p:txBody>
      </p:sp>
    </p:spTree>
    <p:extLst>
      <p:ext uri="{BB962C8B-B14F-4D97-AF65-F5344CB8AC3E}">
        <p14:creationId xmlns:p14="http://schemas.microsoft.com/office/powerpoint/2010/main" val="338887970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5650" y="990775"/>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895850" y="1546313"/>
            <a:ext cx="37220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hlinkClick r:id="rId2"/>
              </a:rPr>
              <a:t>www.learningmarket.org</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rPr>
              <a: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Nova Light" panose="020B0304020202020204" pitchFamily="34" charset="0"/>
              </a:rPr>
              <a:t>Our Sponsor No. Identification Number 137573</a:t>
            </a:r>
          </a:p>
        </p:txBody>
      </p:sp>
      <p:cxnSp>
        <p:nvCxnSpPr>
          <p:cNvPr id="5" name="Straight Connector 4"/>
          <p:cNvCxnSpPr/>
          <p:nvPr/>
        </p:nvCxnSpPr>
        <p:spPr>
          <a:xfrm>
            <a:off x="2667000" y="6019800"/>
            <a:ext cx="6858000"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76" y="1546340"/>
            <a:ext cx="112752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642" y="424934"/>
            <a:ext cx="5045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223932966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0" y="457201"/>
            <a:ext cx="754380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cs typeface="Calibri" panose="020F0502020204030204" pitchFamily="34" charset="0"/>
              </a:rPr>
              <a:t>Refund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cs typeface="Calibri" panose="020F0502020204030204" pitchFamily="34" charset="0"/>
              </a:rPr>
              <a:t>Program Cancellation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It is the policy of YourOnlineProfessor.net to refund any fees paid in full in the event that a scheduled program is cancelled or rescheduled.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cs typeface="Calibri" panose="020F0502020204030204" pitchFamily="34" charset="0"/>
              </a:rPr>
              <a:t>Complaint Resolution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All evaluations are reviewed by Edward Perkins. Grievance complaints are directed to Mr. Perkins at (610) 565-1708 ext. 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spTree>
    <p:extLst>
      <p:ext uri="{BB962C8B-B14F-4D97-AF65-F5344CB8AC3E}">
        <p14:creationId xmlns:p14="http://schemas.microsoft.com/office/powerpoint/2010/main" val="10546468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5650" y="990775"/>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5715000" y="304800"/>
            <a:ext cx="4114800" cy="6032421"/>
          </a:xfrm>
          <a:prstGeom prst="rect">
            <a:avLst/>
          </a:prstGeom>
          <a:solidFill>
            <a:schemeClr val="bg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Where Applicable, this program is</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 YourOnlineProfessor.net -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Inquiries regarding the use of the material contained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t>this Course should be addressed to:</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Ted Perkins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err="1">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tperkins</a:t>
            </a:r>
            <a:r>
              <a:rPr kumimoji="0" lang="en-US" sz="1600" b="0" i="0" u="sng"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@gibperk.com</a:t>
            </a:r>
            <a:br>
              <a:rPr kumimoji="0" lang="en-US" sz="1600" b="0" i="0" u="none" strike="noStrike" kern="1200" cap="none" spc="0" normalizeH="0" baseline="0" noProof="0" dirty="0">
                <a:ln>
                  <a:noFill/>
                </a:ln>
                <a:solidFill>
                  <a:srgbClr val="C00000"/>
                </a:solidFill>
                <a:effectLst>
                  <a:outerShdw blurRad="38100" dist="38100" dir="2700000" algn="tl">
                    <a:srgbClr val="C0C0C0"/>
                  </a:outerShdw>
                </a:effectLst>
                <a:uLnTx/>
                <a:uFillTx/>
                <a:latin typeface="Abadi Extra Light" panose="020B0204020104020204" pitchFamily="34" charset="0"/>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rPr>
              <a:t>Suite 204</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rPr>
              <a:t>Media, PA 19063</a:t>
            </a:r>
          </a:p>
        </p:txBody>
      </p:sp>
    </p:spTree>
    <p:extLst>
      <p:ext uri="{BB962C8B-B14F-4D97-AF65-F5344CB8AC3E}">
        <p14:creationId xmlns:p14="http://schemas.microsoft.com/office/powerpoint/2010/main" val="3375823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1000"/>
                                        <p:tgtEl>
                                          <p:spTgt spid="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5650" y="990729"/>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132492" y="1712396"/>
            <a:ext cx="6540931"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Verifying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Attendees will be asked to periodically verify their attendance in order to comply with CPE/CLE guidelines.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involves typing </a:t>
            </a:r>
            <a:r>
              <a:rPr kumimoji="0" lang="en-US" sz="24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“I’m still here!!!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chatbox</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pressing ‘Enter’ when prompted.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important that you follow all such prompts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order to ensure that your CPE/CLE credits </a:t>
            </a:r>
            <a:b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received in full.</a:t>
            </a:r>
          </a:p>
        </p:txBody>
      </p:sp>
    </p:spTree>
    <p:extLst>
      <p:ext uri="{BB962C8B-B14F-4D97-AF65-F5344CB8AC3E}">
        <p14:creationId xmlns:p14="http://schemas.microsoft.com/office/powerpoint/2010/main" val="86548270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5650" y="990729"/>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172" y="1751244"/>
            <a:ext cx="4419600" cy="39087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you have issues during the presentation, please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stait@gibperk.com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real-time troubleshooting assistance</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293163230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BBC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EFB08-D64F-CCD9-6BA9-992E93235494}"/>
              </a:ext>
            </a:extLst>
          </p:cNvPr>
          <p:cNvPicPr>
            <a:picLocks noChangeAspect="1"/>
          </p:cNvPicPr>
          <p:nvPr/>
        </p:nvPicPr>
        <p:blipFill>
          <a:blip r:embed="rId2"/>
          <a:stretch>
            <a:fillRect/>
          </a:stretch>
        </p:blipFill>
        <p:spPr>
          <a:xfrm>
            <a:off x="1266825" y="0"/>
            <a:ext cx="4924425" cy="6857999"/>
          </a:xfrm>
          <a:prstGeom prst="rect">
            <a:avLst/>
          </a:prstGeom>
        </p:spPr>
      </p:pic>
      <p:sp>
        <p:nvSpPr>
          <p:cNvPr id="2" name="Title 1"/>
          <p:cNvSpPr>
            <a:spLocks noGrp="1"/>
          </p:cNvSpPr>
          <p:nvPr>
            <p:ph type="title"/>
          </p:nvPr>
        </p:nvSpPr>
        <p:spPr>
          <a:xfrm>
            <a:off x="-440531" y="4071937"/>
            <a:ext cx="6305550" cy="1485900"/>
          </a:xfrm>
        </p:spPr>
        <p:txBody>
          <a:bodyPr rtlCol="0">
            <a:normAutofit/>
          </a:bodyPr>
          <a:lstStyle/>
          <a:p>
            <a:pPr algn="ctr">
              <a:defRPr/>
            </a:pPr>
            <a:r>
              <a:rPr lang="en-US" sz="4800"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p:cNvSpPr txBox="1"/>
          <p:nvPr/>
        </p:nvSpPr>
        <p:spPr>
          <a:xfrm>
            <a:off x="5381625" y="1113065"/>
            <a:ext cx="6462712" cy="4832092"/>
          </a:xfrm>
          <a:prstGeom prst="rect">
            <a:avLst/>
          </a:prstGeom>
          <a:noFill/>
        </p:spPr>
        <p:txBody>
          <a:bodyPr>
            <a:spAutoFit/>
          </a:bodyPr>
          <a:lstStyle/>
          <a:p>
            <a:pPr lvl="0" algn="ctr" defTabSz="457200">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t>If you have any questions </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t>regarding this Course</a:t>
            </a:r>
          </a:p>
          <a:p>
            <a:pPr lvl="0" algn="ctr" defTabSz="457200">
              <a:spcBef>
                <a:spcPts val="600"/>
              </a:spcBef>
              <a:spcAft>
                <a:spcPts val="600"/>
              </a:spcAft>
              <a:defRPr/>
            </a:pPr>
            <a:r>
              <a:rPr lang="en-US" sz="2400" dirty="0">
                <a:solidFill>
                  <a:srgbClr val="C00000"/>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Martin Pezzner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br>
            <a:r>
              <a:rPr lang="en-US" sz="2400" u="sng" dirty="0">
                <a:solidFill>
                  <a:schemeClr val="bg1"/>
                </a:solidFill>
                <a:effectLst>
                  <a:outerShdw blurRad="38100" dist="38100" dir="2700000" algn="tl">
                    <a:srgbClr val="000000">
                      <a:alpha val="43137"/>
                    </a:srgbClr>
                  </a:outerShdw>
                </a:effectLst>
                <a:latin typeface="Arial Nova Cond" panose="020B0506020202020204" pitchFamily="34" charset="0"/>
                <a:cs typeface="Aparajita" panose="020B0604020202020204" pitchFamily="34" charset="0"/>
              </a:rPr>
              <a:t>mpezzner@gibperk.com</a:t>
            </a:r>
            <a:endParaRPr kumimoji="0" lang="en-US" sz="2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endParaRP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rPr>
              <a:t>Paul Fellman</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br>
            <a:r>
              <a:rPr kumimoji="0" lang="en-US" sz="24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hlinkClick r:id="rId3">
                  <a:extLst>
                    <a:ext uri="{A12FA001-AC4F-418D-AE19-62706E023703}">
                      <ahyp:hlinkClr xmlns:ahyp="http://schemas.microsoft.com/office/drawing/2018/hyperlinkcolor" val="tx"/>
                    </a:ext>
                  </a:extLst>
                </a:hlinkClick>
              </a:rPr>
              <a:t>pfellman@gibperk.com</a:t>
            </a:r>
            <a:br>
              <a:rPr kumimoji="0" lang="en-US" sz="2400" b="0"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rPr>
            </a:br>
            <a:r>
              <a:rPr kumimoji="0" lang="en-US" sz="2400" b="0" i="0"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t>or </a:t>
            </a:r>
          </a:p>
          <a:p>
            <a:pPr marL="0" marR="0" lvl="0" indent="0" algn="ctr" defTabSz="457200" rtl="0" eaLnBrk="1" fontAlgn="auto" latinLnBrk="0" hangingPunct="1">
              <a:lnSpc>
                <a:spcPct val="100000"/>
              </a:lnSpc>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rPr>
              <a:t>Ted Perkins</a:t>
            </a:r>
          </a:p>
          <a:p>
            <a:pPr marL="0" marR="0" lvl="0" indent="0" algn="ctr" defTabSz="457200" rtl="0" eaLnBrk="1" fontAlgn="auto" latinLnBrk="0" hangingPunct="1">
              <a:lnSpc>
                <a:spcPct val="100000"/>
              </a:lnSpc>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hlinkClick r:id="rId4">
                  <a:extLst>
                    <a:ext uri="{A12FA001-AC4F-418D-AE19-62706E023703}">
                      <ahyp:hlinkClr xmlns:ahyp="http://schemas.microsoft.com/office/drawing/2018/hyperlinkcolor" val="tx"/>
                    </a:ext>
                  </a:extLst>
                </a:hlinkClick>
              </a:rPr>
              <a:t>tperkins@gibperk.com</a:t>
            </a: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t>or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cs typeface="Aparajita" panose="020B0604020202020204" pitchFamily="34" charset="0"/>
              </a:rPr>
            </a:b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cs typeface="Aparajita" panose="020B0604020202020204" pitchFamily="34" charset="0"/>
              </a:rPr>
              <a:t>(610) 565-1708 Ext. 104 </a:t>
            </a:r>
            <a:b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cs typeface="Aparajita"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Aparajita" panose="020B0604020202020204" pitchFamily="34" charset="0"/>
              <a:cs typeface="Aparajita" panose="020B0604020202020204" pitchFamily="34" charset="0"/>
            </a:endParaRPr>
          </a:p>
        </p:txBody>
      </p:sp>
      <p:sp>
        <p:nvSpPr>
          <p:cNvPr id="3" name="AutoShape 4" descr="http://downloads.animationfactory.com/download/question_md_clr.gif?t=1447862876&amp;m=32992063&amp;h=bda19fe6a9044b512d4721be56c0e5d5"/>
          <p:cNvSpPr>
            <a:spLocks noChangeAspect="1" noChangeArrowheads="1"/>
          </p:cNvSpPr>
          <p:nvPr/>
        </p:nvSpPr>
        <p:spPr bwMode="auto">
          <a:xfrm>
            <a:off x="1571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4617046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C505AA79-1A42-03AE-BFBD-5E93A2EBC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8F3D7-FC15-5A9D-B435-E9665EA4F1BC}"/>
              </a:ext>
            </a:extLst>
          </p:cNvPr>
          <p:cNvSpPr>
            <a:spLocks noGrp="1"/>
          </p:cNvSpPr>
          <p:nvPr>
            <p:ph type="ctrTitle"/>
          </p:nvPr>
        </p:nvSpPr>
        <p:spPr>
          <a:xfrm>
            <a:off x="1724598" y="2297748"/>
            <a:ext cx="9144000" cy="1936376"/>
          </a:xfrm>
          <a:ln>
            <a:solidFill>
              <a:schemeClr val="bg2"/>
            </a:solidFill>
          </a:ln>
        </p:spPr>
        <p:txBody>
          <a:bodyPr>
            <a:noAutofit/>
          </a:bodyPr>
          <a:lstStyle/>
          <a:p>
            <a:br>
              <a:rPr lang="en-US" dirty="0"/>
            </a:br>
            <a:br>
              <a:rPr lang="en-US" dirty="0"/>
            </a:br>
            <a:br>
              <a:rPr lang="en-US" dirty="0"/>
            </a:br>
            <a:br>
              <a:rPr lang="en-US" dirty="0"/>
            </a:br>
            <a:r>
              <a:rPr lang="en-US" dirty="0">
                <a:solidFill>
                  <a:schemeClr val="bg1"/>
                </a:solidFill>
              </a:rPr>
              <a:t>Bullet Proofing Your </a:t>
            </a:r>
            <a:br>
              <a:rPr lang="en-US" dirty="0">
                <a:solidFill>
                  <a:schemeClr val="bg1"/>
                </a:solidFill>
              </a:rPr>
            </a:br>
            <a:r>
              <a:rPr lang="en-US" dirty="0">
                <a:solidFill>
                  <a:schemeClr val="bg1"/>
                </a:solidFill>
              </a:rPr>
              <a:t>Estate Plan</a:t>
            </a:r>
            <a:endParaRPr lang="en-US" dirty="0"/>
          </a:p>
        </p:txBody>
      </p:sp>
    </p:spTree>
    <p:extLst>
      <p:ext uri="{BB962C8B-B14F-4D97-AF65-F5344CB8AC3E}">
        <p14:creationId xmlns:p14="http://schemas.microsoft.com/office/powerpoint/2010/main" val="153656648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38DD28-F461-8537-A7C4-48F4627EAB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4D07A1CF-F784-B63E-7EA3-8B631CD08EA1}"/>
              </a:ext>
            </a:extLst>
          </p:cNvPr>
          <p:cNvPicPr>
            <a:picLocks noChangeAspect="1"/>
          </p:cNvPicPr>
          <p:nvPr/>
        </p:nvPicPr>
        <p:blipFill>
          <a:blip r:embed="rId2"/>
          <a:srcRect/>
          <a:stretch>
            <a:fillRect/>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C7FC9-7A65-3AE7-1EA1-E87826E9FA6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effectLst>
                  <a:outerShdw blurRad="38100" dist="38100" dir="2700000" algn="tl">
                    <a:srgbClr val="000000">
                      <a:alpha val="43137"/>
                    </a:srgbClr>
                  </a:outerShdw>
                </a:effectLst>
              </a:rPr>
              <a:t>When should you be on the alert </a:t>
            </a:r>
            <a:br>
              <a:rPr lang="en-US" sz="5200" b="1" dirty="0">
                <a:solidFill>
                  <a:srgbClr val="FFFFFF"/>
                </a:solidFill>
                <a:effectLst>
                  <a:outerShdw blurRad="38100" dist="38100" dir="2700000" algn="tl">
                    <a:srgbClr val="000000">
                      <a:alpha val="43137"/>
                    </a:srgbClr>
                  </a:outerShdw>
                </a:effectLst>
              </a:rPr>
            </a:br>
            <a:r>
              <a:rPr lang="en-US" sz="5200" b="1" dirty="0">
                <a:solidFill>
                  <a:srgbClr val="FFFFFF"/>
                </a:solidFill>
                <a:effectLst>
                  <a:outerShdw blurRad="38100" dist="38100" dir="2700000" algn="tl">
                    <a:srgbClr val="000000">
                      <a:alpha val="43137"/>
                    </a:srgbClr>
                  </a:outerShdw>
                </a:effectLst>
              </a:rPr>
              <a:t>for a Will Contest?</a:t>
            </a:r>
          </a:p>
        </p:txBody>
      </p:sp>
    </p:spTree>
    <p:extLst>
      <p:ext uri="{BB962C8B-B14F-4D97-AF65-F5344CB8AC3E}">
        <p14:creationId xmlns:p14="http://schemas.microsoft.com/office/powerpoint/2010/main" val="3721462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61AB8C03-D906-735B-1F6C-602C43903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F9DE0-22B8-23C4-DDA3-46B6AC328DFD}"/>
              </a:ext>
            </a:extLst>
          </p:cNvPr>
          <p:cNvSpPr>
            <a:spLocks noGrp="1"/>
          </p:cNvSpPr>
          <p:nvPr>
            <p:ph type="ctrTitle"/>
          </p:nvPr>
        </p:nvSpPr>
        <p:spPr>
          <a:xfrm>
            <a:off x="1316736" y="1808599"/>
            <a:ext cx="9867900" cy="2387600"/>
          </a:xfrm>
        </p:spPr>
        <p:txBody>
          <a:bodyPr/>
          <a:lstStyle/>
          <a:p>
            <a:r>
              <a:rPr lang="en-US" dirty="0">
                <a:solidFill>
                  <a:schemeClr val="bg1"/>
                </a:solidFill>
                <a:effectLst>
                  <a:outerShdw blurRad="38100" dist="38100" dir="2700000" algn="tl">
                    <a:srgbClr val="000000">
                      <a:alpha val="43137"/>
                    </a:srgbClr>
                  </a:outerShdw>
                </a:effectLst>
                <a:latin typeface="Aptos Narrow" panose="020B0004020202020204" pitchFamily="34" charset="0"/>
              </a:rPr>
              <a:t>First Line of Defense –</a:t>
            </a:r>
            <a:br>
              <a:rPr lang="en-US" dirty="0">
                <a:solidFill>
                  <a:schemeClr val="bg1"/>
                </a:solidFill>
                <a:effectLst>
                  <a:outerShdw blurRad="38100" dist="38100" dir="2700000" algn="tl">
                    <a:srgbClr val="000000">
                      <a:alpha val="43137"/>
                    </a:srgbClr>
                  </a:outerShdw>
                </a:effectLst>
                <a:latin typeface="Aptos Narrow" panose="020B0004020202020204" pitchFamily="34" charset="0"/>
              </a:rPr>
            </a:br>
            <a:r>
              <a:rPr lang="en-US" dirty="0">
                <a:solidFill>
                  <a:schemeClr val="bg1"/>
                </a:solidFill>
                <a:effectLst>
                  <a:outerShdw blurRad="38100" dist="38100" dir="2700000" algn="tl">
                    <a:srgbClr val="000000">
                      <a:alpha val="43137"/>
                    </a:srgbClr>
                  </a:outerShdw>
                </a:effectLst>
                <a:latin typeface="Aptos Narrow" panose="020B0004020202020204" pitchFamily="34" charset="0"/>
              </a:rPr>
              <a:t>In Terrorem Clauses</a:t>
            </a:r>
          </a:p>
        </p:txBody>
      </p:sp>
    </p:spTree>
    <p:extLst>
      <p:ext uri="{BB962C8B-B14F-4D97-AF65-F5344CB8AC3E}">
        <p14:creationId xmlns:p14="http://schemas.microsoft.com/office/powerpoint/2010/main" val="359932144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EFA0-7737-A6EB-A407-91AA2F7F8B5D}"/>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Terrorem Clauses</a:t>
            </a:r>
          </a:p>
        </p:txBody>
      </p:sp>
      <p:sp>
        <p:nvSpPr>
          <p:cNvPr id="3" name="Content Placeholder 2">
            <a:extLst>
              <a:ext uri="{FF2B5EF4-FFF2-40B4-BE49-F238E27FC236}">
                <a16:creationId xmlns:a16="http://schemas.microsoft.com/office/drawing/2014/main" id="{0B593AC0-1605-53CC-39B6-3BC33C83AD13}"/>
              </a:ext>
            </a:extLst>
          </p:cNvPr>
          <p:cNvSpPr>
            <a:spLocks noGrp="1"/>
          </p:cNvSpPr>
          <p:nvPr>
            <p:ph idx="1"/>
          </p:nvPr>
        </p:nvSpPr>
        <p:spPr/>
        <p:txBody>
          <a:bodyPr>
            <a:normAutofit fontScale="85000" lnSpcReduction="10000"/>
          </a:bodyPr>
          <a:lstStyle/>
          <a:p>
            <a:pPr marL="0" indent="0">
              <a:lnSpc>
                <a:spcPct val="110000"/>
              </a:lnSpc>
              <a:buNone/>
            </a:pPr>
            <a:r>
              <a:rPr lang="en-US" dirty="0">
                <a:latin typeface="Times New Roman" panose="02020603050405020304" pitchFamily="18" charset="0"/>
                <a:cs typeface="Times New Roman" panose="02020603050405020304" pitchFamily="18" charset="0"/>
              </a:rPr>
              <a:t>If any beneficiary or remainderman under this Will in any manner, directly or indirectly, contests or attacks this Will or any of its provisions, or objects to the accounts or actions of my fiduciaries, without probable cause, such beneficiary shall pay all costs, including but not limited to attorneys fees, arising in connection with such contest, attack or objection incurred by my estate, such trust or such fiduciary personally.  </a:t>
            </a:r>
          </a:p>
          <a:p>
            <a:pPr marL="0" indent="0">
              <a:lnSpc>
                <a:spcPct val="110000"/>
              </a:lnSpc>
              <a:buNone/>
            </a:pPr>
            <a:r>
              <a:rPr lang="en-US" dirty="0">
                <a:latin typeface="Times New Roman" panose="02020603050405020304" pitchFamily="18" charset="0"/>
                <a:cs typeface="Times New Roman" panose="02020603050405020304" pitchFamily="18" charset="0"/>
              </a:rPr>
              <a:t>In the event that such beneficiary does not prevail in such action, any share or interest in my estate or such trust which would otherwise pass to such beneficiary or remainderman under this Will shall be revoked and the property consisting of such share shall be disposed of in the manner provided herein as if that contesting beneficiary or remainderman had predeceased me without surviving issue.</a:t>
            </a:r>
          </a:p>
        </p:txBody>
      </p:sp>
      <p:cxnSp>
        <p:nvCxnSpPr>
          <p:cNvPr id="5" name="Straight Connector 4">
            <a:extLst>
              <a:ext uri="{FF2B5EF4-FFF2-40B4-BE49-F238E27FC236}">
                <a16:creationId xmlns:a16="http://schemas.microsoft.com/office/drawing/2014/main" id="{025F38C1-D113-DB1C-B354-938D2C4CC741}"/>
              </a:ext>
            </a:extLst>
          </p:cNvPr>
          <p:cNvCxnSpPr/>
          <p:nvPr/>
        </p:nvCxnSpPr>
        <p:spPr>
          <a:xfrm>
            <a:off x="2806262" y="1502979"/>
            <a:ext cx="67896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6758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F27D4C-2BDE-474D-9E28-97D4973D598E}"/>
              </a:ext>
            </a:extLst>
          </p:cNvPr>
          <p:cNvPicPr>
            <a:picLocks noGrp="1" noChangeAspect="1"/>
          </p:cNvPicPr>
          <p:nvPr>
            <p:ph idx="1"/>
          </p:nvPr>
        </p:nvPicPr>
        <p:blipFill>
          <a:blip r:embed="rId3"/>
          <a:stretch>
            <a:fillRect/>
          </a:stretch>
        </p:blipFill>
        <p:spPr>
          <a:xfrm>
            <a:off x="4089197" y="1695127"/>
            <a:ext cx="7315200" cy="4114800"/>
          </a:xfrm>
          <a:prstGeom prst="rect">
            <a:avLst/>
          </a:prstGeom>
        </p:spPr>
      </p:pic>
      <p:sp>
        <p:nvSpPr>
          <p:cNvPr id="9" name="Rectangle 8">
            <a:extLst>
              <a:ext uri="{FF2B5EF4-FFF2-40B4-BE49-F238E27FC236}">
                <a16:creationId xmlns:a16="http://schemas.microsoft.com/office/drawing/2014/main" id="{3D6E3834-6C71-4D1B-92A1-862F166D0E48}"/>
              </a:ext>
            </a:extLst>
          </p:cNvPr>
          <p:cNvSpPr/>
          <p:nvPr/>
        </p:nvSpPr>
        <p:spPr>
          <a:xfrm>
            <a:off x="6324967" y="2887868"/>
            <a:ext cx="235131" cy="27170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10" name="Rectangle 9">
            <a:extLst>
              <a:ext uri="{FF2B5EF4-FFF2-40B4-BE49-F238E27FC236}">
                <a16:creationId xmlns:a16="http://schemas.microsoft.com/office/drawing/2014/main" id="{A3AF28C6-9F38-4D3B-ACC5-244AD7AB0EE9}"/>
              </a:ext>
            </a:extLst>
          </p:cNvPr>
          <p:cNvSpPr/>
          <p:nvPr/>
        </p:nvSpPr>
        <p:spPr>
          <a:xfrm>
            <a:off x="4267212" y="951690"/>
            <a:ext cx="67711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FF9900"/>
                </a:solidFill>
                <a:effectLst>
                  <a:outerShdw blurRad="38100" dist="19050" dir="2700000" algn="tl" rotWithShape="0">
                    <a:srgbClr val="000000">
                      <a:alpha val="40000"/>
                    </a:srgbClr>
                  </a:outerShdw>
                </a:effectLst>
                <a:uLnTx/>
                <a:uFillTx/>
                <a:latin typeface="Tahoma"/>
                <a:ea typeface="+mn-ea"/>
                <a:cs typeface="+mn-cs"/>
              </a:rPr>
              <a:t>Edward L. Perkins, BA, JD, LLM(Tax), CPA</a:t>
            </a:r>
          </a:p>
        </p:txBody>
      </p:sp>
      <p:pic>
        <p:nvPicPr>
          <p:cNvPr id="11" name="Picture 7" descr="K:\FIRM\GibPerk WebSite\Law Firm\untitled-695-Edit.jpg">
            <a:extLst>
              <a:ext uri="{FF2B5EF4-FFF2-40B4-BE49-F238E27FC236}">
                <a16:creationId xmlns:a16="http://schemas.microsoft.com/office/drawing/2014/main" id="{2C321D8D-F627-433E-9F0D-D3FC17286AEA}"/>
              </a:ext>
            </a:extLst>
          </p:cNvPr>
          <p:cNvPicPr>
            <a:picLocks noChangeAspect="1" noChangeArrowheads="1"/>
          </p:cNvPicPr>
          <p:nvPr/>
        </p:nvPicPr>
        <p:blipFill>
          <a:blip r:embed="rId4"/>
          <a:srcRect/>
          <a:stretch>
            <a:fillRect/>
          </a:stretch>
        </p:blipFill>
        <p:spPr bwMode="auto">
          <a:xfrm>
            <a:off x="671076" y="926695"/>
            <a:ext cx="2896648" cy="4883232"/>
          </a:xfrm>
          <a:prstGeom prst="rect">
            <a:avLst/>
          </a:prstGeom>
          <a:noFill/>
          <a:ln w="9525">
            <a:no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480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0F69B8-42BB-2F81-4113-44C10D3C0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3B05B-813C-9826-E46A-0B6E29337345}"/>
              </a:ext>
            </a:extLst>
          </p:cNvPr>
          <p:cNvSpPr>
            <a:spLocks noGrp="1"/>
          </p:cNvSpPr>
          <p:nvPr>
            <p:ph type="title"/>
          </p:nvPr>
        </p:nvSpPr>
        <p:spPr>
          <a:xfrm>
            <a:off x="366985" y="1087374"/>
            <a:ext cx="4651204" cy="1401183"/>
          </a:xfrm>
        </p:spPr>
        <p:txBody>
          <a:bodyPr anchor="t">
            <a:normAutofit/>
          </a:bodyPr>
          <a:lstStyle/>
          <a:p>
            <a:r>
              <a:rPr lang="en-US" sz="3200" dirty="0">
                <a:ln w="0"/>
                <a:solidFill>
                  <a:srgbClr val="FF0000"/>
                </a:solidFill>
                <a:effectLst>
                  <a:outerShdw blurRad="38100" dist="19050" dir="2700000" algn="tl" rotWithShape="0">
                    <a:schemeClr val="dk1">
                      <a:alpha val="40000"/>
                    </a:schemeClr>
                  </a:outerShdw>
                </a:effectLst>
              </a:rPr>
              <a:t>In Terrorem Clauses</a:t>
            </a:r>
          </a:p>
        </p:txBody>
      </p:sp>
      <p:cxnSp>
        <p:nvCxnSpPr>
          <p:cNvPr id="9" name="Straight Connector 8">
            <a:extLst>
              <a:ext uri="{FF2B5EF4-FFF2-40B4-BE49-F238E27FC236}">
                <a16:creationId xmlns:a16="http://schemas.microsoft.com/office/drawing/2014/main" id="{013EDFB7-077B-3C7F-4F50-1E3B82232D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B2F0AA-5B0C-1697-C704-EC721F0C88B5}"/>
              </a:ext>
            </a:extLst>
          </p:cNvPr>
          <p:cNvSpPr>
            <a:spLocks noGrp="1"/>
          </p:cNvSpPr>
          <p:nvPr>
            <p:ph idx="1"/>
          </p:nvPr>
        </p:nvSpPr>
        <p:spPr>
          <a:xfrm>
            <a:off x="861462" y="2167691"/>
            <a:ext cx="5234538" cy="3602935"/>
          </a:xfrm>
        </p:spPr>
        <p:txBody>
          <a:bodyPr>
            <a:noAutofit/>
          </a:bodyPr>
          <a:lstStyle/>
          <a:p>
            <a:pPr>
              <a:lnSpc>
                <a:spcPct val="110000"/>
              </a:lnSpc>
            </a:pPr>
            <a:r>
              <a:rPr lang="en-US" sz="2400" dirty="0">
                <a:latin typeface="Arial Narrow" panose="020B0606020202030204" pitchFamily="34" charset="0"/>
              </a:rPr>
              <a:t>An in terrorem clause in a will does not apply in Pennsylvania if the beneficiary contesting the will has </a:t>
            </a:r>
            <a:r>
              <a:rPr lang="en-US" sz="2400" i="1" dirty="0">
                <a:solidFill>
                  <a:srgbClr val="FF0000"/>
                </a:solidFill>
                <a:latin typeface="Arial Narrow" panose="020B0606020202030204" pitchFamily="34" charset="0"/>
              </a:rPr>
              <a:t>"probable cause" </a:t>
            </a:r>
            <a:r>
              <a:rPr lang="en-US" sz="2400" dirty="0">
                <a:latin typeface="Arial Narrow" panose="020B0606020202030204" pitchFamily="34" charset="0"/>
              </a:rPr>
              <a:t>for initiating the contest. </a:t>
            </a:r>
          </a:p>
          <a:p>
            <a:pPr>
              <a:lnSpc>
                <a:spcPct val="110000"/>
              </a:lnSpc>
            </a:pPr>
            <a:r>
              <a:rPr lang="en-US" sz="2400" dirty="0">
                <a:latin typeface="Arial Narrow" panose="020B0606020202030204" pitchFamily="34" charset="0"/>
              </a:rPr>
              <a:t>This principle is codified in 20 </a:t>
            </a:r>
            <a:r>
              <a:rPr lang="en-US" sz="2400" dirty="0" err="1">
                <a:latin typeface="Arial Narrow" panose="020B0606020202030204" pitchFamily="34" charset="0"/>
              </a:rPr>
              <a:t>Pa.C.S</a:t>
            </a:r>
            <a:r>
              <a:rPr lang="en-US" sz="2400" dirty="0">
                <a:latin typeface="Arial Narrow" panose="020B0606020202030204" pitchFamily="34" charset="0"/>
              </a:rPr>
              <a:t>. </a:t>
            </a:r>
            <a:br>
              <a:rPr lang="en-US" sz="2400" dirty="0">
                <a:latin typeface="Arial Narrow" panose="020B0606020202030204" pitchFamily="34" charset="0"/>
              </a:rPr>
            </a:br>
            <a:r>
              <a:rPr lang="en-US" sz="2400" dirty="0">
                <a:latin typeface="Arial Narrow" panose="020B0606020202030204" pitchFamily="34" charset="0"/>
              </a:rPr>
              <a:t>§ 2521 which states that such clauses are unenforceable if probable cause exists for instituting proceedings.</a:t>
            </a:r>
            <a:endParaRPr lang="en-US" sz="2400" dirty="0"/>
          </a:p>
          <a:p>
            <a:endParaRPr lang="en-US" sz="2000" dirty="0"/>
          </a:p>
        </p:txBody>
      </p:sp>
      <p:pic>
        <p:nvPicPr>
          <p:cNvPr id="4" name="Picture 3">
            <a:extLst>
              <a:ext uri="{FF2B5EF4-FFF2-40B4-BE49-F238E27FC236}">
                <a16:creationId xmlns:a16="http://schemas.microsoft.com/office/drawing/2014/main" id="{76D7FFA2-ABA4-2650-7FCF-FD317D727284}"/>
              </a:ext>
            </a:extLst>
          </p:cNvPr>
          <p:cNvPicPr>
            <a:picLocks noChangeAspect="1"/>
          </p:cNvPicPr>
          <p:nvPr/>
        </p:nvPicPr>
        <p:blipFill>
          <a:blip r:embed="rId2"/>
          <a:srcRect l="10931" r="13467" b="-1"/>
          <a:stretch>
            <a:fillRect/>
          </a:stretch>
        </p:blipFill>
        <p:spPr>
          <a:xfrm>
            <a:off x="6679332" y="1376024"/>
            <a:ext cx="4651205" cy="5186267"/>
          </a:xfrm>
          <a:prstGeom prst="rect">
            <a:avLst/>
          </a:prstGeom>
        </p:spPr>
      </p:pic>
      <p:cxnSp>
        <p:nvCxnSpPr>
          <p:cNvPr id="6" name="Straight Connector 5">
            <a:extLst>
              <a:ext uri="{FF2B5EF4-FFF2-40B4-BE49-F238E27FC236}">
                <a16:creationId xmlns:a16="http://schemas.microsoft.com/office/drawing/2014/main" id="{DB3DF7A9-CDDD-A9EB-FD36-0E6B1CD32460}"/>
              </a:ext>
            </a:extLst>
          </p:cNvPr>
          <p:cNvCxnSpPr/>
          <p:nvPr/>
        </p:nvCxnSpPr>
        <p:spPr>
          <a:xfrm>
            <a:off x="1028700" y="1922318"/>
            <a:ext cx="5309755"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9136174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13DF7C-749F-0D21-25C9-D975F29D1862}"/>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19D317-4574-A168-811E-069C8B674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8682FCE5-6BDC-302D-4BC2-73522CCFD71F}"/>
              </a:ext>
            </a:extLst>
          </p:cNvPr>
          <p:cNvSpPr>
            <a:spLocks noGrp="1"/>
          </p:cNvSpPr>
          <p:nvPr>
            <p:ph type="title"/>
          </p:nvPr>
        </p:nvSpPr>
        <p:spPr>
          <a:xfrm>
            <a:off x="966155" y="55703"/>
            <a:ext cx="5323715" cy="1642970"/>
          </a:xfrm>
        </p:spPr>
        <p:txBody>
          <a:bodyPr anchor="b">
            <a:normAutofit/>
          </a:bodyPr>
          <a:lstStyle/>
          <a:p>
            <a:r>
              <a:rPr lang="en-US" sz="4000" dirty="0">
                <a:ln w="0"/>
                <a:solidFill>
                  <a:schemeClr val="tx1"/>
                </a:solidFill>
                <a:effectLst>
                  <a:outerShdw blurRad="38100" dist="19050" dir="2700000" algn="tl" rotWithShape="0">
                    <a:schemeClr val="dk1">
                      <a:alpha val="40000"/>
                    </a:schemeClr>
                  </a:outerShdw>
                </a:effectLst>
              </a:rPr>
              <a:t>In Terrorem Clauses</a:t>
            </a:r>
          </a:p>
        </p:txBody>
      </p:sp>
      <p:sp>
        <p:nvSpPr>
          <p:cNvPr id="3" name="Content Placeholder 2">
            <a:extLst>
              <a:ext uri="{FF2B5EF4-FFF2-40B4-BE49-F238E27FC236}">
                <a16:creationId xmlns:a16="http://schemas.microsoft.com/office/drawing/2014/main" id="{D0BB8DEC-29D2-07A1-BF3E-82DF8C7C4923}"/>
              </a:ext>
            </a:extLst>
          </p:cNvPr>
          <p:cNvSpPr>
            <a:spLocks noGrp="1"/>
          </p:cNvSpPr>
          <p:nvPr>
            <p:ph idx="1"/>
          </p:nvPr>
        </p:nvSpPr>
        <p:spPr>
          <a:xfrm>
            <a:off x="1480126" y="2445729"/>
            <a:ext cx="5458556" cy="3535083"/>
          </a:xfrm>
        </p:spPr>
        <p:txBody>
          <a:bodyPr anchor="t">
            <a:normAutofit/>
          </a:bodyPr>
          <a:lstStyle/>
          <a:p>
            <a:pPr marL="0" indent="0">
              <a:buNone/>
            </a:pPr>
            <a:r>
              <a:rPr lang="en-US" dirty="0">
                <a:latin typeface="Arial Narrow" panose="020B0606020202030204" pitchFamily="34" charset="0"/>
              </a:rPr>
              <a:t>Probable cause in this context is defined as a reasonable belief, based on facts, that the claim or contest is valid under existing or developing law. </a:t>
            </a:r>
          </a:p>
          <a:p>
            <a:pPr marL="0" indent="0">
              <a:buNone/>
            </a:pPr>
            <a:r>
              <a:rPr lang="en-US" sz="2800" i="1" dirty="0">
                <a:latin typeface="Arial Narrow" panose="020B0606020202030204" pitchFamily="34" charset="0"/>
              </a:rPr>
              <a:t>Estate of Powell, 2019 PA Super 140.</a:t>
            </a:r>
          </a:p>
        </p:txBody>
      </p:sp>
      <p:sp>
        <p:nvSpPr>
          <p:cNvPr id="17" name="Rectangle 16">
            <a:extLst>
              <a:ext uri="{FF2B5EF4-FFF2-40B4-BE49-F238E27FC236}">
                <a16:creationId xmlns:a16="http://schemas.microsoft.com/office/drawing/2014/main" id="{64805CA2-7FA9-C999-2E04-EF293F45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9" name="Rectangle 18">
            <a:extLst>
              <a:ext uri="{FF2B5EF4-FFF2-40B4-BE49-F238E27FC236}">
                <a16:creationId xmlns:a16="http://schemas.microsoft.com/office/drawing/2014/main" id="{9644D494-E705-51F9-DDD3-C23EC5DD1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460CE10-97C7-38BF-E76E-58C895BEA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3" name="Rectangle 22">
            <a:extLst>
              <a:ext uri="{FF2B5EF4-FFF2-40B4-BE49-F238E27FC236}">
                <a16:creationId xmlns:a16="http://schemas.microsoft.com/office/drawing/2014/main" id="{E3DDBFB1-EA75-0162-8BA9-1CCFE7272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5" name="Picture 4">
            <a:extLst>
              <a:ext uri="{FF2B5EF4-FFF2-40B4-BE49-F238E27FC236}">
                <a16:creationId xmlns:a16="http://schemas.microsoft.com/office/drawing/2014/main" id="{0F583D9A-BD2A-F41E-2CB7-2BD5E426744C}"/>
              </a:ext>
            </a:extLst>
          </p:cNvPr>
          <p:cNvPicPr>
            <a:picLocks noChangeAspect="1"/>
          </p:cNvPicPr>
          <p:nvPr/>
        </p:nvPicPr>
        <p:blipFill>
          <a:blip r:embed="rId2"/>
          <a:stretch>
            <a:fillRect/>
          </a:stretch>
        </p:blipFill>
        <p:spPr>
          <a:xfrm>
            <a:off x="7256025" y="909081"/>
            <a:ext cx="4061426" cy="5071731"/>
          </a:xfrm>
          <a:prstGeom prst="rect">
            <a:avLst/>
          </a:prstGeom>
          <a:effectLst>
            <a:outerShdw blurRad="50800" dist="50800" dir="5400000" algn="ctr" rotWithShape="0">
              <a:srgbClr val="000000">
                <a:alpha val="99000"/>
              </a:srgbClr>
            </a:outerShdw>
          </a:effectLst>
        </p:spPr>
      </p:pic>
      <p:cxnSp>
        <p:nvCxnSpPr>
          <p:cNvPr id="6" name="Straight Connector 5">
            <a:extLst>
              <a:ext uri="{FF2B5EF4-FFF2-40B4-BE49-F238E27FC236}">
                <a16:creationId xmlns:a16="http://schemas.microsoft.com/office/drawing/2014/main" id="{E58E9740-53E5-E9A0-C1DC-629448C6EDDF}"/>
              </a:ext>
            </a:extLst>
          </p:cNvPr>
          <p:cNvCxnSpPr/>
          <p:nvPr/>
        </p:nvCxnSpPr>
        <p:spPr>
          <a:xfrm>
            <a:off x="1570113" y="1849582"/>
            <a:ext cx="502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4693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15B5D2-34DF-3355-79B9-B8B2449ED000}"/>
              </a:ext>
            </a:extLst>
          </p:cNvPr>
          <p:cNvPicPr>
            <a:picLocks noChangeAspect="1"/>
          </p:cNvPicPr>
          <p:nvPr/>
        </p:nvPicPr>
        <p:blipFill>
          <a:blip r:embed="rId2"/>
          <a:stretch>
            <a:fillRect/>
          </a:stretch>
        </p:blipFill>
        <p:spPr>
          <a:xfrm>
            <a:off x="0" y="0"/>
            <a:ext cx="4886326" cy="6858000"/>
          </a:xfrm>
          <a:prstGeom prst="rect">
            <a:avLst/>
          </a:prstGeom>
        </p:spPr>
      </p:pic>
      <p:sp>
        <p:nvSpPr>
          <p:cNvPr id="2" name="Title 1">
            <a:extLst>
              <a:ext uri="{FF2B5EF4-FFF2-40B4-BE49-F238E27FC236}">
                <a16:creationId xmlns:a16="http://schemas.microsoft.com/office/drawing/2014/main" id="{8372FF28-CCF5-5837-C1F5-73EA97F49E81}"/>
              </a:ext>
            </a:extLst>
          </p:cNvPr>
          <p:cNvSpPr>
            <a:spLocks noGrp="1"/>
          </p:cNvSpPr>
          <p:nvPr>
            <p:ph type="title"/>
          </p:nvPr>
        </p:nvSpPr>
        <p:spPr>
          <a:xfrm>
            <a:off x="1752600" y="609599"/>
            <a:ext cx="10363200" cy="1143000"/>
          </a:xfrm>
        </p:spPr>
        <p:txBody>
          <a:bodyPr/>
          <a:lstStyle/>
          <a:p>
            <a:r>
              <a:rPr lang="en-US" dirty="0">
                <a:solidFill>
                  <a:schemeClr val="bg1"/>
                </a:solidFill>
              </a:rPr>
              <a:t>In Terrorem Clauses</a:t>
            </a:r>
          </a:p>
        </p:txBody>
      </p:sp>
      <p:sp>
        <p:nvSpPr>
          <p:cNvPr id="3" name="Content Placeholder 2">
            <a:extLst>
              <a:ext uri="{FF2B5EF4-FFF2-40B4-BE49-F238E27FC236}">
                <a16:creationId xmlns:a16="http://schemas.microsoft.com/office/drawing/2014/main" id="{8C93F32E-3041-6CEB-8E5F-7E7997469935}"/>
              </a:ext>
            </a:extLst>
          </p:cNvPr>
          <p:cNvSpPr>
            <a:spLocks noGrp="1"/>
          </p:cNvSpPr>
          <p:nvPr>
            <p:ph idx="1"/>
          </p:nvPr>
        </p:nvSpPr>
        <p:spPr>
          <a:xfrm>
            <a:off x="3163284" y="3019425"/>
            <a:ext cx="8124825" cy="4114800"/>
          </a:xfrm>
        </p:spPr>
        <p:txBody>
          <a:bodyPr/>
          <a:lstStyle/>
          <a:p>
            <a:r>
              <a:rPr lang="en-US" sz="4800" dirty="0">
                <a:solidFill>
                  <a:schemeClr val="bg1"/>
                </a:solidFill>
                <a:latin typeface="Arial Nova" panose="020B0504020202020204" pitchFamily="34" charset="0"/>
              </a:rPr>
              <a:t>Forfeiture clauses are valid but strictly construed. </a:t>
            </a:r>
          </a:p>
        </p:txBody>
      </p:sp>
      <p:cxnSp>
        <p:nvCxnSpPr>
          <p:cNvPr id="5" name="Straight Connector 4">
            <a:extLst>
              <a:ext uri="{FF2B5EF4-FFF2-40B4-BE49-F238E27FC236}">
                <a16:creationId xmlns:a16="http://schemas.microsoft.com/office/drawing/2014/main" id="{F3BBD782-72FB-631B-368D-F7AD8DAC3D36}"/>
              </a:ext>
            </a:extLst>
          </p:cNvPr>
          <p:cNvCxnSpPr/>
          <p:nvPr/>
        </p:nvCxnSpPr>
        <p:spPr>
          <a:xfrm>
            <a:off x="3295650" y="1781175"/>
            <a:ext cx="702945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66838"/>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F806-56D2-84DF-9CB8-434AA992B92C}"/>
            </a:ext>
          </a:extLst>
        </p:cNvPr>
        <p:cNvGrpSpPr/>
        <p:nvPr/>
      </p:nvGrpSpPr>
      <p:grpSpPr>
        <a:xfrm>
          <a:off x="0" y="0"/>
          <a:ext cx="0" cy="0"/>
          <a:chOff x="0" y="0"/>
          <a:chExt cx="0" cy="0"/>
        </a:xfrm>
      </p:grpSpPr>
      <p:pic>
        <p:nvPicPr>
          <p:cNvPr id="6" name="Picture 5" descr="elptaxletterred.jpg">
            <a:extLst>
              <a:ext uri="{FF2B5EF4-FFF2-40B4-BE49-F238E27FC236}">
                <a16:creationId xmlns:a16="http://schemas.microsoft.com/office/drawing/2014/main" id="{E4E9851C-18A2-2345-CAA1-092C0B90238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a:extLst>
              <a:ext uri="{FF2B5EF4-FFF2-40B4-BE49-F238E27FC236}">
                <a16:creationId xmlns:a16="http://schemas.microsoft.com/office/drawing/2014/main" id="{257E5235-C29E-8506-26DD-95B7A72802F3}"/>
              </a:ext>
            </a:extLst>
          </p:cNvPr>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0EC4D4A-3A56-A873-AD15-EE8AD743B124}"/>
              </a:ext>
            </a:extLst>
          </p:cNvPr>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a:extLst>
              <a:ext uri="{FF2B5EF4-FFF2-40B4-BE49-F238E27FC236}">
                <a16:creationId xmlns:a16="http://schemas.microsoft.com/office/drawing/2014/main" id="{F2806A32-51B4-85ED-76DE-EBEE5FE4BA58}"/>
              </a:ext>
            </a:extLst>
          </p:cNvPr>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5BFD32BD-59DA-798B-1A7F-4DD0006DBA60}"/>
              </a:ext>
            </a:extLst>
          </p:cNvPr>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5D0D45E-780E-EBED-D5D3-F00FEBFA288A}"/>
              </a:ext>
            </a:extLst>
          </p:cNvPr>
          <p:cNvSpPr txBox="1"/>
          <p:nvPr/>
        </p:nvSpPr>
        <p:spPr>
          <a:xfrm>
            <a:off x="4648200" y="1905000"/>
            <a:ext cx="6526306"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3503190205"/>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D9B3-9442-A27A-6E51-9B4C56D1E693}"/>
              </a:ext>
            </a:extLst>
          </p:cNvPr>
          <p:cNvSpPr>
            <a:spLocks noGrp="1"/>
          </p:cNvSpPr>
          <p:nvPr>
            <p:ph type="ctrTitle"/>
          </p:nvPr>
        </p:nvSpPr>
        <p:spPr>
          <a:xfrm>
            <a:off x="1776249" y="1857788"/>
            <a:ext cx="9144000" cy="1883895"/>
          </a:xfrm>
        </p:spPr>
        <p:txBody>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Basis for Bringing a Will Contest</a:t>
            </a:r>
          </a:p>
        </p:txBody>
      </p:sp>
    </p:spTree>
    <p:extLst>
      <p:ext uri="{BB962C8B-B14F-4D97-AF65-F5344CB8AC3E}">
        <p14:creationId xmlns:p14="http://schemas.microsoft.com/office/powerpoint/2010/main" val="212560422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subTitle" idx="1"/>
          </p:nvPr>
        </p:nvSpPr>
        <p:spPr>
          <a:xfrm>
            <a:off x="423746" y="698810"/>
            <a:ext cx="8077200" cy="4953000"/>
          </a:xfrm>
        </p:spPr>
        <p:txBody>
          <a:bodyPr/>
          <a:lstStyle/>
          <a:p>
            <a:pPr marL="609600" indent="-609600">
              <a:defRPr/>
            </a:pPr>
            <a:r>
              <a:rPr lang="en-US" dirty="0">
                <a:latin typeface="Arial Narrow" panose="020B0606020202030204" pitchFamily="34" charset="0"/>
                <a:cs typeface="Times New Roman" pitchFamily="18" charset="0"/>
              </a:rPr>
              <a:t>		</a:t>
            </a:r>
            <a: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t>Legal Grounds for Bringing </a:t>
            </a:r>
            <a:b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br>
            <a: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t>a Will Contest</a:t>
            </a:r>
          </a:p>
          <a:p>
            <a:pPr marL="609600" indent="-609600">
              <a:defRPr/>
            </a:pPr>
            <a:endPar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endParaRPr>
          </a:p>
          <a:p>
            <a:pPr algn="l">
              <a:spcBef>
                <a:spcPts val="600"/>
              </a:spcBef>
              <a:spcAft>
                <a:spcPts val="600"/>
              </a:spcAft>
              <a:defRPr/>
            </a:pPr>
            <a:r>
              <a:rPr lang="en-US" dirty="0">
                <a:effectLst>
                  <a:outerShdw blurRad="38100" dist="38100" dir="2700000" algn="tl">
                    <a:srgbClr val="C0C0C0"/>
                  </a:outerShdw>
                </a:effectLst>
                <a:latin typeface="Arial Narrow" panose="020B0606020202030204" pitchFamily="34" charset="0"/>
                <a:cs typeface="Times New Roman" pitchFamily="18" charset="0"/>
              </a:rPr>
              <a:t>	</a:t>
            </a:r>
            <a:r>
              <a:rPr lang="en-US" sz="2800" dirty="0">
                <a:effectLst>
                  <a:outerShdw blurRad="38100" dist="38100" dir="2700000" algn="tl">
                    <a:srgbClr val="C0C0C0"/>
                  </a:outerShdw>
                </a:effectLst>
                <a:latin typeface="Arial Narrow" panose="020B0606020202030204" pitchFamily="34" charset="0"/>
                <a:cs typeface="Times New Roman" pitchFamily="18" charset="0"/>
              </a:rPr>
              <a:t>1.	Lack of Testamentary Capacity </a:t>
            </a:r>
          </a:p>
          <a:p>
            <a:pPr lvl="1" algn="l">
              <a:spcBef>
                <a:spcPts val="600"/>
              </a:spcBef>
              <a:spcAft>
                <a:spcPts val="600"/>
              </a:spcAft>
              <a:defRPr/>
            </a:pPr>
            <a:r>
              <a:rPr lang="en-US" dirty="0">
                <a:effectLst>
                  <a:outerShdw blurRad="38100" dist="38100" dir="2700000" algn="tl">
                    <a:srgbClr val="C0C0C0"/>
                  </a:outerShdw>
                </a:effectLst>
                <a:latin typeface="Arial Narrow" panose="020B0606020202030204" pitchFamily="34" charset="0"/>
                <a:cs typeface="Times New Roman" pitchFamily="18" charset="0"/>
              </a:rPr>
              <a:t>	2.	Undue Influence</a:t>
            </a:r>
          </a:p>
          <a:p>
            <a:pPr lvl="1" algn="l">
              <a:spcBef>
                <a:spcPts val="600"/>
              </a:spcBef>
              <a:spcAft>
                <a:spcPts val="600"/>
              </a:spcAft>
              <a:defRPr/>
            </a:pPr>
            <a:r>
              <a:rPr lang="en-US" dirty="0">
                <a:effectLst>
                  <a:outerShdw blurRad="38100" dist="38100" dir="2700000" algn="tl">
                    <a:srgbClr val="C0C0C0"/>
                  </a:outerShdw>
                </a:effectLst>
                <a:latin typeface="Arial Narrow" panose="020B0606020202030204" pitchFamily="34" charset="0"/>
                <a:cs typeface="Times New Roman" pitchFamily="18" charset="0"/>
              </a:rPr>
              <a:t>	3. 	Fraud or Mistake</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4.	Forgery</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5.	Lack of Proper Execution</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6.	Lack of Testamentary Intent</a:t>
            </a:r>
          </a:p>
        </p:txBody>
      </p:sp>
      <p:cxnSp>
        <p:nvCxnSpPr>
          <p:cNvPr id="3" name="Straight Connector 2"/>
          <p:cNvCxnSpPr/>
          <p:nvPr/>
        </p:nvCxnSpPr>
        <p:spPr>
          <a:xfrm>
            <a:off x="2519246" y="1888274"/>
            <a:ext cx="3886200" cy="0"/>
          </a:xfrm>
          <a:prstGeom prst="line">
            <a:avLst/>
          </a:prstGeom>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E1FCACB8-B9E5-2FC2-9266-A9FAD1AE8C2D}"/>
              </a:ext>
            </a:extLst>
          </p:cNvPr>
          <p:cNvPicPr>
            <a:picLocks noChangeAspect="1"/>
          </p:cNvPicPr>
          <p:nvPr/>
        </p:nvPicPr>
        <p:blipFill>
          <a:blip r:embed="rId3"/>
          <a:stretch>
            <a:fillRect/>
          </a:stretch>
        </p:blipFill>
        <p:spPr>
          <a:xfrm>
            <a:off x="6953250" y="1085849"/>
            <a:ext cx="4095750" cy="5514975"/>
          </a:xfrm>
          <a:prstGeom prst="rect">
            <a:avLst/>
          </a:prstGeom>
        </p:spPr>
      </p:pic>
    </p:spTree>
    <p:extLst>
      <p:ext uri="{BB962C8B-B14F-4D97-AF65-F5344CB8AC3E}">
        <p14:creationId xmlns:p14="http://schemas.microsoft.com/office/powerpoint/2010/main" val="364137443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5011-3524-F14D-02B7-AC7C2996013A}"/>
            </a:ext>
          </a:extLst>
        </p:cNvPr>
        <p:cNvGrpSpPr/>
        <p:nvPr/>
      </p:nvGrpSpPr>
      <p:grpSpPr>
        <a:xfrm>
          <a:off x="0" y="0"/>
          <a:ext cx="0" cy="0"/>
          <a:chOff x="0" y="0"/>
          <a:chExt cx="0" cy="0"/>
        </a:xfrm>
      </p:grpSpPr>
      <p:sp>
        <p:nvSpPr>
          <p:cNvPr id="399362" name="Rectangle 2">
            <a:extLst>
              <a:ext uri="{FF2B5EF4-FFF2-40B4-BE49-F238E27FC236}">
                <a16:creationId xmlns:a16="http://schemas.microsoft.com/office/drawing/2014/main" id="{931B5D9A-5346-B958-5E07-90BB17BE3134}"/>
              </a:ext>
            </a:extLst>
          </p:cNvPr>
          <p:cNvSpPr>
            <a:spLocks noGrp="1" noChangeArrowheads="1"/>
          </p:cNvSpPr>
          <p:nvPr>
            <p:ph type="subTitle" idx="1"/>
          </p:nvPr>
        </p:nvSpPr>
        <p:spPr>
          <a:xfrm>
            <a:off x="423746" y="698810"/>
            <a:ext cx="8077200" cy="4953000"/>
          </a:xfrm>
        </p:spPr>
        <p:txBody>
          <a:bodyPr/>
          <a:lstStyle/>
          <a:p>
            <a:pPr marL="609600" indent="-609600">
              <a:defRPr/>
            </a:pPr>
            <a:r>
              <a:rPr lang="en-US" dirty="0">
                <a:latin typeface="Arial Narrow" panose="020B0606020202030204" pitchFamily="34" charset="0"/>
                <a:cs typeface="Times New Roman" pitchFamily="18" charset="0"/>
              </a:rPr>
              <a:t>		</a:t>
            </a:r>
            <a: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t>Legal Grounds for Bringing </a:t>
            </a:r>
            <a:b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br>
            <a:r>
              <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rPr>
              <a:t>a Will Contest</a:t>
            </a:r>
          </a:p>
          <a:p>
            <a:pPr marL="609600" indent="-609600">
              <a:defRPr/>
            </a:pPr>
            <a:endParaRPr lang="en-US" sz="2400" b="1" dirty="0">
              <a:effectLst>
                <a:outerShdw blurRad="38100" dist="38100" dir="2700000" algn="tl">
                  <a:srgbClr val="000000">
                    <a:alpha val="43137"/>
                  </a:srgbClr>
                </a:outerShdw>
              </a:effectLst>
              <a:latin typeface="Arial Narrow" panose="020B0606020202030204" pitchFamily="34" charset="0"/>
              <a:cs typeface="Times New Roman" pitchFamily="18" charset="0"/>
            </a:endParaRPr>
          </a:p>
          <a:p>
            <a:pPr algn="l">
              <a:spcBef>
                <a:spcPts val="600"/>
              </a:spcBef>
              <a:spcAft>
                <a:spcPts val="600"/>
              </a:spcAft>
              <a:defRPr/>
            </a:pPr>
            <a:r>
              <a:rPr lang="en-US" dirty="0">
                <a:effectLst>
                  <a:outerShdw blurRad="38100" dist="38100" dir="2700000" algn="tl">
                    <a:srgbClr val="C0C0C0"/>
                  </a:outerShdw>
                </a:effectLst>
                <a:latin typeface="Arial Narrow" panose="020B0606020202030204" pitchFamily="34" charset="0"/>
                <a:cs typeface="Times New Roman" pitchFamily="18" charset="0"/>
              </a:rPr>
              <a:t>	</a:t>
            </a:r>
            <a:r>
              <a:rPr lang="en-US" sz="2800" b="1" dirty="0">
                <a:solidFill>
                  <a:srgbClr val="FF0000"/>
                </a:solidFill>
                <a:effectLst>
                  <a:outerShdw blurRad="38100" dist="38100" dir="2700000" algn="tl">
                    <a:srgbClr val="C0C0C0"/>
                  </a:outerShdw>
                </a:effectLst>
                <a:latin typeface="Arial Narrow" panose="020B0606020202030204" pitchFamily="34" charset="0"/>
                <a:cs typeface="Times New Roman" pitchFamily="18" charset="0"/>
              </a:rPr>
              <a:t>1.	Lack of Testamentary Capacity </a:t>
            </a:r>
          </a:p>
          <a:p>
            <a:pPr lvl="1" algn="l">
              <a:spcBef>
                <a:spcPts val="600"/>
              </a:spcBef>
              <a:spcAft>
                <a:spcPts val="600"/>
              </a:spcAft>
              <a:defRPr/>
            </a:pPr>
            <a:r>
              <a:rPr lang="en-US" b="1" dirty="0">
                <a:solidFill>
                  <a:srgbClr val="FF0000"/>
                </a:solidFill>
                <a:effectLst>
                  <a:outerShdw blurRad="38100" dist="38100" dir="2700000" algn="tl">
                    <a:srgbClr val="C0C0C0"/>
                  </a:outerShdw>
                </a:effectLst>
                <a:latin typeface="Arial Narrow" panose="020B0606020202030204" pitchFamily="34" charset="0"/>
                <a:cs typeface="Times New Roman" pitchFamily="18" charset="0"/>
              </a:rPr>
              <a:t>	2.	Undue Influence</a:t>
            </a:r>
          </a:p>
          <a:p>
            <a:pPr lvl="1" algn="l">
              <a:spcBef>
                <a:spcPts val="600"/>
              </a:spcBef>
              <a:spcAft>
                <a:spcPts val="600"/>
              </a:spcAft>
              <a:defRPr/>
            </a:pPr>
            <a:r>
              <a:rPr lang="en-US" dirty="0">
                <a:effectLst>
                  <a:outerShdw blurRad="38100" dist="38100" dir="2700000" algn="tl">
                    <a:srgbClr val="C0C0C0"/>
                  </a:outerShdw>
                </a:effectLst>
                <a:latin typeface="Arial Narrow" panose="020B0606020202030204" pitchFamily="34" charset="0"/>
                <a:cs typeface="Times New Roman" pitchFamily="18" charset="0"/>
              </a:rPr>
              <a:t>	3. 	Fraud or Mistake</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4.	Forgery</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5.	Lack of Proper Execution</a:t>
            </a:r>
          </a:p>
          <a:p>
            <a:pPr algn="l">
              <a:spcBef>
                <a:spcPts val="600"/>
              </a:spcBef>
              <a:spcAft>
                <a:spcPts val="600"/>
              </a:spcAft>
              <a:defRPr/>
            </a:pPr>
            <a:r>
              <a:rPr lang="en-US" sz="2800" dirty="0">
                <a:effectLst>
                  <a:outerShdw blurRad="38100" dist="38100" dir="2700000" algn="tl">
                    <a:srgbClr val="C0C0C0"/>
                  </a:outerShdw>
                </a:effectLst>
                <a:latin typeface="Arial Narrow" panose="020B0606020202030204" pitchFamily="34" charset="0"/>
                <a:cs typeface="Times New Roman" pitchFamily="18" charset="0"/>
              </a:rPr>
              <a:t>	6.	Lack of Testamentary Intent</a:t>
            </a:r>
          </a:p>
        </p:txBody>
      </p:sp>
      <p:cxnSp>
        <p:nvCxnSpPr>
          <p:cNvPr id="3" name="Straight Connector 2">
            <a:extLst>
              <a:ext uri="{FF2B5EF4-FFF2-40B4-BE49-F238E27FC236}">
                <a16:creationId xmlns:a16="http://schemas.microsoft.com/office/drawing/2014/main" id="{FD9DA3C9-8928-1B5C-ECFC-D768B510783F}"/>
              </a:ext>
            </a:extLst>
          </p:cNvPr>
          <p:cNvCxnSpPr/>
          <p:nvPr/>
        </p:nvCxnSpPr>
        <p:spPr>
          <a:xfrm>
            <a:off x="2519246" y="1888274"/>
            <a:ext cx="3886200" cy="0"/>
          </a:xfrm>
          <a:prstGeom prst="line">
            <a:avLst/>
          </a:prstGeom>
        </p:spPr>
        <p:style>
          <a:lnRef idx="3">
            <a:schemeClr val="accent4"/>
          </a:lnRef>
          <a:fillRef idx="0">
            <a:schemeClr val="accent4"/>
          </a:fillRef>
          <a:effectRef idx="2">
            <a:schemeClr val="accent4"/>
          </a:effectRef>
          <a:fontRef idx="minor">
            <a:schemeClr val="tx1"/>
          </a:fontRef>
        </p:style>
      </p:cxnSp>
      <p:pic>
        <p:nvPicPr>
          <p:cNvPr id="4" name="Picture 3">
            <a:extLst>
              <a:ext uri="{FF2B5EF4-FFF2-40B4-BE49-F238E27FC236}">
                <a16:creationId xmlns:a16="http://schemas.microsoft.com/office/drawing/2014/main" id="{273FF3FE-B8C4-024B-1C8C-86E67CC7CEB8}"/>
              </a:ext>
            </a:extLst>
          </p:cNvPr>
          <p:cNvPicPr>
            <a:picLocks noChangeAspect="1"/>
          </p:cNvPicPr>
          <p:nvPr/>
        </p:nvPicPr>
        <p:blipFill>
          <a:blip r:embed="rId3"/>
          <a:stretch>
            <a:fillRect/>
          </a:stretch>
        </p:blipFill>
        <p:spPr>
          <a:xfrm>
            <a:off x="6953250" y="1085849"/>
            <a:ext cx="4095750" cy="5514975"/>
          </a:xfrm>
          <a:prstGeom prst="rect">
            <a:avLst/>
          </a:prstGeom>
        </p:spPr>
      </p:pic>
    </p:spTree>
    <p:extLst>
      <p:ext uri="{BB962C8B-B14F-4D97-AF65-F5344CB8AC3E}">
        <p14:creationId xmlns:p14="http://schemas.microsoft.com/office/powerpoint/2010/main" val="216851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Burden</a:t>
            </a:r>
          </a:p>
        </p:txBody>
      </p:sp>
      <p:sp>
        <p:nvSpPr>
          <p:cNvPr id="3" name="Content Placeholder 2"/>
          <p:cNvSpPr>
            <a:spLocks noGrp="1"/>
          </p:cNvSpPr>
          <p:nvPr>
            <p:ph idx="1"/>
          </p:nvPr>
        </p:nvSpPr>
        <p:spPr>
          <a:xfrm>
            <a:off x="642551" y="1981200"/>
            <a:ext cx="5668602" cy="4114800"/>
          </a:xfrm>
        </p:spPr>
        <p:txBody>
          <a:bodyPr/>
          <a:lstStyle/>
          <a:p>
            <a:pPr>
              <a:buClr>
                <a:srgbClr val="FF9900"/>
              </a:buClr>
              <a:buFont typeface="Wingdings" panose="05000000000000000000" pitchFamily="2" charset="2"/>
              <a:buChar char="§"/>
            </a:pPr>
            <a:r>
              <a:rPr lang="en-US" sz="2800" dirty="0">
                <a:latin typeface="Arial Narrow" panose="020B0606020202030204" pitchFamily="34" charset="0"/>
              </a:rPr>
              <a:t>The initial burden is on the proponent to </a:t>
            </a:r>
            <a:r>
              <a:rPr lang="en-US" sz="2800" dirty="0">
                <a:solidFill>
                  <a:srgbClr val="C00000"/>
                </a:solidFill>
                <a:latin typeface="Arial Narrow" panose="020B0606020202030204" pitchFamily="34" charset="0"/>
              </a:rPr>
              <a:t>“prove” </a:t>
            </a:r>
            <a:r>
              <a:rPr lang="en-US" sz="2800" dirty="0">
                <a:latin typeface="Arial Narrow" panose="020B0606020202030204" pitchFamily="34" charset="0"/>
              </a:rPr>
              <a:t>the will</a:t>
            </a:r>
          </a:p>
          <a:p>
            <a:pPr>
              <a:buClr>
                <a:srgbClr val="FF9900"/>
              </a:buClr>
              <a:buFont typeface="Wingdings" panose="05000000000000000000" pitchFamily="2" charset="2"/>
              <a:buChar char="§"/>
            </a:pPr>
            <a:r>
              <a:rPr lang="en-US" sz="2800" dirty="0">
                <a:latin typeface="Arial Narrow" panose="020B0606020202030204" pitchFamily="34" charset="0"/>
              </a:rPr>
              <a:t>In a will contest, you cannot use a self-proving clause to prove due execution.  </a:t>
            </a:r>
          </a:p>
          <a:p>
            <a:pPr>
              <a:buClr>
                <a:srgbClr val="FF9900"/>
              </a:buClr>
              <a:buFont typeface="Wingdings" panose="05000000000000000000" pitchFamily="2" charset="2"/>
              <a:buChar char="§"/>
            </a:pPr>
            <a:r>
              <a:rPr lang="en-US" sz="2800" dirty="0">
                <a:latin typeface="Arial Narrow" panose="020B0606020202030204" pitchFamily="34" charset="0"/>
              </a:rPr>
              <a:t>It will be necessary to prove the execution of the will by the testimony of two (2) witnesses. </a:t>
            </a:r>
          </a:p>
          <a:p>
            <a:pPr>
              <a:buClr>
                <a:srgbClr val="FF9900"/>
              </a:buClr>
              <a:buFont typeface="Wingdings" panose="05000000000000000000" pitchFamily="2" charset="2"/>
              <a:buChar char="§"/>
            </a:pPr>
            <a:r>
              <a:rPr lang="en-US" sz="2800" dirty="0">
                <a:latin typeface="Arial Narrow" panose="020B0606020202030204" pitchFamily="34" charset="0"/>
              </a:rPr>
              <a:t>This is called the </a:t>
            </a:r>
            <a:r>
              <a:rPr lang="en-US" sz="2800" dirty="0">
                <a:solidFill>
                  <a:srgbClr val="C00000"/>
                </a:solidFill>
                <a:latin typeface="Arial Narrow" panose="020B0606020202030204" pitchFamily="34" charset="0"/>
              </a:rPr>
              <a:t>“two witness rule” </a:t>
            </a:r>
          </a:p>
          <a:p>
            <a:endParaRPr lang="en-US" dirty="0">
              <a:latin typeface="Arial Narrow" panose="020B0606020202030204" pitchFamily="34" charset="0"/>
            </a:endParaRPr>
          </a:p>
          <a:p>
            <a:endParaRPr lang="en-US" dirty="0"/>
          </a:p>
        </p:txBody>
      </p:sp>
      <p:pic>
        <p:nvPicPr>
          <p:cNvPr id="4" name="Picture 3"/>
          <p:cNvPicPr>
            <a:picLocks noChangeAspect="1"/>
          </p:cNvPicPr>
          <p:nvPr/>
        </p:nvPicPr>
        <p:blipFill>
          <a:blip r:embed="rId3"/>
          <a:stretch>
            <a:fillRect/>
          </a:stretch>
        </p:blipFill>
        <p:spPr>
          <a:xfrm>
            <a:off x="6635578" y="1981200"/>
            <a:ext cx="4076700" cy="2667000"/>
          </a:xfrm>
          <a:prstGeom prst="rect">
            <a:avLst/>
          </a:prstGeom>
        </p:spPr>
      </p:pic>
      <p:cxnSp>
        <p:nvCxnSpPr>
          <p:cNvPr id="6" name="Straight Connector 5"/>
          <p:cNvCxnSpPr/>
          <p:nvPr/>
        </p:nvCxnSpPr>
        <p:spPr>
          <a:xfrm>
            <a:off x="1004455" y="1752600"/>
            <a:ext cx="3733800" cy="0"/>
          </a:xfrm>
          <a:prstGeom prst="line">
            <a:avLst/>
          </a:prstGeom>
          <a:ln w="25400">
            <a:solidFill>
              <a:srgbClr val="FF9900"/>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826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3465" name="Rectangle 40346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458" name="Rectangle 2"/>
          <p:cNvSpPr>
            <a:spLocks noGrp="1" noChangeArrowheads="1"/>
          </p:cNvSpPr>
          <p:nvPr>
            <p:ph type="ctrTitle"/>
          </p:nvPr>
        </p:nvSpPr>
        <p:spPr>
          <a:xfrm>
            <a:off x="5354955" y="552182"/>
            <a:ext cx="5998840" cy="3343135"/>
          </a:xfrm>
          <a:noFill/>
        </p:spPr>
        <p:txBody>
          <a:bodyPr>
            <a:normAutofit/>
          </a:bodyPr>
          <a:lstStyle/>
          <a:p>
            <a:pPr>
              <a:defRPr/>
            </a:pPr>
            <a:r>
              <a:rPr lang="en-US" sz="5200" dirty="0">
                <a:latin typeface="Times New Roman" panose="02020603050405020304" pitchFamily="18" charset="0"/>
                <a:cs typeface="Times New Roman" panose="02020603050405020304" pitchFamily="18" charset="0"/>
              </a:rPr>
              <a:t>Burden of Proof</a:t>
            </a:r>
          </a:p>
        </p:txBody>
      </p:sp>
      <p:sp>
        <p:nvSpPr>
          <p:cNvPr id="403459" name="Rectangle 3"/>
          <p:cNvSpPr>
            <a:spLocks noGrp="1" noChangeArrowheads="1"/>
          </p:cNvSpPr>
          <p:nvPr>
            <p:ph type="subTitle" idx="1"/>
          </p:nvPr>
        </p:nvSpPr>
        <p:spPr>
          <a:xfrm>
            <a:off x="5591558" y="2861783"/>
            <a:ext cx="5998840" cy="2067068"/>
          </a:xfrm>
          <a:noFill/>
        </p:spPr>
        <p:txBody>
          <a:bodyPr>
            <a:noAutofit/>
          </a:bodyPr>
          <a:lstStyle/>
          <a:p>
            <a:pPr algn="l">
              <a:spcBef>
                <a:spcPts val="600"/>
              </a:spcBef>
              <a:spcAft>
                <a:spcPts val="600"/>
              </a:spcAft>
              <a:defRPr/>
            </a:pPr>
            <a:r>
              <a:rPr lang="en-US" sz="2700" dirty="0">
                <a:latin typeface="Arial Narrow" panose="020B0606020202030204" pitchFamily="34" charset="0"/>
                <a:cs typeface="Times New Roman" pitchFamily="18" charset="0"/>
              </a:rPr>
              <a:t>Once execution of a will is proven by the required two witnesses, a presumption of validity arises </a:t>
            </a:r>
            <a:r>
              <a:rPr lang="en-US" sz="2700" i="1" dirty="0">
                <a:solidFill>
                  <a:srgbClr val="FF0000"/>
                </a:solidFill>
                <a:latin typeface="Arial Narrow" panose="020B0606020202030204" pitchFamily="34" charset="0"/>
                <a:cs typeface="Times New Roman" pitchFamily="18" charset="0"/>
              </a:rPr>
              <a:t>which can only be overcome by clear, strong and compelling evidence. </a:t>
            </a:r>
            <a:endParaRPr lang="en-US" sz="2700" i="1" dirty="0">
              <a:solidFill>
                <a:srgbClr val="FF0000"/>
              </a:solidFill>
              <a:latin typeface="Arial Narrow" panose="020B0606020202030204" pitchFamily="34" charset="0"/>
            </a:endParaRPr>
          </a:p>
        </p:txBody>
      </p:sp>
      <p:pic>
        <p:nvPicPr>
          <p:cNvPr id="403461" name="Picture 403460" descr="A black umbrella over a piggybank">
            <a:extLst>
              <a:ext uri="{FF2B5EF4-FFF2-40B4-BE49-F238E27FC236}">
                <a16:creationId xmlns:a16="http://schemas.microsoft.com/office/drawing/2014/main" id="{39BC13B9-32A0-BBAB-BF8C-D8A2CC355E88}"/>
              </a:ext>
            </a:extLst>
          </p:cNvPr>
          <p:cNvPicPr>
            <a:picLocks noChangeAspect="1"/>
          </p:cNvPicPr>
          <p:nvPr/>
        </p:nvPicPr>
        <p:blipFill>
          <a:blip r:embed="rId3"/>
          <a:srcRect l="19750" r="21641"/>
          <a:stretch>
            <a:fillRect/>
          </a:stretch>
        </p:blipFill>
        <p:spPr>
          <a:xfrm>
            <a:off x="20" y="10"/>
            <a:ext cx="4992985" cy="6857990"/>
          </a:xfrm>
          <a:prstGeom prst="rect">
            <a:avLst/>
          </a:prstGeom>
        </p:spPr>
      </p:pic>
    </p:spTree>
    <p:extLst>
      <p:ext uri="{BB962C8B-B14F-4D97-AF65-F5344CB8AC3E}">
        <p14:creationId xmlns:p14="http://schemas.microsoft.com/office/powerpoint/2010/main" val="1847459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03458"/>
                                        </p:tgtEl>
                                        <p:attrNameLst>
                                          <p:attrName>style.visibility</p:attrName>
                                        </p:attrNameLst>
                                      </p:cBhvr>
                                      <p:to>
                                        <p:strVal val="visible"/>
                                      </p:to>
                                    </p:set>
                                    <p:animEffect transition="in" filter="fade">
                                      <p:cBhvr>
                                        <p:cTn id="7" dur="400"/>
                                        <p:tgtEl>
                                          <p:spTgt spid="403458"/>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403459">
                                            <p:txEl>
                                              <p:pRg st="0" end="0"/>
                                            </p:txEl>
                                          </p:spTgt>
                                        </p:tgtEl>
                                        <p:attrNameLst>
                                          <p:attrName>style.visibility</p:attrName>
                                        </p:attrNameLst>
                                      </p:cBhvr>
                                      <p:to>
                                        <p:strVal val="visible"/>
                                      </p:to>
                                    </p:set>
                                    <p:animEffect transition="in" filter="fade">
                                      <p:cBhvr>
                                        <p:cTn id="10" dur="400"/>
                                        <p:tgtEl>
                                          <p:spTgt spid="403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p:bldP spid="403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character holding a weight scale&#10;&#10;AI-generated content may be incorrect.">
            <a:extLst>
              <a:ext uri="{FF2B5EF4-FFF2-40B4-BE49-F238E27FC236}">
                <a16:creationId xmlns:a16="http://schemas.microsoft.com/office/drawing/2014/main" id="{C849DCE0-D9EA-46E1-9950-A4951AAEDC3E}"/>
              </a:ext>
            </a:extLst>
          </p:cNvPr>
          <p:cNvPicPr>
            <a:picLocks noChangeAspect="1"/>
          </p:cNvPicPr>
          <p:nvPr/>
        </p:nvPicPr>
        <p:blipFill>
          <a:blip r:embed="rId3"/>
          <a:stretch>
            <a:fillRect/>
          </a:stretch>
        </p:blipFill>
        <p:spPr>
          <a:xfrm>
            <a:off x="1092156" y="782919"/>
            <a:ext cx="2567833" cy="5389280"/>
          </a:xfrm>
          <a:prstGeom prst="rect">
            <a:avLst/>
          </a:prstGeom>
        </p:spPr>
      </p:pic>
      <p:sp>
        <p:nvSpPr>
          <p:cNvPr id="11" name="Rectangle 10">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077D7EA3-9D9F-4A54-A262-C809F749D2B4}"/>
              </a:ext>
            </a:extLst>
          </p:cNvPr>
          <p:cNvSpPr>
            <a:spLocks noGrp="1"/>
          </p:cNvSpPr>
          <p:nvPr>
            <p:ph type="title"/>
          </p:nvPr>
        </p:nvSpPr>
        <p:spPr>
          <a:xfrm>
            <a:off x="5653287" y="871442"/>
            <a:ext cx="5667269" cy="1289024"/>
          </a:xfrm>
        </p:spPr>
        <p:txBody>
          <a:bodyPr anchor="b">
            <a:normAutofit/>
          </a:bodyPr>
          <a:lstStyle/>
          <a:p>
            <a:pPr lvl="0">
              <a:spcBef>
                <a:spcPct val="20000"/>
              </a:spcBef>
            </a:pPr>
            <a:r>
              <a:rPr lang="en-US" sz="3200">
                <a:solidFill>
                  <a:schemeClr val="bg1">
                    <a:alpha val="60000"/>
                  </a:schemeClr>
                </a:solidFill>
                <a:effectLst>
                  <a:outerShdw blurRad="38100" dist="38100" dir="2700000" algn="tl">
                    <a:srgbClr val="000000">
                      <a:alpha val="43137"/>
                    </a:srgbClr>
                  </a:outerShdw>
                </a:effectLst>
                <a:latin typeface="Arial Narrow" panose="020B0606020202030204" pitchFamily="34" charset="0"/>
                <a:ea typeface="+mn-ea"/>
                <a:cs typeface="+mn-cs"/>
              </a:rPr>
              <a:t>“Clear  and  Convincing” Evidence</a:t>
            </a:r>
            <a:endParaRPr lang="en-US" sz="3200">
              <a:solidFill>
                <a:schemeClr val="bg1">
                  <a:alpha val="6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a:extLst>
              <a:ext uri="{FF2B5EF4-FFF2-40B4-BE49-F238E27FC236}">
                <a16:creationId xmlns:a16="http://schemas.microsoft.com/office/drawing/2014/main" id="{A5F93EBF-DFE1-4C9B-802A-55315E29DFFA}"/>
              </a:ext>
            </a:extLst>
          </p:cNvPr>
          <p:cNvSpPr>
            <a:spLocks noGrp="1"/>
          </p:cNvSpPr>
          <p:nvPr>
            <p:ph idx="1"/>
          </p:nvPr>
        </p:nvSpPr>
        <p:spPr>
          <a:xfrm>
            <a:off x="5352289" y="2447337"/>
            <a:ext cx="5968268" cy="3539220"/>
          </a:xfrm>
        </p:spPr>
        <p:txBody>
          <a:bodyPr anchor="t">
            <a:noAutofit/>
          </a:bodyPr>
          <a:lstStyle/>
          <a:p>
            <a:pPr marL="403225" indent="0">
              <a:lnSpc>
                <a:spcPct val="114000"/>
              </a:lnSpc>
              <a:spcBef>
                <a:spcPts val="600"/>
              </a:spcBef>
              <a:spcAft>
                <a:spcPts val="600"/>
              </a:spcAft>
              <a:buNone/>
            </a:pPr>
            <a:r>
              <a:rPr lang="en-US" sz="2400" dirty="0">
                <a:solidFill>
                  <a:schemeClr val="bg1"/>
                </a:solidFill>
                <a:latin typeface="Arial Narrow" panose="020B0606020202030204" pitchFamily="34" charset="0"/>
              </a:rPr>
              <a:t>"The  witnesses  must   be found  to be credible, that the facts  to which  they  testify are distinctly  remembered  and   the   details  thereof narrated  exactly   and   in   due   order,   and   that  their testimony is so clear,  direct,  weighty  and  convincing </a:t>
            </a:r>
            <a:r>
              <a:rPr lang="en-US" sz="2400" i="1" dirty="0">
                <a:solidFill>
                  <a:schemeClr val="accent1"/>
                </a:solidFill>
                <a:latin typeface="Arial Narrow" panose="020B0606020202030204" pitchFamily="34" charset="0"/>
              </a:rPr>
              <a:t>as to enable the  jury to come to a clear  conviction, without hesitancy, of  the  truth of the  precise   facts  in  issue</a:t>
            </a:r>
            <a:r>
              <a:rPr lang="en-US" sz="2400" dirty="0">
                <a:solidFill>
                  <a:schemeClr val="accent1"/>
                </a:solidFill>
                <a:latin typeface="Arial Narrow" panose="020B0606020202030204" pitchFamily="34" charset="0"/>
              </a:rPr>
              <a:t>."</a:t>
            </a:r>
          </a:p>
        </p:txBody>
      </p:sp>
      <p:cxnSp>
        <p:nvCxnSpPr>
          <p:cNvPr id="13" name="Straight Connector 12">
            <a:extLst>
              <a:ext uri="{FF2B5EF4-FFF2-40B4-BE49-F238E27FC236}">
                <a16:creationId xmlns:a16="http://schemas.microsoft.com/office/drawing/2014/main" id="{05D1248C-5447-1656-A656-0B58167498A8}"/>
              </a:ext>
            </a:extLst>
          </p:cNvPr>
          <p:cNvCxnSpPr/>
          <p:nvPr/>
        </p:nvCxnSpPr>
        <p:spPr>
          <a:xfrm>
            <a:off x="5653287" y="2322786"/>
            <a:ext cx="5667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1279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5650" y="1600202"/>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365" y="914400"/>
            <a:ext cx="4572000" cy="1554480"/>
          </a:xfrm>
          <a:prstGeom prst="rect">
            <a:avLst/>
          </a:prstGeom>
          <a:noFill/>
          <a:ln w="31750">
            <a:noFill/>
          </a:ln>
        </p:spPr>
        <p:txBody>
          <a:bodyPr lIns="205740" tIns="137160" rIns="205740">
            <a:noAutofit/>
          </a:bodyPr>
          <a:lstStyle/>
          <a:p>
            <a:pPr marL="457200" marR="0" lvl="0" indent="-457200" algn="l"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MARTIN J. PEZZNER, BS, JD, CPA</a:t>
            </a:r>
            <a:br>
              <a:rPr kumimoji="0" lang="en-US" sz="2400" b="1" i="0" u="none" strike="noStrike" kern="1200" cap="none" spc="0" normalizeH="0" baseline="0" noProof="0" dirty="0">
                <a:ln>
                  <a:noFill/>
                </a:ln>
                <a:solidFill>
                  <a:srgbClr val="000000">
                    <a:lumMod val="75000"/>
                  </a:srgbClr>
                </a:solidFill>
                <a:effectLst>
                  <a:outerShdw blurRad="38100" dist="38100" dir="2700000" algn="tl">
                    <a:srgbClr val="000000">
                      <a:alpha val="43137"/>
                    </a:srgbClr>
                  </a:outerShdw>
                </a:effectLst>
                <a:uLnTx/>
                <a:uFillTx/>
                <a:latin typeface="Calibri"/>
                <a:ea typeface="Tahoma" pitchFamily="34" charset="0"/>
                <a:cs typeface="Calibri" pitchFamily="34" charset="0"/>
              </a:rPr>
            </a:b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C00000"/>
                </a:solidFill>
                <a:effectLst/>
                <a:uLnTx/>
                <a:uFillTx/>
                <a:latin typeface="Calibri"/>
                <a:ea typeface="Tahoma" pitchFamily="34" charset="0"/>
                <a:cs typeface="Calibri" pitchFamily="34" charset="0"/>
              </a:rPr>
            </a:b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0510" y="1990139"/>
            <a:ext cx="6910534" cy="9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0" fontAlgn="base" latinLnBrk="0" hangingPunct="0">
              <a:lnSpc>
                <a:spcPct val="100000"/>
              </a:lnSpc>
              <a:spcBef>
                <a:spcPts val="1200"/>
              </a:spcBef>
              <a:spcAft>
                <a:spcPct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610.565.1708 ext. 112</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He is a member of the Philadelphia Bar Association and the Probate and Trust Law Section of the Philadelphia Bar. He also maintains his CPA license.</a:t>
            </a:r>
            <a:r>
              <a:rPr kumimoji="0" lang="en-US" alt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4000" y="749437"/>
            <a:ext cx="9144000" cy="8754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50" normalizeH="0" baseline="0" noProof="0" dirty="0">
              <a:ln w="0"/>
              <a:solidFill>
                <a:srgbClr val="C00000"/>
              </a:solidFill>
              <a:effectLst>
                <a:innerShdw blurRad="63500" dist="50800" dir="13500000">
                  <a:srgbClr val="000000">
                    <a:alpha val="50000"/>
                  </a:srgbClr>
                </a:innerShdw>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731520" y="1187184"/>
            <a:ext cx="2743200" cy="4206240"/>
          </a:xfrm>
          <a:prstGeom prst="rect">
            <a:avLst/>
          </a:prstGeom>
        </p:spPr>
      </p:pic>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D9B3-9442-A27A-6E51-9B4C56D1E693}"/>
              </a:ext>
            </a:extLst>
          </p:cNvPr>
          <p:cNvSpPr>
            <a:spLocks noGrp="1"/>
          </p:cNvSpPr>
          <p:nvPr>
            <p:ph type="ctrTitle"/>
          </p:nvPr>
        </p:nvSpPr>
        <p:spPr>
          <a:xfrm>
            <a:off x="1524000" y="1868298"/>
            <a:ext cx="9144000" cy="1883895"/>
          </a:xfrm>
        </p:spPr>
        <p:txBody>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Lack of Testamentary Capacity</a:t>
            </a:r>
          </a:p>
        </p:txBody>
      </p:sp>
    </p:spTree>
    <p:extLst>
      <p:ext uri="{BB962C8B-B14F-4D97-AF65-F5344CB8AC3E}">
        <p14:creationId xmlns:p14="http://schemas.microsoft.com/office/powerpoint/2010/main" val="2553800875"/>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p:txBody>
          <a:bodyPr/>
          <a:lstStyle/>
          <a:p>
            <a:r>
              <a:rPr lang="en-US" dirty="0">
                <a:solidFill>
                  <a:schemeClr val="accent2">
                    <a:lumMod val="75000"/>
                  </a:schemeClr>
                </a:solidFill>
                <a:effectLst>
                  <a:outerShdw blurRad="38100" dist="38100" dir="2700000" algn="tl">
                    <a:srgbClr val="000000">
                      <a:alpha val="43137"/>
                    </a:srgbClr>
                  </a:outerShdw>
                </a:effectLst>
              </a:rPr>
              <a:t>What Constitutes </a:t>
            </a:r>
            <a:r>
              <a:rPr lang="en-US" dirty="0">
                <a:effectLst>
                  <a:outerShdw blurRad="38100" dist="38100" dir="2700000" algn="tl">
                    <a:srgbClr val="000000">
                      <a:alpha val="43137"/>
                    </a:srgbClr>
                  </a:outerShdw>
                </a:effectLst>
              </a:rPr>
              <a:t>“Testamentary Capacity”</a:t>
            </a:r>
          </a:p>
        </p:txBody>
      </p:sp>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1020416" y="1946564"/>
            <a:ext cx="9592165" cy="4351338"/>
          </a:xfrm>
        </p:spPr>
        <p:txBody>
          <a:bodyPr>
            <a:noAutofit/>
          </a:bodyPr>
          <a:lstStyle/>
          <a:p>
            <a:pPr marL="457200" indent="-457200">
              <a:lnSpc>
                <a:spcPct val="110000"/>
              </a:lnSpc>
              <a:spcBef>
                <a:spcPts val="450"/>
              </a:spcBef>
              <a:spcAft>
                <a:spcPts val="450"/>
              </a:spcAft>
              <a:buFont typeface="Wingdings" panose="05000000000000000000" pitchFamily="2" charset="2"/>
              <a:buChar char="§"/>
            </a:pPr>
            <a:r>
              <a:rPr lang="en-US" sz="2400" dirty="0">
                <a:solidFill>
                  <a:schemeClr val="accent2">
                    <a:lumMod val="75000"/>
                  </a:schemeClr>
                </a:solidFill>
                <a:latin typeface="Arial Nova Light" panose="020B0304020202020204" pitchFamily="34" charset="0"/>
              </a:rPr>
              <a:t>First, a testator must be at least 18 years of age in order to have testamentary capacity.  </a:t>
            </a:r>
          </a:p>
          <a:p>
            <a:pPr marL="457200" indent="-457200">
              <a:lnSpc>
                <a:spcPct val="110000"/>
              </a:lnSpc>
              <a:spcBef>
                <a:spcPts val="450"/>
              </a:spcBef>
              <a:spcAft>
                <a:spcPts val="450"/>
              </a:spcAft>
              <a:buFont typeface="Wingdings" panose="05000000000000000000" pitchFamily="2" charset="2"/>
              <a:buChar char="§"/>
            </a:pPr>
            <a:r>
              <a:rPr lang="en-US" sz="2400" dirty="0">
                <a:solidFill>
                  <a:schemeClr val="accent2">
                    <a:lumMod val="75000"/>
                  </a:schemeClr>
                </a:solidFill>
                <a:latin typeface="Arial Nova Light" panose="020B0304020202020204" pitchFamily="34" charset="0"/>
              </a:rPr>
              <a:t>A testator over the age of 18 then must be of </a:t>
            </a:r>
            <a:r>
              <a:rPr lang="en-US" sz="2400" dirty="0">
                <a:latin typeface="Arial Nova Light" panose="020B0304020202020204" pitchFamily="34" charset="0"/>
              </a:rPr>
              <a:t>“sound mind” </a:t>
            </a:r>
            <a:r>
              <a:rPr lang="en-US" sz="2400" dirty="0">
                <a:solidFill>
                  <a:schemeClr val="accent2">
                    <a:lumMod val="75000"/>
                  </a:schemeClr>
                </a:solidFill>
                <a:latin typeface="Arial Nova Light" panose="020B0304020202020204" pitchFamily="34" charset="0"/>
              </a:rPr>
              <a:t>in order to execute a valid will.</a:t>
            </a:r>
          </a:p>
          <a:p>
            <a:pPr marL="457200" indent="-457200">
              <a:lnSpc>
                <a:spcPct val="110000"/>
              </a:lnSpc>
              <a:spcBef>
                <a:spcPts val="450"/>
              </a:spcBef>
              <a:spcAft>
                <a:spcPts val="450"/>
              </a:spcAft>
              <a:buFont typeface="Wingdings" panose="05000000000000000000" pitchFamily="2" charset="2"/>
              <a:buChar char="§"/>
            </a:pPr>
            <a:r>
              <a:rPr lang="en-US" sz="2400" dirty="0">
                <a:solidFill>
                  <a:schemeClr val="accent2">
                    <a:lumMod val="75000"/>
                  </a:schemeClr>
                </a:solidFill>
                <a:latin typeface="Arial Nova Light" panose="020B0304020202020204" pitchFamily="34" charset="0"/>
              </a:rPr>
              <a:t>Testamentary capacity relates to the soundness of the testator’s mind. </a:t>
            </a:r>
          </a:p>
          <a:p>
            <a:pPr>
              <a:lnSpc>
                <a:spcPct val="110000"/>
              </a:lnSpc>
              <a:spcBef>
                <a:spcPts val="450"/>
              </a:spcBef>
              <a:spcAft>
                <a:spcPts val="450"/>
              </a:spcAft>
              <a:buFont typeface="Wingdings" panose="05000000000000000000" pitchFamily="2" charset="2"/>
              <a:buChar char="§"/>
            </a:pPr>
            <a:endParaRPr lang="en-US" sz="1800" dirty="0"/>
          </a:p>
        </p:txBody>
      </p:sp>
      <p:pic>
        <p:nvPicPr>
          <p:cNvPr id="4" name="Picture 3">
            <a:extLst>
              <a:ext uri="{FF2B5EF4-FFF2-40B4-BE49-F238E27FC236}">
                <a16:creationId xmlns:a16="http://schemas.microsoft.com/office/drawing/2014/main" id="{35F396F2-4F44-4000-A6AF-ECF80412C5F6}"/>
              </a:ext>
            </a:extLst>
          </p:cNvPr>
          <p:cNvPicPr>
            <a:picLocks noChangeAspect="1"/>
          </p:cNvPicPr>
          <p:nvPr/>
        </p:nvPicPr>
        <p:blipFill>
          <a:blip r:embed="rId2"/>
          <a:stretch>
            <a:fillRect/>
          </a:stretch>
        </p:blipFill>
        <p:spPr>
          <a:xfrm>
            <a:off x="990600" y="4800600"/>
            <a:ext cx="5105400" cy="2057400"/>
          </a:xfrm>
          <a:prstGeom prst="rect">
            <a:avLst/>
          </a:prstGeom>
        </p:spPr>
      </p:pic>
      <p:pic>
        <p:nvPicPr>
          <p:cNvPr id="5" name="Picture 4">
            <a:extLst>
              <a:ext uri="{FF2B5EF4-FFF2-40B4-BE49-F238E27FC236}">
                <a16:creationId xmlns:a16="http://schemas.microsoft.com/office/drawing/2014/main" id="{C4F219F2-0462-4658-86F8-617F7014F193}"/>
              </a:ext>
            </a:extLst>
          </p:cNvPr>
          <p:cNvPicPr>
            <a:picLocks noChangeAspect="1"/>
          </p:cNvPicPr>
          <p:nvPr/>
        </p:nvPicPr>
        <p:blipFill>
          <a:blip r:embed="rId2"/>
          <a:stretch>
            <a:fillRect/>
          </a:stretch>
        </p:blipFill>
        <p:spPr>
          <a:xfrm>
            <a:off x="6066183" y="4724400"/>
            <a:ext cx="5105400" cy="2133600"/>
          </a:xfrm>
          <a:prstGeom prst="rect">
            <a:avLst/>
          </a:prstGeom>
        </p:spPr>
      </p:pic>
      <p:cxnSp>
        <p:nvCxnSpPr>
          <p:cNvPr id="7" name="Straight Connector 6">
            <a:extLst>
              <a:ext uri="{FF2B5EF4-FFF2-40B4-BE49-F238E27FC236}">
                <a16:creationId xmlns:a16="http://schemas.microsoft.com/office/drawing/2014/main" id="{AD755BF5-CC93-4AF1-B804-BFBF715EDD8F}"/>
              </a:ext>
            </a:extLst>
          </p:cNvPr>
          <p:cNvCxnSpPr>
            <a:cxnSpLocks/>
          </p:cNvCxnSpPr>
          <p:nvPr/>
        </p:nvCxnSpPr>
        <p:spPr>
          <a:xfrm>
            <a:off x="990600" y="1519381"/>
            <a:ext cx="5715000" cy="0"/>
          </a:xfrm>
          <a:prstGeom prst="line">
            <a:avLst/>
          </a:prstGeom>
          <a:ln w="22225">
            <a:solidFill>
              <a:srgbClr val="C00000"/>
            </a:solidFill>
          </a:ln>
          <a:effectLst>
            <a:outerShdw blurRad="50800" dist="50800" dir="5400000" algn="ctr" rotWithShape="0">
              <a:schemeClr val="accent2">
                <a:lumMod val="75000"/>
                <a:alpha val="99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771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5797239" y="1558168"/>
            <a:ext cx="6029001" cy="4351338"/>
          </a:xfrm>
        </p:spPr>
        <p:txBody>
          <a:bodyPr>
            <a:noAutofit/>
          </a:bodyPr>
          <a:lstStyle/>
          <a:p>
            <a:pPr marL="0" indent="0" defTabSz="365760">
              <a:lnSpc>
                <a:spcPct val="110000"/>
              </a:lnSpc>
              <a:spcBef>
                <a:spcPts val="450"/>
              </a:spcBef>
              <a:spcAft>
                <a:spcPts val="450"/>
              </a:spcAft>
              <a:buNone/>
            </a:pPr>
            <a:r>
              <a:rPr lang="en-US" sz="2000" dirty="0">
                <a:latin typeface="Arial Nova Light" panose="020B0304020202020204" pitchFamily="34" charset="0"/>
              </a:rPr>
              <a:t>Whether or not the testator appreciates, in general way : </a:t>
            </a:r>
          </a:p>
          <a:p>
            <a:pPr marL="914400" indent="-457200" defTabSz="365760">
              <a:lnSpc>
                <a:spcPct val="110000"/>
              </a:lnSpc>
              <a:spcBef>
                <a:spcPts val="450"/>
              </a:spcBef>
              <a:spcAft>
                <a:spcPts val="450"/>
              </a:spcAft>
              <a:buFont typeface="Wingdings" panose="05000000000000000000" pitchFamily="2" charset="2"/>
              <a:buChar char="§"/>
            </a:pPr>
            <a:r>
              <a:rPr lang="en-US" sz="2000" dirty="0">
                <a:solidFill>
                  <a:schemeClr val="accent6">
                    <a:lumMod val="75000"/>
                  </a:schemeClr>
                </a:solidFill>
                <a:latin typeface="Arial Nova Light" panose="020B0304020202020204" pitchFamily="34" charset="0"/>
              </a:rPr>
              <a:t>The nature and extent of his or her estate (property in possession); </a:t>
            </a:r>
          </a:p>
          <a:p>
            <a:pPr marL="914400" indent="-457200" defTabSz="365760">
              <a:lnSpc>
                <a:spcPct val="110000"/>
              </a:lnSpc>
              <a:spcBef>
                <a:spcPts val="450"/>
              </a:spcBef>
              <a:spcAft>
                <a:spcPts val="450"/>
              </a:spcAft>
              <a:buFont typeface="Wingdings" panose="05000000000000000000" pitchFamily="2" charset="2"/>
              <a:buChar char="§"/>
            </a:pPr>
            <a:r>
              <a:rPr lang="en-US" sz="2000" dirty="0">
                <a:latin typeface="Arial Nova Light" panose="020B0304020202020204" pitchFamily="34" charset="0"/>
              </a:rPr>
              <a:t>Appreciates who his or her natural and close relations are (those close relatives that would be the natural objects of his or her bounty); and </a:t>
            </a:r>
          </a:p>
          <a:p>
            <a:pPr marL="914400" indent="-457200" defTabSz="365760">
              <a:lnSpc>
                <a:spcPct val="110000"/>
              </a:lnSpc>
              <a:spcBef>
                <a:spcPts val="450"/>
              </a:spcBef>
              <a:spcAft>
                <a:spcPts val="450"/>
              </a:spcAft>
              <a:buFont typeface="Wingdings" panose="05000000000000000000" pitchFamily="2" charset="2"/>
              <a:buChar char="§"/>
            </a:pPr>
            <a:r>
              <a:rPr lang="en-US" sz="2000" dirty="0">
                <a:solidFill>
                  <a:schemeClr val="accent6">
                    <a:lumMod val="75000"/>
                  </a:schemeClr>
                </a:solidFill>
                <a:latin typeface="Arial Nova Light" panose="020B0304020202020204" pitchFamily="34" charset="0"/>
              </a:rPr>
              <a:t>Indicates an intelligent understanding of the disposition he or she desires to make  of his or her estate.  </a:t>
            </a:r>
          </a:p>
          <a:p>
            <a:pPr marL="0" indent="0">
              <a:lnSpc>
                <a:spcPct val="110000"/>
              </a:lnSpc>
              <a:spcBef>
                <a:spcPts val="450"/>
              </a:spcBef>
              <a:spcAft>
                <a:spcPts val="450"/>
              </a:spcAft>
              <a:buNone/>
            </a:pPr>
            <a:endParaRPr lang="en-US" sz="1800" dirty="0"/>
          </a:p>
        </p:txBody>
      </p:sp>
      <p:sp>
        <p:nvSpPr>
          <p:cNvPr id="6" name="Rectangle 5">
            <a:extLst>
              <a:ext uri="{FF2B5EF4-FFF2-40B4-BE49-F238E27FC236}">
                <a16:creationId xmlns:a16="http://schemas.microsoft.com/office/drawing/2014/main" id="{3C4434ED-3E8D-4532-939D-A33978CBC0C7}"/>
              </a:ext>
            </a:extLst>
          </p:cNvPr>
          <p:cNvSpPr/>
          <p:nvPr/>
        </p:nvSpPr>
        <p:spPr>
          <a:xfrm>
            <a:off x="1553817" y="-18473"/>
            <a:ext cx="3810000" cy="68764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FCEA697C-5726-4E41-9AC4-023763CAEA48}"/>
              </a:ext>
            </a:extLst>
          </p:cNvPr>
          <p:cNvPicPr>
            <a:picLocks noChangeAspect="1"/>
          </p:cNvPicPr>
          <p:nvPr/>
        </p:nvPicPr>
        <p:blipFill>
          <a:blip r:embed="rId2"/>
          <a:stretch>
            <a:fillRect/>
          </a:stretch>
        </p:blipFill>
        <p:spPr>
          <a:xfrm>
            <a:off x="1790700" y="1767681"/>
            <a:ext cx="3276600" cy="1752600"/>
          </a:xfrm>
          <a:prstGeom prst="rect">
            <a:avLst/>
          </a:prstGeom>
          <a:effectLst>
            <a:outerShdw blurRad="50800" dist="50800" dir="5400000" algn="ctr" rotWithShape="0">
              <a:srgbClr val="000000">
                <a:alpha val="99000"/>
              </a:srgbClr>
            </a:outerShdw>
          </a:effectLst>
        </p:spPr>
      </p:pic>
      <p:pic>
        <p:nvPicPr>
          <p:cNvPr id="8" name="Picture 7">
            <a:extLst>
              <a:ext uri="{FF2B5EF4-FFF2-40B4-BE49-F238E27FC236}">
                <a16:creationId xmlns:a16="http://schemas.microsoft.com/office/drawing/2014/main" id="{F768604C-045E-4521-AC6B-BEF325345880}"/>
              </a:ext>
            </a:extLst>
          </p:cNvPr>
          <p:cNvPicPr>
            <a:picLocks noChangeAspect="1"/>
          </p:cNvPicPr>
          <p:nvPr/>
        </p:nvPicPr>
        <p:blipFill>
          <a:blip r:embed="rId2"/>
          <a:stretch>
            <a:fillRect/>
          </a:stretch>
        </p:blipFill>
        <p:spPr>
          <a:xfrm>
            <a:off x="1820517" y="3962400"/>
            <a:ext cx="3276600" cy="1752600"/>
          </a:xfrm>
          <a:prstGeom prst="rect">
            <a:avLst/>
          </a:prstGeom>
          <a:effectLst>
            <a:outerShdw blurRad="50800" dist="50800" dir="5400000" algn="ctr" rotWithShape="0">
              <a:srgbClr val="000000">
                <a:alpha val="99000"/>
              </a:srgbClr>
            </a:outerShdw>
          </a:effectLst>
        </p:spPr>
      </p:pic>
      <p:sp>
        <p:nvSpPr>
          <p:cNvPr id="5" name="TextBox 4">
            <a:extLst>
              <a:ext uri="{FF2B5EF4-FFF2-40B4-BE49-F238E27FC236}">
                <a16:creationId xmlns:a16="http://schemas.microsoft.com/office/drawing/2014/main" id="{63887A81-2968-616D-2DC4-882475CF0799}"/>
              </a:ext>
            </a:extLst>
          </p:cNvPr>
          <p:cNvSpPr txBox="1"/>
          <p:nvPr/>
        </p:nvSpPr>
        <p:spPr>
          <a:xfrm>
            <a:off x="5730240" y="408355"/>
            <a:ext cx="6233160" cy="954107"/>
          </a:xfrm>
          <a:prstGeom prst="rect">
            <a:avLst/>
          </a:prstGeom>
          <a:noFill/>
        </p:spPr>
        <p:txBody>
          <a:bodyPr wrap="square">
            <a:spAutoFit/>
          </a:bodyPr>
          <a:lstStyle/>
          <a:p>
            <a:r>
              <a:rPr lang="en-US" sz="2800" dirty="0">
                <a:solidFill>
                  <a:schemeClr val="accent2">
                    <a:lumMod val="50000"/>
                  </a:schemeClr>
                </a:solidFill>
              </a:rPr>
              <a:t>The Test for Testamentary </a:t>
            </a:r>
            <a:br>
              <a:rPr lang="en-US" sz="2800" dirty="0">
                <a:solidFill>
                  <a:schemeClr val="accent2">
                    <a:lumMod val="50000"/>
                  </a:schemeClr>
                </a:solidFill>
              </a:rPr>
            </a:br>
            <a:r>
              <a:rPr lang="en-US" sz="2800" dirty="0">
                <a:solidFill>
                  <a:schemeClr val="accent2">
                    <a:lumMod val="50000"/>
                  </a:schemeClr>
                </a:solidFill>
              </a:rPr>
              <a:t>Capacity</a:t>
            </a:r>
          </a:p>
        </p:txBody>
      </p:sp>
    </p:spTree>
    <p:extLst>
      <p:ext uri="{BB962C8B-B14F-4D97-AF65-F5344CB8AC3E}">
        <p14:creationId xmlns:p14="http://schemas.microsoft.com/office/powerpoint/2010/main" val="16650319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F2DC15-2EE7-6376-51B8-C848F6B914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A33D4A-D17A-F4D0-F9BA-10A01551C0C8}"/>
              </a:ext>
            </a:extLst>
          </p:cNvPr>
          <p:cNvSpPr>
            <a:spLocks noGrp="1"/>
          </p:cNvSpPr>
          <p:nvPr>
            <p:ph idx="1"/>
          </p:nvPr>
        </p:nvSpPr>
        <p:spPr>
          <a:xfrm>
            <a:off x="808638" y="2389218"/>
            <a:ext cx="4530898" cy="3639450"/>
          </a:xfrm>
        </p:spPr>
        <p:txBody>
          <a:bodyPr anchor="ctr">
            <a:normAutofit/>
          </a:bodyPr>
          <a:lstStyle/>
          <a:p>
            <a:pPr marL="0" indent="0">
              <a:lnSpc>
                <a:spcPct val="100000"/>
              </a:lnSpc>
              <a:buNone/>
            </a:pPr>
            <a:r>
              <a:rPr lang="en-US" sz="3600" dirty="0">
                <a:solidFill>
                  <a:schemeClr val="accent2">
                    <a:lumMod val="50000"/>
                  </a:schemeClr>
                </a:solidFill>
              </a:rPr>
              <a:t>Did the Testator meet the Test at the time he or she Executed the Will in Question?</a:t>
            </a:r>
          </a:p>
        </p:txBody>
      </p:sp>
      <p:pic>
        <p:nvPicPr>
          <p:cNvPr id="2" name="Picture 1">
            <a:extLst>
              <a:ext uri="{FF2B5EF4-FFF2-40B4-BE49-F238E27FC236}">
                <a16:creationId xmlns:a16="http://schemas.microsoft.com/office/drawing/2014/main" id="{3880F518-953C-0F58-CAF1-6AF58368FE03}"/>
              </a:ext>
            </a:extLst>
          </p:cNvPr>
          <p:cNvPicPr>
            <a:picLocks noChangeAspect="1"/>
          </p:cNvPicPr>
          <p:nvPr/>
        </p:nvPicPr>
        <p:blipFill>
          <a:blip r:embed="rId2"/>
          <a:srcRect l="15728" r="12041" b="-2"/>
          <a:stretch>
            <a:fillRect/>
          </a:stretch>
        </p:blipFill>
        <p:spPr>
          <a:xfrm>
            <a:off x="5911532" y="2484255"/>
            <a:ext cx="5150277" cy="3714244"/>
          </a:xfrm>
          <a:prstGeom prst="rect">
            <a:avLst/>
          </a:prstGeom>
          <a:effectLst>
            <a:outerShdw blurRad="50800" dist="50800" dir="5400000" algn="ctr" rotWithShape="0">
              <a:srgbClr val="000000">
                <a:alpha val="99000"/>
              </a:srgbClr>
            </a:outerShdw>
          </a:effectLst>
        </p:spPr>
      </p:pic>
      <p:sp>
        <p:nvSpPr>
          <p:cNvPr id="14" name="Rectangle 1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C1C116-232B-D48F-9882-0D5D2AEE7B7D}"/>
              </a:ext>
            </a:extLst>
          </p:cNvPr>
          <p:cNvSpPr txBox="1"/>
          <p:nvPr/>
        </p:nvSpPr>
        <p:spPr>
          <a:xfrm>
            <a:off x="808638" y="814757"/>
            <a:ext cx="6169152" cy="646331"/>
          </a:xfrm>
          <a:prstGeom prst="rect">
            <a:avLst/>
          </a:prstGeom>
          <a:noFill/>
        </p:spPr>
        <p:txBody>
          <a:bodyPr wrap="square">
            <a:spAutoFit/>
          </a:bodyPr>
          <a:lstStyle/>
          <a:p>
            <a:r>
              <a:rPr lang="en-US" sz="3600" dirty="0">
                <a:ln w="0"/>
                <a:solidFill>
                  <a:srgbClr val="663300"/>
                </a:solidFill>
                <a:effectLst>
                  <a:outerShdw blurRad="38100" dist="19050" dir="2700000" algn="tl" rotWithShape="0">
                    <a:schemeClr val="dk1">
                      <a:alpha val="40000"/>
                    </a:schemeClr>
                  </a:outerShdw>
                </a:effectLst>
              </a:rPr>
              <a:t>The Key Question</a:t>
            </a:r>
          </a:p>
        </p:txBody>
      </p:sp>
    </p:spTree>
    <p:extLst>
      <p:ext uri="{BB962C8B-B14F-4D97-AF65-F5344CB8AC3E}">
        <p14:creationId xmlns:p14="http://schemas.microsoft.com/office/powerpoint/2010/main" val="1057595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1AC2EB-E1D7-7F65-22E0-CA8D2AAC8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E4CE3-B171-EB28-1DEB-895A1273E6EF}"/>
              </a:ext>
            </a:extLst>
          </p:cNvPr>
          <p:cNvSpPr>
            <a:spLocks noGrp="1"/>
          </p:cNvSpPr>
          <p:nvPr>
            <p:ph type="ctrTitle"/>
          </p:nvPr>
        </p:nvSpPr>
        <p:spPr>
          <a:xfrm>
            <a:off x="1524000" y="1868298"/>
            <a:ext cx="9144000" cy="1883895"/>
          </a:xfrm>
        </p:spPr>
        <p:txBody>
          <a:bodyPr/>
          <a:lstStyle/>
          <a:p>
            <a:r>
              <a:rPr lang="en-US" dirty="0">
                <a:effectLst>
                  <a:outerShdw blurRad="38100" dist="38100" dir="2700000" algn="tl">
                    <a:srgbClr val="000000">
                      <a:alpha val="43137"/>
                    </a:srgbClr>
                  </a:outerShdw>
                </a:effectLst>
                <a:latin typeface="Arial Narrow" panose="020B0606020202030204" pitchFamily="34" charset="0"/>
              </a:rPr>
              <a:t>The Evidence Considered</a:t>
            </a:r>
          </a:p>
        </p:txBody>
      </p:sp>
    </p:spTree>
    <p:extLst>
      <p:ext uri="{BB962C8B-B14F-4D97-AF65-F5344CB8AC3E}">
        <p14:creationId xmlns:p14="http://schemas.microsoft.com/office/powerpoint/2010/main" val="3346305703"/>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075780" y="1011359"/>
            <a:ext cx="10117810" cy="1150470"/>
          </a:xfrm>
        </p:spPr>
        <p:txBody>
          <a:bodyPr anchor="b">
            <a:normAutofit fontScale="90000"/>
          </a:bodyPr>
          <a:lstStyle/>
          <a:p>
            <a:br>
              <a:rPr lang="en-US" sz="2500" dirty="0"/>
            </a:br>
            <a:r>
              <a:rPr lang="en-US" sz="4000" dirty="0">
                <a:solidFill>
                  <a:srgbClr val="7030A0"/>
                </a:solidFill>
                <a:effectLst>
                  <a:outerShdw blurRad="38100" dist="38100" dir="2700000" algn="tl">
                    <a:srgbClr val="000000">
                      <a:alpha val="43137"/>
                    </a:srgbClr>
                  </a:outerShdw>
                </a:effectLst>
              </a:rPr>
              <a:t>Evidence of Capacity</a:t>
            </a:r>
            <a:br>
              <a:rPr lang="en-US" sz="2500" dirty="0"/>
            </a:br>
            <a:endParaRPr lang="en-US" sz="2500" dirty="0"/>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1075780" y="1980775"/>
            <a:ext cx="6001836" cy="3632824"/>
          </a:xfrm>
        </p:spPr>
        <p:txBody>
          <a:bodyPr anchor="t">
            <a:noAutofit/>
          </a:bodyPr>
          <a:lstStyle/>
          <a:p>
            <a:pPr marL="0" indent="0">
              <a:lnSpc>
                <a:spcPct val="100000"/>
              </a:lnSpc>
              <a:spcBef>
                <a:spcPts val="600"/>
              </a:spcBef>
              <a:spcAft>
                <a:spcPts val="600"/>
              </a:spcAft>
              <a:buNone/>
            </a:pPr>
            <a:r>
              <a:rPr lang="en-US" sz="2400" dirty="0">
                <a:solidFill>
                  <a:srgbClr val="7030A0"/>
                </a:solidFill>
                <a:latin typeface="Abadi Extra Light" panose="020B0204020104020204" pitchFamily="34" charset="0"/>
              </a:rPr>
              <a:t>Generally, </a:t>
            </a:r>
            <a:r>
              <a:rPr lang="en-US" sz="2400" dirty="0">
                <a:solidFill>
                  <a:srgbClr val="7030A0"/>
                </a:solidFill>
                <a:highlight>
                  <a:srgbClr val="FFFF00"/>
                </a:highlight>
                <a:latin typeface="Abadi Extra Light" panose="020B0204020104020204" pitchFamily="34" charset="0"/>
              </a:rPr>
              <a:t>any evidence which will aid in determining whether the testator lacked testamentary capacity </a:t>
            </a:r>
            <a:r>
              <a:rPr lang="en-US" sz="2400" dirty="0">
                <a:solidFill>
                  <a:srgbClr val="7030A0"/>
                </a:solidFill>
                <a:latin typeface="Abadi Extra Light" panose="020B0204020104020204" pitchFamily="34" charset="0"/>
              </a:rPr>
              <a:t>at the time he or she executed the purported will is admissible. </a:t>
            </a:r>
          </a:p>
          <a:p>
            <a:pPr marL="0" indent="0">
              <a:lnSpc>
                <a:spcPct val="100000"/>
              </a:lnSpc>
              <a:spcBef>
                <a:spcPts val="600"/>
              </a:spcBef>
              <a:spcAft>
                <a:spcPts val="600"/>
              </a:spcAft>
              <a:buNone/>
            </a:pPr>
            <a:r>
              <a:rPr lang="en-US" sz="2400" dirty="0">
                <a:solidFill>
                  <a:srgbClr val="7030A0"/>
                </a:solidFill>
                <a:latin typeface="Abadi Extra Light" panose="020B0204020104020204" pitchFamily="34" charset="0"/>
              </a:rPr>
              <a:t>However, the evidence offered must still meet the standards of </a:t>
            </a:r>
            <a:r>
              <a:rPr lang="en-US" sz="2400" dirty="0">
                <a:solidFill>
                  <a:srgbClr val="7030A0"/>
                </a:solidFill>
                <a:highlight>
                  <a:srgbClr val="FFFF00"/>
                </a:highlight>
                <a:latin typeface="Abadi Extra Light" panose="020B0204020104020204" pitchFamily="34" charset="0"/>
              </a:rPr>
              <a:t>competency and relevancy</a:t>
            </a:r>
            <a:r>
              <a:rPr lang="en-US" sz="2400" dirty="0">
                <a:solidFill>
                  <a:srgbClr val="7030A0"/>
                </a:solidFill>
                <a:latin typeface="Abadi Extra Light" panose="020B0204020104020204" pitchFamily="34" charset="0"/>
              </a:rPr>
              <a:t>. </a:t>
            </a:r>
          </a:p>
          <a:p>
            <a:pPr marL="0" indent="0">
              <a:lnSpc>
                <a:spcPct val="100000"/>
              </a:lnSpc>
              <a:spcBef>
                <a:spcPts val="600"/>
              </a:spcBef>
              <a:spcAft>
                <a:spcPts val="600"/>
              </a:spcAft>
              <a:buNone/>
            </a:pPr>
            <a:r>
              <a:rPr lang="en-US" sz="2400" dirty="0">
                <a:solidFill>
                  <a:srgbClr val="7030A0"/>
                </a:solidFill>
                <a:latin typeface="Abadi Extra Light" panose="020B0204020104020204" pitchFamily="34" charset="0"/>
              </a:rPr>
              <a:t>The </a:t>
            </a:r>
            <a:r>
              <a:rPr lang="en-US" sz="2400" dirty="0">
                <a:solidFill>
                  <a:srgbClr val="7030A0"/>
                </a:solidFill>
                <a:highlight>
                  <a:srgbClr val="FFFF00"/>
                </a:highlight>
                <a:latin typeface="Abadi Extra Light" panose="020B0204020104020204" pitchFamily="34" charset="0"/>
              </a:rPr>
              <a:t>weight </a:t>
            </a:r>
            <a:r>
              <a:rPr lang="en-US" sz="2400" dirty="0">
                <a:solidFill>
                  <a:srgbClr val="7030A0"/>
                </a:solidFill>
                <a:latin typeface="Abadi Extra Light" panose="020B0204020104020204" pitchFamily="34" charset="0"/>
              </a:rPr>
              <a:t>to be accorded evidence varies with its bearing upon the question of testamentary capacity. </a:t>
            </a:r>
          </a:p>
          <a:p>
            <a:pPr marL="0" indent="0">
              <a:buNone/>
            </a:pPr>
            <a:endParaRPr lang="en-US" sz="1600" dirty="0">
              <a:latin typeface="Abadi Extra Light" panose="020B0204020104020204" pitchFamily="34" charset="0"/>
            </a:endParaRPr>
          </a:p>
        </p:txBody>
      </p:sp>
      <p:pic>
        <p:nvPicPr>
          <p:cNvPr id="4" name="Picture 3">
            <a:extLst>
              <a:ext uri="{FF2B5EF4-FFF2-40B4-BE49-F238E27FC236}">
                <a16:creationId xmlns:a16="http://schemas.microsoft.com/office/drawing/2014/main" id="{36B65FD5-68DF-485D-0CB6-A06B6C5756CC}"/>
              </a:ext>
            </a:extLst>
          </p:cNvPr>
          <p:cNvPicPr>
            <a:picLocks noChangeAspect="1"/>
          </p:cNvPicPr>
          <p:nvPr/>
        </p:nvPicPr>
        <p:blipFill rotWithShape="1">
          <a:blip r:embed="rId2"/>
          <a:srcRect r="22705" b="1"/>
          <a:stretch/>
        </p:blipFill>
        <p:spPr>
          <a:xfrm>
            <a:off x="7646838" y="1285103"/>
            <a:ext cx="3748858" cy="4328496"/>
          </a:xfrm>
          <a:prstGeom prst="rect">
            <a:avLst/>
          </a:prstGeom>
          <a:effectLst>
            <a:outerShdw blurRad="50800" dist="50800" dir="5400000" algn="ctr" rotWithShape="0">
              <a:srgbClr val="000000">
                <a:alpha val="99000"/>
              </a:srgbClr>
            </a:outerShdw>
          </a:effectLst>
        </p:spPr>
      </p:pic>
      <p:sp>
        <p:nvSpPr>
          <p:cNvPr id="11" name="Rectangle 10">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05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075780" y="1011359"/>
            <a:ext cx="10117810" cy="1150470"/>
          </a:xfrm>
        </p:spPr>
        <p:txBody>
          <a:bodyPr anchor="b">
            <a:normAutofit fontScale="90000"/>
          </a:bodyPr>
          <a:lstStyle/>
          <a:p>
            <a:br>
              <a:rPr lang="en-US" sz="2500" dirty="0"/>
            </a:br>
            <a:r>
              <a:rPr lang="en-US" sz="4000" dirty="0">
                <a:solidFill>
                  <a:srgbClr val="7030A0"/>
                </a:solidFill>
                <a:effectLst>
                  <a:outerShdw blurRad="38100" dist="38100" dir="2700000" algn="tl">
                    <a:srgbClr val="000000">
                      <a:alpha val="43137"/>
                    </a:srgbClr>
                  </a:outerShdw>
                </a:effectLst>
              </a:rPr>
              <a:t>Evidence of Capacity</a:t>
            </a:r>
            <a:br>
              <a:rPr lang="en-US" sz="2500" dirty="0">
                <a:effectLst>
                  <a:outerShdw blurRad="38100" dist="38100" dir="2700000" algn="tl">
                    <a:srgbClr val="000000">
                      <a:alpha val="43137"/>
                    </a:srgbClr>
                  </a:outerShdw>
                </a:effectLst>
              </a:rPr>
            </a:br>
            <a:endParaRPr lang="en-US" sz="25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1075780" y="1980775"/>
            <a:ext cx="6201320" cy="3632824"/>
          </a:xfrm>
        </p:spPr>
        <p:txBody>
          <a:bodyPr anchor="t">
            <a:no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rPr>
              <a:t>All evidence of capacity or lack of capacity </a:t>
            </a:r>
            <a:r>
              <a:rPr kumimoji="0" lang="en-US" sz="2400" b="0" i="0" u="none" strike="noStrike" kern="1200" cap="none" spc="0" normalizeH="0" baseline="0" noProof="0" dirty="0">
                <a:ln>
                  <a:noFill/>
                </a:ln>
                <a:solidFill>
                  <a:srgbClr val="7030A0"/>
                </a:solidFill>
                <a:effectLst/>
                <a:highlight>
                  <a:srgbClr val="FFFF00"/>
                </a:highlight>
                <a:uLnTx/>
                <a:uFillTx/>
                <a:latin typeface="Abadi Extra Light" panose="020B0204020104020204" pitchFamily="34" charset="0"/>
                <a:ea typeface="+mn-ea"/>
                <a:cs typeface="+mn-cs"/>
              </a:rPr>
              <a:t>must relate reasonably to the time of execution</a:t>
            </a:r>
            <a:r>
              <a:rPr kumimoji="0" lang="en-US" sz="24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rPr>
              <a:t> of the will. </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rPr>
              <a:t>In most if, not all cases, the evidence discussed </a:t>
            </a:r>
            <a:r>
              <a:rPr kumimoji="0" lang="en-US" sz="2400" b="0" i="0" u="none" strike="noStrike" kern="1200" cap="none" spc="0" normalizeH="0" baseline="0" noProof="0" dirty="0">
                <a:ln>
                  <a:noFill/>
                </a:ln>
                <a:solidFill>
                  <a:srgbClr val="7030A0"/>
                </a:solidFill>
                <a:effectLst/>
                <a:highlight>
                  <a:srgbClr val="FFFF00"/>
                </a:highlight>
                <a:uLnTx/>
                <a:uFillTx/>
                <a:latin typeface="Abadi Extra Light" panose="020B0204020104020204" pitchFamily="34" charset="0"/>
                <a:ea typeface="+mn-ea"/>
                <a:cs typeface="+mn-cs"/>
              </a:rPr>
              <a:t>will not in itself be considered conclusive </a:t>
            </a:r>
            <a:r>
              <a:rPr kumimoji="0" lang="en-US" sz="2400" b="0" i="0" u="none" strike="noStrike" kern="1200" cap="none" spc="0" normalizeH="0" baseline="0" noProof="0" dirty="0">
                <a:ln>
                  <a:noFill/>
                </a:ln>
                <a:solidFill>
                  <a:srgbClr val="7030A0"/>
                </a:solidFill>
                <a:effectLst/>
                <a:uLnTx/>
                <a:uFillTx/>
                <a:latin typeface="Abadi Extra Light" panose="020B0204020104020204" pitchFamily="34" charset="0"/>
                <a:ea typeface="+mn-ea"/>
                <a:cs typeface="+mn-cs"/>
              </a:rPr>
              <a:t>as to the issue …</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2400" i="1" dirty="0">
                <a:solidFill>
                  <a:srgbClr val="7030A0"/>
                </a:solidFill>
                <a:latin typeface="Abadi Extra Light" panose="020B0204020104020204" pitchFamily="34" charset="0"/>
              </a:rPr>
              <a:t>…</a:t>
            </a:r>
            <a:r>
              <a:rPr kumimoji="0" lang="en-US" sz="2400" b="0" i="1" u="none" strike="noStrike" kern="1200" cap="none" spc="0" normalizeH="0" baseline="0" noProof="0" dirty="0">
                <a:ln>
                  <a:noFill/>
                </a:ln>
                <a:solidFill>
                  <a:srgbClr val="7030A0"/>
                </a:solidFill>
                <a:effectLst/>
                <a:uLnTx/>
                <a:uFillTx/>
                <a:latin typeface="Abadi Extra Light" panose="020B0204020104020204" pitchFamily="34" charset="0"/>
              </a:rPr>
              <a:t>but may nevertheless be </a:t>
            </a:r>
            <a:r>
              <a:rPr kumimoji="0" lang="en-US" sz="2400" b="0" i="1" u="none" strike="noStrike" kern="1200" cap="none" spc="0" normalizeH="0" baseline="0" noProof="0" dirty="0">
                <a:ln>
                  <a:noFill/>
                </a:ln>
                <a:solidFill>
                  <a:srgbClr val="7030A0"/>
                </a:solidFill>
                <a:effectLst/>
                <a:highlight>
                  <a:srgbClr val="FFFF00"/>
                </a:highlight>
                <a:uLnTx/>
                <a:uFillTx/>
                <a:latin typeface="Abadi Extra Light" panose="020B0204020104020204" pitchFamily="34" charset="0"/>
              </a:rPr>
              <a:t>considered as relevant,</a:t>
            </a:r>
            <a:r>
              <a:rPr kumimoji="0" lang="en-US" sz="2400" b="0" i="1" u="none" strike="noStrike" kern="1200" cap="none" spc="0" normalizeH="0" baseline="0" noProof="0" dirty="0">
                <a:ln>
                  <a:noFill/>
                </a:ln>
                <a:solidFill>
                  <a:srgbClr val="7030A0"/>
                </a:solidFill>
                <a:effectLst/>
                <a:uLnTx/>
                <a:uFillTx/>
                <a:latin typeface="Abadi Extra Light" panose="020B0204020104020204" pitchFamily="34" charset="0"/>
              </a:rPr>
              <a:t> …</a:t>
            </a:r>
          </a:p>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sz="2400" i="1" dirty="0">
                <a:solidFill>
                  <a:srgbClr val="7030A0"/>
                </a:solidFill>
                <a:latin typeface="Abadi Extra Light" panose="020B0204020104020204" pitchFamily="34" charset="0"/>
              </a:rPr>
              <a:t>…</a:t>
            </a:r>
            <a:r>
              <a:rPr kumimoji="0" lang="en-US" sz="2400" b="0" i="1" u="none" strike="noStrike" kern="1200" cap="none" spc="0" normalizeH="0" baseline="0" noProof="0" dirty="0">
                <a:ln>
                  <a:noFill/>
                </a:ln>
                <a:solidFill>
                  <a:srgbClr val="7030A0"/>
                </a:solidFill>
                <a:effectLst/>
                <a:uLnTx/>
                <a:uFillTx/>
                <a:latin typeface="Abadi Extra Light" panose="020B0204020104020204" pitchFamily="34" charset="0"/>
              </a:rPr>
              <a:t>and weighed by the court in deciding the issue.</a:t>
            </a:r>
          </a:p>
          <a:p>
            <a:pPr marL="0" indent="0">
              <a:buNone/>
            </a:pPr>
            <a:endParaRPr lang="en-US" sz="1600" dirty="0">
              <a:latin typeface="Abadi Extra Light" panose="020B0204020104020204" pitchFamily="34" charset="0"/>
            </a:endParaRPr>
          </a:p>
        </p:txBody>
      </p:sp>
      <p:pic>
        <p:nvPicPr>
          <p:cNvPr id="4" name="Picture 3">
            <a:extLst>
              <a:ext uri="{FF2B5EF4-FFF2-40B4-BE49-F238E27FC236}">
                <a16:creationId xmlns:a16="http://schemas.microsoft.com/office/drawing/2014/main" id="{36B65FD5-68DF-485D-0CB6-A06B6C5756CC}"/>
              </a:ext>
            </a:extLst>
          </p:cNvPr>
          <p:cNvPicPr>
            <a:picLocks noChangeAspect="1"/>
          </p:cNvPicPr>
          <p:nvPr/>
        </p:nvPicPr>
        <p:blipFill rotWithShape="1">
          <a:blip r:embed="rId2"/>
          <a:srcRect r="22705" b="1"/>
          <a:stretch/>
        </p:blipFill>
        <p:spPr>
          <a:xfrm>
            <a:off x="7646838" y="1285103"/>
            <a:ext cx="3748858" cy="4328496"/>
          </a:xfrm>
          <a:prstGeom prst="rect">
            <a:avLst/>
          </a:prstGeom>
        </p:spPr>
      </p:pic>
      <p:sp>
        <p:nvSpPr>
          <p:cNvPr id="11" name="Rectangle 10">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1917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56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FD1B1-8B1E-70D1-7FAA-E73BF799C37D}"/>
              </a:ext>
            </a:extLst>
          </p:cNvPr>
          <p:cNvSpPr>
            <a:spLocks noGrp="1"/>
          </p:cNvSpPr>
          <p:nvPr>
            <p:ph type="title"/>
          </p:nvPr>
        </p:nvSpPr>
        <p:spPr>
          <a:xfrm>
            <a:off x="9023396" y="631744"/>
            <a:ext cx="2767578" cy="4794567"/>
          </a:xfrm>
        </p:spPr>
        <p:txBody>
          <a:bodyPr vert="horz" lIns="91440" tIns="45720" rIns="91440" bIns="45720" rtlCol="0" anchor="ctr">
            <a:normAutofit/>
          </a:bodyPr>
          <a:lstStyle/>
          <a:p>
            <a:pPr>
              <a:lnSpc>
                <a:spcPct val="100000"/>
              </a:lnSpc>
            </a:pPr>
            <a:r>
              <a:rPr lang="en-US" sz="3300" dirty="0">
                <a:solidFill>
                  <a:srgbClr val="FFFFFF"/>
                </a:solidFill>
              </a:rPr>
              <a:t>You Have the Testator!!!</a:t>
            </a:r>
            <a:br>
              <a:rPr lang="en-US" sz="3300" dirty="0">
                <a:solidFill>
                  <a:srgbClr val="FFFFFF"/>
                </a:solidFill>
              </a:rPr>
            </a:br>
            <a:r>
              <a:rPr lang="en-US" sz="3300" dirty="0">
                <a:solidFill>
                  <a:srgbClr val="FFFFFF"/>
                </a:solidFill>
              </a:rPr>
              <a:t>...</a:t>
            </a:r>
            <a:r>
              <a:rPr lang="en-US" sz="3300" i="1" dirty="0">
                <a:solidFill>
                  <a:srgbClr val="FFFFFF"/>
                </a:solidFill>
              </a:rPr>
              <a:t>and the opportunity to </a:t>
            </a:r>
            <a:br>
              <a:rPr lang="en-US" sz="3300" i="1" dirty="0">
                <a:solidFill>
                  <a:srgbClr val="FFFFFF"/>
                </a:solidFill>
              </a:rPr>
            </a:br>
            <a:r>
              <a:rPr lang="en-US" sz="3300" i="1" dirty="0">
                <a:solidFill>
                  <a:srgbClr val="FFFFFF"/>
                </a:solidFill>
              </a:rPr>
              <a:t>create direct contemporary evidence </a:t>
            </a: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DE3704-58D1-FADD-0AC3-4350D9A19504}"/>
              </a:ext>
            </a:extLst>
          </p:cNvPr>
          <p:cNvPicPr>
            <a:picLocks noChangeAspect="1"/>
          </p:cNvPicPr>
          <p:nvPr/>
        </p:nvPicPr>
        <p:blipFill>
          <a:blip r:embed="rId2"/>
          <a:srcRect l="864"/>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2165218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479854" y="2104466"/>
            <a:ext cx="2899189" cy="4363844"/>
          </a:xfrm>
        </p:spPr>
        <p:txBody>
          <a:bodyPr vert="horz" lIns="91440" tIns="45720" rIns="91440" bIns="45720" rtlCol="0" anchor="t">
            <a:normAutofit/>
          </a:bodyPr>
          <a:lstStyle/>
          <a:p>
            <a:pPr defTabSz="914400"/>
            <a:r>
              <a:rPr lang="en-US" sz="4000" kern="1200" dirty="0">
                <a:solidFill>
                  <a:srgbClr val="FFFFFF"/>
                </a:solidFill>
                <a:latin typeface="+mj-lt"/>
                <a:ea typeface="+mj-ea"/>
                <a:cs typeface="+mj-cs"/>
              </a:rPr>
              <a:t>Evidence Considered</a:t>
            </a: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380855" y="1412489"/>
            <a:ext cx="3645660" cy="4363844"/>
          </a:xfrm>
        </p:spPr>
        <p:txBody>
          <a:bodyPr vert="horz" lIns="91440" tIns="45720" rIns="91440" bIns="45720" rtlCol="0">
            <a:normAutofit/>
          </a:bodyPr>
          <a:lstStyle/>
          <a:p>
            <a:pPr marL="285750" indent="-285750" defTabSz="914400">
              <a:lnSpc>
                <a:spcPct val="100000"/>
              </a:lnSpc>
              <a:spcBef>
                <a:spcPts val="1200"/>
              </a:spcBef>
              <a:buFont typeface="Abadi Extra Light" panose="020B0204020104020204" pitchFamily="34" charset="0"/>
              <a:buChar char="›"/>
            </a:pPr>
            <a:r>
              <a:rPr lang="en-US" sz="2400" dirty="0">
                <a:latin typeface="Abadi Extra Light" panose="020B0204020104020204" pitchFamily="34" charset="0"/>
              </a:rPr>
              <a:t>Physical and Mental   Condition of the Testator</a:t>
            </a:r>
          </a:p>
          <a:p>
            <a:pPr marL="285750" indent="-285750" defTabSz="914400">
              <a:lnSpc>
                <a:spcPct val="100000"/>
              </a:lnSpc>
              <a:spcBef>
                <a:spcPts val="1200"/>
              </a:spcBef>
              <a:buFont typeface="Abadi Extra Light" panose="020B0204020104020204" pitchFamily="34" charset="0"/>
              <a:buChar char="›"/>
            </a:pPr>
            <a:r>
              <a:rPr lang="en-US" sz="2400" dirty="0">
                <a:latin typeface="Abadi Extra Light" panose="020B0204020104020204" pitchFamily="34" charset="0"/>
              </a:rPr>
              <a:t>Ability to Transact Business</a:t>
            </a:r>
          </a:p>
          <a:p>
            <a:pPr marL="285750" indent="-285750" defTabSz="914400">
              <a:lnSpc>
                <a:spcPct val="100000"/>
              </a:lnSpc>
              <a:spcBef>
                <a:spcPts val="1200"/>
              </a:spcBef>
              <a:buFont typeface="Abadi Extra Light" panose="020B0204020104020204" pitchFamily="34" charset="0"/>
              <a:buChar char="›"/>
            </a:pPr>
            <a:r>
              <a:rPr lang="en-US" sz="2400" dirty="0">
                <a:latin typeface="Abadi Extra Light" panose="020B0204020104020204" pitchFamily="34" charset="0"/>
              </a:rPr>
              <a:t>Adjudication of Incompetency or Insanity</a:t>
            </a:r>
          </a:p>
          <a:p>
            <a:pPr marL="285750" indent="-285750" defTabSz="914400">
              <a:lnSpc>
                <a:spcPct val="100000"/>
              </a:lnSpc>
              <a:spcBef>
                <a:spcPts val="1200"/>
              </a:spcBef>
              <a:buFont typeface="Abadi Extra Light" panose="020B0204020104020204" pitchFamily="34" charset="0"/>
              <a:buChar char="›"/>
            </a:pPr>
            <a:r>
              <a:rPr lang="en-US" sz="2400" dirty="0">
                <a:latin typeface="Abadi Extra Light" panose="020B0204020104020204" pitchFamily="34" charset="0"/>
              </a:rPr>
              <a:t>Old Age </a:t>
            </a:r>
          </a:p>
          <a:p>
            <a:pPr marL="0" indent="-228600" defTabSz="914400"/>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7FEAEC-D576-8D95-8374-967B89169D61}"/>
              </a:ext>
            </a:extLst>
          </p:cNvPr>
          <p:cNvSpPr txBox="1"/>
          <p:nvPr/>
        </p:nvSpPr>
        <p:spPr>
          <a:xfrm>
            <a:off x="8451604" y="1412489"/>
            <a:ext cx="3645661" cy="4363844"/>
          </a:xfrm>
          <a:prstGeom prst="rect">
            <a:avLst/>
          </a:prstGeom>
        </p:spPr>
        <p:txBody>
          <a:bodyPr vert="horz" lIns="91440" tIns="45720" rIns="91440" bIns="45720" rtlCol="0">
            <a:normAutofit/>
          </a:bodyPr>
          <a:lstStyle/>
          <a:p>
            <a:pPr marL="285750" marR="0" lvl="0" indent="-233363"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Memory/Loss of Memory</a:t>
            </a:r>
          </a:p>
          <a:p>
            <a:pPr marL="285750" marR="0" lvl="0" indent="-342900"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Weakness of intellect</a:t>
            </a:r>
          </a:p>
          <a:p>
            <a:pPr marL="285750" marR="0" lvl="0" indent="-342900"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Physical Weakness</a:t>
            </a:r>
          </a:p>
          <a:p>
            <a:pPr marL="285750" marR="0" lvl="0" indent="-342900"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Drug or Alcohol Use</a:t>
            </a:r>
          </a:p>
          <a:p>
            <a:pPr marL="285750" marR="0" lvl="0" indent="-342900"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Eccentric Behavior</a:t>
            </a:r>
          </a:p>
          <a:p>
            <a:pPr marL="285750" marR="0" lvl="0" indent="-342900" fontAlgn="auto">
              <a:lnSpc>
                <a:spcPct val="90000"/>
              </a:lnSpc>
              <a:spcBef>
                <a:spcPts val="1200"/>
              </a:spcBef>
              <a:spcAft>
                <a:spcPts val="0"/>
              </a:spcAft>
              <a:buClrTx/>
              <a:buSzTx/>
              <a:buFont typeface="Abadi Extra Light" panose="020B0204020104020204" pitchFamily="34" charset="0"/>
              <a:buChar char="›"/>
              <a:tabLst/>
              <a:defRPr/>
            </a:pPr>
            <a:r>
              <a:rPr kumimoji="0" lang="en-US" sz="2400" b="0" i="0" u="none" strike="noStrike" cap="none" spc="0" normalizeH="0" baseline="0" noProof="0" dirty="0">
                <a:ln>
                  <a:noFill/>
                </a:ln>
                <a:effectLst/>
                <a:uLnTx/>
                <a:uFillTx/>
                <a:latin typeface="Abadi Extra Light" panose="020B0204020104020204" pitchFamily="34" charset="0"/>
              </a:rPr>
              <a:t>Absurd Beliefs</a:t>
            </a:r>
          </a:p>
        </p:txBody>
      </p:sp>
    </p:spTree>
    <p:extLst>
      <p:ext uri="{BB962C8B-B14F-4D97-AF65-F5344CB8AC3E}">
        <p14:creationId xmlns:p14="http://schemas.microsoft.com/office/powerpoint/2010/main" val="2349242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left)">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5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026737" y="500062"/>
            <a:ext cx="10515600" cy="1325563"/>
          </a:xfrm>
        </p:spPr>
        <p:txBody>
          <a:bodyPr>
            <a:normAutofit/>
          </a:bodyPr>
          <a:lstStyle/>
          <a:p>
            <a:r>
              <a:rPr lang="en-US" sz="3200" dirty="0">
                <a:solidFill>
                  <a:schemeClr val="accent2">
                    <a:lumMod val="50000"/>
                  </a:schemeClr>
                </a:solidFill>
                <a:effectLst>
                  <a:outerShdw blurRad="38100" dist="38100" dir="2700000" algn="tl">
                    <a:srgbClr val="000000">
                      <a:alpha val="43137"/>
                    </a:srgbClr>
                  </a:outerShdw>
                </a:effectLst>
              </a:rPr>
              <a:t>The Will as Evidence</a:t>
            </a: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176583" y="1825625"/>
            <a:ext cx="7599405" cy="4351338"/>
          </a:xfrm>
        </p:spPr>
        <p:txBody>
          <a:bodyPr>
            <a:noAutofit/>
          </a:bodyPr>
          <a:lstStyle/>
          <a:p>
            <a:pPr marL="0" indent="0">
              <a:lnSpc>
                <a:spcPct val="100000"/>
              </a:lnSpc>
              <a:buNone/>
            </a:pPr>
            <a:r>
              <a:rPr lang="en-US" sz="2400" dirty="0">
                <a:solidFill>
                  <a:schemeClr val="accent2">
                    <a:lumMod val="50000"/>
                  </a:schemeClr>
                </a:solidFill>
                <a:latin typeface="Abadi Extra Light" panose="020B0204020104020204" pitchFamily="34" charset="0"/>
              </a:rPr>
              <a:t>When capacity is at issue, courts generally will examine the disputed document to ascertain whether in the court’s opinion the testamentary scheme is </a:t>
            </a:r>
            <a:r>
              <a:rPr lang="en-US" sz="2400" dirty="0">
                <a:solidFill>
                  <a:schemeClr val="tx1">
                    <a:lumMod val="95000"/>
                    <a:lumOff val="5000"/>
                  </a:schemeClr>
                </a:solidFill>
                <a:highlight>
                  <a:srgbClr val="FFFF00"/>
                </a:highlight>
                <a:latin typeface="Abadi Extra Light" panose="020B0204020104020204" pitchFamily="34" charset="0"/>
              </a:rPr>
              <a:t>natural, reasonable and in harmony with the family background</a:t>
            </a:r>
            <a:r>
              <a:rPr lang="en-US" sz="2400" dirty="0">
                <a:solidFill>
                  <a:schemeClr val="tx1">
                    <a:lumMod val="95000"/>
                    <a:lumOff val="5000"/>
                  </a:schemeClr>
                </a:solidFill>
                <a:latin typeface="Abadi Extra Light" panose="020B0204020104020204" pitchFamily="34" charset="0"/>
              </a:rPr>
              <a:t>. </a:t>
            </a:r>
          </a:p>
          <a:p>
            <a:pPr marL="0" indent="0">
              <a:lnSpc>
                <a:spcPct val="100000"/>
              </a:lnSpc>
              <a:buNone/>
            </a:pPr>
            <a:r>
              <a:rPr lang="en-US" sz="2400" dirty="0">
                <a:latin typeface="Abadi Extra Light" panose="020B0204020104020204" pitchFamily="34" charset="0"/>
              </a:rPr>
              <a:t>If the document makes what the court feels are natural and reasonable dispositions, there is a better chance that the requisite capacity will be found</a:t>
            </a:r>
            <a:r>
              <a:rPr lang="en-US" sz="2400" dirty="0">
                <a:solidFill>
                  <a:schemeClr val="accent2">
                    <a:lumMod val="50000"/>
                  </a:schemeClr>
                </a:solidFill>
                <a:latin typeface="Abadi Extra Light" panose="020B0204020104020204" pitchFamily="34" charset="0"/>
              </a:rPr>
              <a:t>.  </a:t>
            </a:r>
          </a:p>
          <a:p>
            <a:pPr marL="0" indent="0">
              <a:lnSpc>
                <a:spcPct val="100000"/>
              </a:lnSpc>
              <a:buNone/>
            </a:pPr>
            <a:r>
              <a:rPr lang="en-US" sz="2400" dirty="0">
                <a:highlight>
                  <a:srgbClr val="FFFF00"/>
                </a:highlight>
                <a:latin typeface="Abadi Extra Light" panose="020B0204020104020204" pitchFamily="34" charset="0"/>
              </a:rPr>
              <a:t>Unreasonable or unnatural dispositions</a:t>
            </a:r>
            <a:r>
              <a:rPr lang="en-US" sz="2400" dirty="0">
                <a:latin typeface="Abadi Extra Light" panose="020B0204020104020204" pitchFamily="34" charset="0"/>
              </a:rPr>
              <a:t>,</a:t>
            </a:r>
            <a:r>
              <a:rPr lang="en-US" sz="2400" dirty="0">
                <a:solidFill>
                  <a:schemeClr val="accent2">
                    <a:lumMod val="50000"/>
                  </a:schemeClr>
                </a:solidFill>
                <a:latin typeface="Abadi Extra Light" panose="020B0204020104020204" pitchFamily="34" charset="0"/>
              </a:rPr>
              <a:t> with other evidence, may be used to prove incapacity, but, standing alone, </a:t>
            </a:r>
            <a:r>
              <a:rPr lang="en-US" sz="2400" dirty="0">
                <a:solidFill>
                  <a:schemeClr val="tx1">
                    <a:lumMod val="95000"/>
                    <a:lumOff val="5000"/>
                  </a:schemeClr>
                </a:solidFill>
                <a:latin typeface="Abadi Extra Light" panose="020B0204020104020204" pitchFamily="34" charset="0"/>
              </a:rPr>
              <a:t>are insufficient </a:t>
            </a:r>
            <a:r>
              <a:rPr lang="en-US" sz="2400" dirty="0">
                <a:solidFill>
                  <a:schemeClr val="accent2">
                    <a:lumMod val="50000"/>
                  </a:schemeClr>
                </a:solidFill>
                <a:highlight>
                  <a:srgbClr val="FFFF00"/>
                </a:highlight>
                <a:latin typeface="Abadi Extra Light" panose="020B0204020104020204" pitchFamily="34" charset="0"/>
              </a:rPr>
              <a:t>except where the disposition is </a:t>
            </a:r>
            <a:r>
              <a:rPr lang="en-US" sz="2400" dirty="0">
                <a:highlight>
                  <a:srgbClr val="FFFF00"/>
                </a:highlight>
                <a:latin typeface="Abadi Extra Light" panose="020B0204020104020204" pitchFamily="34" charset="0"/>
              </a:rPr>
              <a:t>so gross or ridiculous</a:t>
            </a:r>
            <a:r>
              <a:rPr lang="en-US" sz="2400" dirty="0">
                <a:solidFill>
                  <a:schemeClr val="accent2">
                    <a:lumMod val="50000"/>
                  </a:schemeClr>
                </a:solidFill>
                <a:highlight>
                  <a:srgbClr val="FFFF00"/>
                </a:highlight>
                <a:latin typeface="Abadi Extra Light" panose="020B0204020104020204" pitchFamily="34" charset="0"/>
              </a:rPr>
              <a:t> as to give rise to a presumption of incapacity. </a:t>
            </a:r>
          </a:p>
        </p:txBody>
      </p:sp>
      <p:pic>
        <p:nvPicPr>
          <p:cNvPr id="4" name="Picture 3">
            <a:extLst>
              <a:ext uri="{FF2B5EF4-FFF2-40B4-BE49-F238E27FC236}">
                <a16:creationId xmlns:a16="http://schemas.microsoft.com/office/drawing/2014/main" id="{AAC5CDA1-1048-F968-1316-E23F97D52485}"/>
              </a:ext>
            </a:extLst>
          </p:cNvPr>
          <p:cNvPicPr>
            <a:picLocks noChangeAspect="1"/>
          </p:cNvPicPr>
          <p:nvPr/>
        </p:nvPicPr>
        <p:blipFill>
          <a:blip r:embed="rId2"/>
          <a:stretch>
            <a:fillRect/>
          </a:stretch>
        </p:blipFill>
        <p:spPr>
          <a:xfrm>
            <a:off x="1026737" y="1942306"/>
            <a:ext cx="2619375" cy="4117975"/>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1560399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DD32B-F3F3-4E60-AB4C-BB704CA78ACA}"/>
              </a:ext>
            </a:extLst>
          </p:cNvPr>
          <p:cNvPicPr>
            <a:picLocks noChangeAspect="1"/>
          </p:cNvPicPr>
          <p:nvPr/>
        </p:nvPicPr>
        <p:blipFill>
          <a:blip r:embed="rId3"/>
          <a:stretch>
            <a:fillRect/>
          </a:stretch>
        </p:blipFill>
        <p:spPr>
          <a:xfrm>
            <a:off x="9269532" y="2021223"/>
            <a:ext cx="2603444" cy="3851148"/>
          </a:xfrm>
          <a:prstGeom prst="rect">
            <a:avLst/>
          </a:prstGeom>
          <a:effectLst>
            <a:outerShdw blurRad="50800" dist="50800" dir="5400000" algn="ctr" rotWithShape="0">
              <a:srgbClr val="000000">
                <a:alpha val="99000"/>
              </a:srgbClr>
            </a:outerShdw>
          </a:effectLst>
        </p:spPr>
      </p:pic>
      <p:sp>
        <p:nvSpPr>
          <p:cNvPr id="6" name="TextBox 5">
            <a:extLst>
              <a:ext uri="{FF2B5EF4-FFF2-40B4-BE49-F238E27FC236}">
                <a16:creationId xmlns:a16="http://schemas.microsoft.com/office/drawing/2014/main" id="{30CEFDB3-2D75-4616-8540-3BEF4A117F36}"/>
              </a:ext>
            </a:extLst>
          </p:cNvPr>
          <p:cNvSpPr txBox="1"/>
          <p:nvPr/>
        </p:nvSpPr>
        <p:spPr>
          <a:xfrm>
            <a:off x="3566160" y="331089"/>
            <a:ext cx="5510784" cy="59708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rPr>
              <a:t>Paul Fellman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srgbClr val="FFC000"/>
                </a:solidFill>
                <a:effectLst>
                  <a:outerShdw blurRad="38100" dist="19050" dir="2700000" algn="tl" rotWithShape="0">
                    <a:prstClr val="black">
                      <a:alpha val="40000"/>
                    </a:prstClr>
                  </a:outerShdw>
                </a:effectLst>
                <a:uLnTx/>
                <a:uFillTx/>
                <a:latin typeface="Calibri" panose="020F0502020204030204"/>
                <a:ea typeface="+mn-ea"/>
                <a:cs typeface="+mn-cs"/>
              </a:rPr>
              <a:t>Licensed in Pennsylvania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swald-extralight"/>
                <a:ea typeface="+mn-ea"/>
                <a:cs typeface="+mn-cs"/>
              </a:rPr>
              <a: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is a Senior Associate in Gibson &amp; Perkins’ Litigation Department where he represents clients in personal injury, legal malpractice, and general liability matters. The pride he takes in his work is reflected in the results he achieves for his clients.</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enjoys the complex nature of legal malpractice matters and takes each case as an opportunity to deepen his knowledge of the law. </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In addition to his trial practice, Paul has extensive experience in the area of appellate practice. Paul has argued cases before Pennsylvania’s Supreme Court, Superior Court, and Commonwealth Court. While attending law school, Paul served as a judicial extern to the Honorable Henry </a:t>
            </a:r>
            <a:r>
              <a:rPr kumimoji="0" lang="en-US" sz="1800" b="0" i="0" u="none" strike="noStrike" kern="1200" cap="none" spc="0" normalizeH="0" baseline="0" noProof="0" dirty="0" err="1">
                <a:ln>
                  <a:noFill/>
                </a:ln>
                <a:solidFill>
                  <a:prstClr val="white">
                    <a:lumMod val="95000"/>
                  </a:prstClr>
                </a:solidFill>
                <a:effectLst/>
                <a:uLnTx/>
                <a:uFillTx/>
                <a:latin typeface="oswald-extralight"/>
                <a:ea typeface="+mn-ea"/>
                <a:cs typeface="+mn-cs"/>
              </a:rPr>
              <a:t>duPont</a:t>
            </a: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 Ridgely of the Delaware Supreme Court.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a:t>
            </a:r>
            <a:endParaRPr kumimoji="0" lang="en-US" sz="1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oswald-extralight"/>
                <a:ea typeface="+mn-ea"/>
                <a:cs typeface="+mn-cs"/>
              </a:rPr>
              <a:t>Paul is the author of </a:t>
            </a:r>
            <a:r>
              <a:rPr kumimoji="0" lang="en-US" sz="1800" b="0" i="1" u="none" strike="noStrike" kern="1200" cap="none" spc="0" normalizeH="0" baseline="0" noProof="0" dirty="0" err="1">
                <a:ln>
                  <a:noFill/>
                </a:ln>
                <a:solidFill>
                  <a:prstClr val="white">
                    <a:lumMod val="95000"/>
                  </a:prstClr>
                </a:solidFill>
                <a:effectLst/>
                <a:uLnTx/>
                <a:uFillTx/>
                <a:latin typeface="oswald-extralight"/>
                <a:ea typeface="+mn-ea"/>
                <a:cs typeface="+mn-cs"/>
              </a:rPr>
              <a:t>Fellman’s</a:t>
            </a:r>
            <a:r>
              <a:rPr kumimoji="0" lang="en-US" sz="1800" b="0" i="1" u="none" strike="noStrike" kern="1200" cap="none" spc="0" normalizeH="0" baseline="0" noProof="0" dirty="0">
                <a:ln>
                  <a:noFill/>
                </a:ln>
                <a:solidFill>
                  <a:prstClr val="white">
                    <a:lumMod val="95000"/>
                  </a:prstClr>
                </a:solidFill>
                <a:effectLst/>
                <a:uLnTx/>
                <a:uFillTx/>
                <a:latin typeface="oswald-extralight"/>
                <a:ea typeface="+mn-ea"/>
                <a:cs typeface="+mn-cs"/>
              </a:rPr>
              <a:t> Legal Malpractice Guide</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0DE236B-B0C5-4599-8E72-799D2F889F8F}"/>
              </a:ext>
            </a:extLst>
          </p:cNvPr>
          <p:cNvPicPr>
            <a:picLocks noChangeAspect="1"/>
          </p:cNvPicPr>
          <p:nvPr/>
        </p:nvPicPr>
        <p:blipFill>
          <a:blip r:embed="rId4"/>
          <a:stretch>
            <a:fillRect/>
          </a:stretch>
        </p:blipFill>
        <p:spPr>
          <a:xfrm>
            <a:off x="472320" y="1269492"/>
            <a:ext cx="2761727" cy="4602879"/>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12765506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7202111" y="887025"/>
            <a:ext cx="4282983" cy="1200361"/>
          </a:xfrm>
        </p:spPr>
        <p:txBody>
          <a:bodyPr anchor="b">
            <a:normAutofit fontScale="90000"/>
          </a:bodyPr>
          <a:lstStyle/>
          <a:p>
            <a:br>
              <a:rPr lang="en-US" sz="2000" dirty="0">
                <a:ln w="0"/>
                <a:effectLst>
                  <a:outerShdw blurRad="38100" dist="19050" dir="2700000" algn="tl" rotWithShape="0">
                    <a:schemeClr val="dk1">
                      <a:alpha val="40000"/>
                    </a:schemeClr>
                  </a:outerShdw>
                </a:effectLst>
              </a:rPr>
            </a:br>
            <a:r>
              <a:rPr lang="en-US" sz="2700" dirty="0">
                <a:ln w="0"/>
                <a:effectLst>
                  <a:outerShdw blurRad="38100" dist="19050" dir="2700000" algn="tl" rotWithShape="0">
                    <a:schemeClr val="dk1">
                      <a:alpha val="40000"/>
                    </a:schemeClr>
                  </a:outerShdw>
                </a:effectLst>
                <a:latin typeface="Abadi Extra Light" panose="020B0204020104020204" pitchFamily="34" charset="0"/>
              </a:rPr>
              <a:t>Out of Court Declarations - Declarations of the Testator</a:t>
            </a:r>
            <a:br>
              <a:rPr lang="en-US" sz="2700" b="1" spc="50" dirty="0">
                <a:ln w="0">
                  <a:solidFill>
                    <a:srgbClr val="FFC000"/>
                  </a:solidFill>
                </a:ln>
                <a:effectLst>
                  <a:innerShdw blurRad="63500" dist="50800" dir="13500000">
                    <a:srgbClr val="000000">
                      <a:alpha val="50000"/>
                    </a:srgbClr>
                  </a:innerShdw>
                </a:effectLst>
                <a:latin typeface="Abadi Extra Light" panose="020B0204020104020204" pitchFamily="34" charset="0"/>
              </a:rPr>
            </a:br>
            <a:endParaRPr lang="en-US" sz="2700" dirty="0">
              <a:ln w="0">
                <a:solidFill>
                  <a:srgbClr val="FFC000"/>
                </a:solidFill>
              </a:ln>
              <a:latin typeface="Abadi Extra Light" panose="020B0204020104020204" pitchFamily="34" charset="0"/>
            </a:endParaRPr>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B0877C-27F8-6B43-A9A7-B09A2E9A433C}"/>
              </a:ext>
            </a:extLst>
          </p:cNvPr>
          <p:cNvPicPr>
            <a:picLocks noChangeAspect="1"/>
          </p:cNvPicPr>
          <p:nvPr/>
        </p:nvPicPr>
        <p:blipFill>
          <a:blip r:embed="rId2"/>
          <a:stretch>
            <a:fillRect/>
          </a:stretch>
        </p:blipFill>
        <p:spPr>
          <a:xfrm>
            <a:off x="576244" y="1250390"/>
            <a:ext cx="5628018" cy="4124349"/>
          </a:xfrm>
          <a:prstGeom prst="rect">
            <a:avLst/>
          </a:prstGeom>
        </p:spPr>
      </p:pic>
      <p:sp>
        <p:nvSpPr>
          <p:cNvPr id="31" name="Rectangle 3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7332772" y="2202427"/>
            <a:ext cx="4282984" cy="3511943"/>
          </a:xfrm>
        </p:spPr>
        <p:txBody>
          <a:bodyPr anchor="ctr">
            <a:normAutofit/>
          </a:bodyPr>
          <a:lstStyle/>
          <a:p>
            <a:pPr marL="0" indent="0">
              <a:lnSpc>
                <a:spcPct val="100000"/>
              </a:lnSpc>
              <a:spcBef>
                <a:spcPts val="600"/>
              </a:spcBef>
              <a:spcAft>
                <a:spcPts val="600"/>
              </a:spcAft>
              <a:buNone/>
            </a:pPr>
            <a:r>
              <a:rPr lang="en-US" sz="2000" dirty="0">
                <a:latin typeface="Arial Narrow" panose="020B0606020202030204" pitchFamily="34" charset="0"/>
              </a:rPr>
              <a:t>The declarations of the testator, made within a reasonable time before and after the execution of the will… </a:t>
            </a:r>
          </a:p>
          <a:p>
            <a:pPr marL="0" indent="0">
              <a:lnSpc>
                <a:spcPct val="100000"/>
              </a:lnSpc>
              <a:spcBef>
                <a:spcPts val="600"/>
              </a:spcBef>
              <a:spcAft>
                <a:spcPts val="600"/>
              </a:spcAft>
              <a:buNone/>
            </a:pPr>
            <a:r>
              <a:rPr lang="en-US" sz="2000" i="1" dirty="0">
                <a:solidFill>
                  <a:srgbClr val="C00000"/>
                </a:solidFill>
                <a:latin typeface="Arial Narrow" panose="020B0606020202030204" pitchFamily="34" charset="0"/>
              </a:rPr>
              <a:t>…have always been received in evidence upon a question of testamentary capacity, to show the state and condition of the testator's mind…</a:t>
            </a:r>
          </a:p>
          <a:p>
            <a:pPr marL="0" indent="0">
              <a:buNone/>
            </a:pPr>
            <a:endParaRPr lang="en-US" sz="1800" dirty="0">
              <a:latin typeface="Abadi Extra Light" panose="020B0204020104020204" pitchFamily="34" charset="0"/>
            </a:endParaRPr>
          </a:p>
          <a:p>
            <a:pPr marL="0" indent="0">
              <a:buNone/>
            </a:pPr>
            <a:endParaRPr lang="en-US" sz="1800" dirty="0">
              <a:latin typeface="Abadi Extra Light" panose="020B0204020104020204" pitchFamily="34" charset="0"/>
            </a:endParaRPr>
          </a:p>
        </p:txBody>
      </p:sp>
      <p:sp>
        <p:nvSpPr>
          <p:cNvPr id="33" name="Rectangle 3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8885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947744" y="1132561"/>
            <a:ext cx="10588434" cy="1062644"/>
          </a:xfrm>
        </p:spPr>
        <p:txBody>
          <a:bodyPr anchor="b">
            <a:normAutofit fontScale="90000"/>
          </a:bodyPr>
          <a:lstStyle/>
          <a:p>
            <a:br>
              <a:rPr lang="en-US" sz="2300" dirty="0"/>
            </a:br>
            <a:r>
              <a:rPr lang="en-US" sz="3600" b="1" spc="50" dirty="0">
                <a:ln w="0"/>
                <a:solidFill>
                  <a:srgbClr val="C00000"/>
                </a:solidFill>
                <a:effectLst>
                  <a:outerShdw blurRad="38100" dist="38100" dir="2700000" algn="tl">
                    <a:srgbClr val="000000">
                      <a:alpha val="43137"/>
                    </a:srgbClr>
                  </a:outerShdw>
                </a:effectLst>
              </a:rPr>
              <a:t>Instructions of the Testator</a:t>
            </a:r>
            <a:br>
              <a:rPr lang="en-US" sz="3600" b="1" spc="50" dirty="0">
                <a:ln w="0"/>
                <a:solidFill>
                  <a:srgbClr val="FF0000"/>
                </a:solidFill>
                <a:effectLst>
                  <a:outerShdw blurRad="38100" dist="38100" dir="2700000" algn="tl">
                    <a:srgbClr val="000000">
                      <a:alpha val="43137"/>
                    </a:srgbClr>
                  </a:outerShdw>
                </a:effectLst>
              </a:rPr>
            </a:br>
            <a:endParaRPr lang="en-US" sz="3600" dirty="0">
              <a:solidFill>
                <a:srgbClr val="FF0000"/>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023051D-41CA-B6C9-58C0-27EC3062F26E}"/>
              </a:ext>
            </a:extLst>
          </p:cNvPr>
          <p:cNvPicPr>
            <a:picLocks noChangeAspect="1"/>
          </p:cNvPicPr>
          <p:nvPr/>
        </p:nvPicPr>
        <p:blipFill>
          <a:blip r:embed="rId2"/>
          <a:stretch>
            <a:fillRect/>
          </a:stretch>
        </p:blipFill>
        <p:spPr>
          <a:xfrm>
            <a:off x="1047624" y="2668370"/>
            <a:ext cx="2889566" cy="3577338"/>
          </a:xfrm>
          <a:prstGeom prst="rect">
            <a:avLst/>
          </a:prstGeom>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344683" y="2849164"/>
            <a:ext cx="7549979" cy="3215749"/>
          </a:xfrm>
        </p:spPr>
        <p:txBody>
          <a:bodyPr>
            <a:noAutofit/>
          </a:bodyPr>
          <a:lstStyle/>
          <a:p>
            <a:pPr marL="0" indent="0">
              <a:lnSpc>
                <a:spcPct val="110000"/>
              </a:lnSpc>
              <a:buNone/>
            </a:pPr>
            <a:r>
              <a:rPr lang="en-US" sz="2400" dirty="0">
                <a:latin typeface="Abadi Extra Light" panose="020B0204020104020204" pitchFamily="34" charset="0"/>
              </a:rPr>
              <a:t>The testator’s instructions for the drafting of the will at a date prior to that of execution may be indicative of -</a:t>
            </a:r>
          </a:p>
          <a:p>
            <a:pPr marL="457200">
              <a:lnSpc>
                <a:spcPct val="110000"/>
              </a:lnSpc>
              <a:buFont typeface="Abadi Extra Light" panose="020B0204020104020204" pitchFamily="34" charset="0"/>
              <a:buChar char="›"/>
            </a:pPr>
            <a:r>
              <a:rPr lang="en-US" sz="2400" dirty="0">
                <a:solidFill>
                  <a:srgbClr val="C00000"/>
                </a:solidFill>
                <a:latin typeface="Abadi Extra Light" panose="020B0204020104020204" pitchFamily="34" charset="0"/>
              </a:rPr>
              <a:t>His or her awareness of the natural objects of his or her bounty</a:t>
            </a:r>
            <a:r>
              <a:rPr lang="en-US" sz="2400" dirty="0">
                <a:latin typeface="Abadi Extra Light" panose="020B0204020104020204" pitchFamily="34" charset="0"/>
              </a:rPr>
              <a:t>, </a:t>
            </a:r>
          </a:p>
          <a:p>
            <a:pPr marL="457200">
              <a:lnSpc>
                <a:spcPct val="110000"/>
              </a:lnSpc>
              <a:buFont typeface="Abadi Extra Light" panose="020B0204020104020204" pitchFamily="34" charset="0"/>
              <a:buChar char="›"/>
            </a:pPr>
            <a:r>
              <a:rPr lang="en-US" sz="2400" dirty="0">
                <a:latin typeface="Abadi Extra Light" panose="020B0204020104020204" pitchFamily="34" charset="0"/>
              </a:rPr>
              <a:t>The general composition of his or her estate, and</a:t>
            </a:r>
          </a:p>
          <a:p>
            <a:pPr marL="457200">
              <a:lnSpc>
                <a:spcPct val="110000"/>
              </a:lnSpc>
              <a:buFont typeface="Abadi Extra Light" panose="020B0204020104020204" pitchFamily="34" charset="0"/>
              <a:buChar char="›"/>
            </a:pPr>
            <a:r>
              <a:rPr lang="en-US" sz="2400" dirty="0">
                <a:solidFill>
                  <a:srgbClr val="C00000"/>
                </a:solidFill>
                <a:latin typeface="Abadi Extra Light" panose="020B0204020104020204" pitchFamily="34" charset="0"/>
              </a:rPr>
              <a:t>What he or she wants done with it.   </a:t>
            </a:r>
          </a:p>
          <a:p>
            <a:pPr marL="0" indent="0">
              <a:buNone/>
            </a:pPr>
            <a:endParaRPr lang="en-US" sz="2400" dirty="0">
              <a:latin typeface="Abadi Extra Light" panose="020B0204020104020204" pitchFamily="34" charset="0"/>
            </a:endParaRPr>
          </a:p>
        </p:txBody>
      </p:sp>
    </p:spTree>
    <p:extLst>
      <p:ext uri="{BB962C8B-B14F-4D97-AF65-F5344CB8AC3E}">
        <p14:creationId xmlns:p14="http://schemas.microsoft.com/office/powerpoint/2010/main" val="4275687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p:txBody>
          <a:bodyPr>
            <a:normAutofit fontScale="90000"/>
          </a:bodyPr>
          <a:lstStyle/>
          <a:p>
            <a:br>
              <a:rPr lang="en-US" dirty="0"/>
            </a:br>
            <a:r>
              <a:rPr lang="en-US" sz="3600" b="1" spc="50" dirty="0">
                <a:ln w="0"/>
                <a:solidFill>
                  <a:srgbClr val="C00000"/>
                </a:solidFill>
                <a:effectLst>
                  <a:innerShdw blurRad="63500" dist="50800" dir="13500000">
                    <a:srgbClr val="000000">
                      <a:alpha val="50000"/>
                    </a:srgbClr>
                  </a:innerShdw>
                </a:effectLst>
              </a:rPr>
              <a:t>The Scrivener’s Testimony</a:t>
            </a:r>
            <a:br>
              <a:rPr lang="en-US" dirty="0">
                <a:solidFill>
                  <a:srgbClr val="C00000"/>
                </a:solidFill>
              </a:rPr>
            </a:br>
            <a:endParaRPr lang="en-US" dirty="0">
              <a:solidFill>
                <a:srgbClr val="C00000"/>
              </a:solidFill>
            </a:endParaRP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838200" y="1825625"/>
            <a:ext cx="7212724" cy="4351338"/>
          </a:xfrm>
        </p:spPr>
        <p:txBody>
          <a:bodyPr>
            <a:normAutofit/>
          </a:bodyPr>
          <a:lstStyle/>
          <a:p>
            <a:pPr marL="0" indent="0">
              <a:lnSpc>
                <a:spcPct val="100000"/>
              </a:lnSpc>
              <a:spcBef>
                <a:spcPts val="600"/>
              </a:spcBef>
              <a:spcAft>
                <a:spcPts val="600"/>
              </a:spcAft>
              <a:buNone/>
            </a:pPr>
            <a:r>
              <a:rPr lang="en-US" sz="2800" dirty="0">
                <a:solidFill>
                  <a:schemeClr val="accent5">
                    <a:lumMod val="50000"/>
                  </a:schemeClr>
                </a:solidFill>
                <a:latin typeface="Arial Narrow" panose="020B0606020202030204" pitchFamily="34" charset="0"/>
              </a:rPr>
              <a:t>The </a:t>
            </a:r>
            <a:r>
              <a:rPr lang="en-US" sz="2800" dirty="0">
                <a:solidFill>
                  <a:srgbClr val="C00000"/>
                </a:solidFill>
                <a:latin typeface="Arial Narrow" panose="020B0606020202030204" pitchFamily="34" charset="0"/>
              </a:rPr>
              <a:t>draftsman of a will is always important </a:t>
            </a:r>
            <a:r>
              <a:rPr lang="en-US" sz="2800" dirty="0">
                <a:solidFill>
                  <a:schemeClr val="accent5">
                    <a:lumMod val="50000"/>
                  </a:schemeClr>
                </a:solidFill>
                <a:latin typeface="Arial Narrow" panose="020B0606020202030204" pitchFamily="34" charset="0"/>
              </a:rPr>
              <a:t>and </a:t>
            </a:r>
            <a:r>
              <a:rPr lang="en-US" sz="2800" dirty="0">
                <a:solidFill>
                  <a:srgbClr val="C00000"/>
                </a:solidFill>
                <a:latin typeface="Arial Narrow" panose="020B0606020202030204" pitchFamily="34" charset="0"/>
              </a:rPr>
              <a:t>may be the most important witness</a:t>
            </a:r>
            <a:r>
              <a:rPr lang="en-US" sz="2800" dirty="0">
                <a:solidFill>
                  <a:schemeClr val="accent5">
                    <a:lumMod val="50000"/>
                  </a:schemeClr>
                </a:solidFill>
                <a:latin typeface="Arial Narrow" panose="020B0606020202030204" pitchFamily="34" charset="0"/>
              </a:rPr>
              <a:t> in a contested will case. </a:t>
            </a:r>
          </a:p>
          <a:p>
            <a:pPr marL="0" indent="0">
              <a:lnSpc>
                <a:spcPct val="100000"/>
              </a:lnSpc>
              <a:spcBef>
                <a:spcPts val="600"/>
              </a:spcBef>
              <a:spcAft>
                <a:spcPts val="600"/>
              </a:spcAft>
              <a:buNone/>
            </a:pPr>
            <a:r>
              <a:rPr lang="en-US" sz="2800" dirty="0">
                <a:solidFill>
                  <a:schemeClr val="accent5">
                    <a:lumMod val="50000"/>
                  </a:schemeClr>
                </a:solidFill>
                <a:latin typeface="Arial Narrow" panose="020B0606020202030204" pitchFamily="34" charset="0"/>
              </a:rPr>
              <a:t>However, </a:t>
            </a:r>
            <a:r>
              <a:rPr lang="en-US" sz="2800" dirty="0">
                <a:solidFill>
                  <a:srgbClr val="C00000"/>
                </a:solidFill>
                <a:latin typeface="Arial Narrow" panose="020B0606020202030204" pitchFamily="34" charset="0"/>
              </a:rPr>
              <a:t>where the attorney who draws a will </a:t>
            </a:r>
            <a:r>
              <a:rPr lang="en-US" sz="2800" dirty="0">
                <a:solidFill>
                  <a:schemeClr val="accent5">
                    <a:lumMod val="50000"/>
                  </a:schemeClr>
                </a:solidFill>
                <a:latin typeface="Arial Narrow" panose="020B0606020202030204" pitchFamily="34" charset="0"/>
              </a:rPr>
              <a:t>participates in the trial of a contest upon the instrument, </a:t>
            </a:r>
            <a:r>
              <a:rPr lang="en-US" sz="2800" dirty="0">
                <a:solidFill>
                  <a:srgbClr val="C00000"/>
                </a:solidFill>
                <a:latin typeface="Arial Narrow" panose="020B0606020202030204" pitchFamily="34" charset="0"/>
              </a:rPr>
              <a:t>his or her testimony cannot be considered disinterested</a:t>
            </a:r>
            <a:r>
              <a:rPr lang="en-US" sz="2800" dirty="0">
                <a:solidFill>
                  <a:schemeClr val="accent5">
                    <a:lumMod val="50000"/>
                  </a:schemeClr>
                </a:solidFill>
                <a:latin typeface="Arial Narrow" panose="020B0606020202030204" pitchFamily="34" charset="0"/>
              </a:rPr>
              <a:t>. </a:t>
            </a:r>
          </a:p>
        </p:txBody>
      </p:sp>
      <p:pic>
        <p:nvPicPr>
          <p:cNvPr id="4" name="Picture 3">
            <a:extLst>
              <a:ext uri="{FF2B5EF4-FFF2-40B4-BE49-F238E27FC236}">
                <a16:creationId xmlns:a16="http://schemas.microsoft.com/office/drawing/2014/main" id="{F89D25A2-348D-1BEA-4CBE-E86D7977EAB7}"/>
              </a:ext>
            </a:extLst>
          </p:cNvPr>
          <p:cNvPicPr>
            <a:picLocks noChangeAspect="1"/>
          </p:cNvPicPr>
          <p:nvPr/>
        </p:nvPicPr>
        <p:blipFill>
          <a:blip r:embed="rId2"/>
          <a:stretch>
            <a:fillRect/>
          </a:stretch>
        </p:blipFill>
        <p:spPr>
          <a:xfrm>
            <a:off x="8496300" y="1915297"/>
            <a:ext cx="2857500" cy="2842054"/>
          </a:xfrm>
          <a:prstGeom prst="rect">
            <a:avLst/>
          </a:prstGeom>
          <a:effectLst>
            <a:outerShdw blurRad="50800" dist="50800" dir="5400000" algn="ctr" rotWithShape="0">
              <a:srgbClr val="000000">
                <a:alpha val="99000"/>
              </a:srgbClr>
            </a:outerShdw>
          </a:effectLst>
        </p:spPr>
      </p:pic>
      <p:cxnSp>
        <p:nvCxnSpPr>
          <p:cNvPr id="6" name="Straight Connector 5">
            <a:extLst>
              <a:ext uri="{FF2B5EF4-FFF2-40B4-BE49-F238E27FC236}">
                <a16:creationId xmlns:a16="http://schemas.microsoft.com/office/drawing/2014/main" id="{BCB0DAC5-B174-C317-ECAC-02423A809F03}"/>
              </a:ext>
            </a:extLst>
          </p:cNvPr>
          <p:cNvCxnSpPr/>
          <p:nvPr/>
        </p:nvCxnSpPr>
        <p:spPr>
          <a:xfrm>
            <a:off x="1000897" y="1507524"/>
            <a:ext cx="8081319"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09320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371599" y="294538"/>
            <a:ext cx="9895951" cy="1033669"/>
          </a:xfrm>
        </p:spPr>
        <p:txBody>
          <a:bodyPr>
            <a:noAutofit/>
          </a:bodyPr>
          <a:lstStyle/>
          <a:p>
            <a:br>
              <a:rPr lang="en-US" sz="2200" dirty="0">
                <a:solidFill>
                  <a:srgbClr val="FFFFFF"/>
                </a:solidFill>
              </a:rPr>
            </a:br>
            <a:r>
              <a:rPr lang="en-US" sz="3200" b="1" spc="50" dirty="0">
                <a:ln w="0"/>
                <a:solidFill>
                  <a:schemeClr val="bg2"/>
                </a:solidFill>
                <a:effectLst>
                  <a:innerShdw blurRad="63500" dist="50800" dir="13500000">
                    <a:srgbClr val="000000">
                      <a:alpha val="50000"/>
                    </a:srgbClr>
                  </a:innerShdw>
                </a:effectLst>
              </a:rPr>
              <a:t>Out-of-Court Declarations - Subscribing Witnesses-</a:t>
            </a:r>
            <a:br>
              <a:rPr lang="en-US" sz="3200" b="1" spc="50" dirty="0">
                <a:ln w="0"/>
                <a:solidFill>
                  <a:schemeClr val="bg2"/>
                </a:solidFill>
                <a:effectLst>
                  <a:innerShdw blurRad="63500" dist="50800" dir="13500000">
                    <a:srgbClr val="000000">
                      <a:alpha val="50000"/>
                    </a:srgbClr>
                  </a:innerShdw>
                </a:effectLst>
              </a:rPr>
            </a:br>
            <a:endParaRPr lang="en-US" sz="3200" dirty="0">
              <a:solidFill>
                <a:srgbClr val="FFFFFF"/>
              </a:solidFill>
            </a:endParaRP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919032" y="2379346"/>
            <a:ext cx="6277235" cy="3683358"/>
          </a:xfrm>
        </p:spPr>
        <p:txBody>
          <a:bodyPr anchor="ctr">
            <a:noAutofit/>
          </a:bodyPr>
          <a:lstStyle/>
          <a:p>
            <a:pPr marL="0" indent="0">
              <a:lnSpc>
                <a:spcPct val="100000"/>
              </a:lnSpc>
              <a:spcBef>
                <a:spcPts val="600"/>
              </a:spcBef>
              <a:spcAft>
                <a:spcPts val="600"/>
              </a:spcAft>
              <a:buNone/>
            </a:pPr>
            <a:r>
              <a:rPr lang="en-US" sz="2600" dirty="0">
                <a:latin typeface="Arial Narrow" panose="020B0606020202030204" pitchFamily="34" charset="0"/>
              </a:rPr>
              <a:t>Great weight is ascribed by the courts to the testimony of </a:t>
            </a:r>
          </a:p>
          <a:p>
            <a:pPr>
              <a:lnSpc>
                <a:spcPct val="100000"/>
              </a:lnSpc>
              <a:spcBef>
                <a:spcPts val="600"/>
              </a:spcBef>
              <a:spcAft>
                <a:spcPts val="600"/>
              </a:spcAft>
              <a:buFont typeface="Abadi Extra Light" panose="020B0204020104020204" pitchFamily="34" charset="0"/>
              <a:buChar char="›"/>
            </a:pPr>
            <a:r>
              <a:rPr lang="en-US" sz="2600" dirty="0">
                <a:solidFill>
                  <a:srgbClr val="C00000"/>
                </a:solidFill>
                <a:latin typeface="Arial Narrow" panose="020B0606020202030204" pitchFamily="34" charset="0"/>
              </a:rPr>
              <a:t>Subscribing witnesses, and </a:t>
            </a:r>
          </a:p>
          <a:p>
            <a:pPr>
              <a:lnSpc>
                <a:spcPct val="100000"/>
              </a:lnSpc>
              <a:spcBef>
                <a:spcPts val="600"/>
              </a:spcBef>
              <a:spcAft>
                <a:spcPts val="600"/>
              </a:spcAft>
              <a:buFont typeface="Abadi Extra Light" panose="020B0204020104020204" pitchFamily="34" charset="0"/>
              <a:buChar char="›"/>
            </a:pPr>
            <a:r>
              <a:rPr lang="en-US" sz="2600" dirty="0">
                <a:latin typeface="Arial Narrow" panose="020B0606020202030204" pitchFamily="34" charset="0"/>
              </a:rPr>
              <a:t>Others who might happen to be present at the time of execution. </a:t>
            </a:r>
          </a:p>
          <a:p>
            <a:pPr marL="0" indent="0">
              <a:lnSpc>
                <a:spcPct val="100000"/>
              </a:lnSpc>
              <a:spcBef>
                <a:spcPts val="600"/>
              </a:spcBef>
              <a:spcAft>
                <a:spcPts val="600"/>
              </a:spcAft>
              <a:buNone/>
            </a:pPr>
            <a:r>
              <a:rPr lang="en-US" sz="2600" dirty="0">
                <a:solidFill>
                  <a:srgbClr val="C00000"/>
                </a:solidFill>
                <a:latin typeface="Arial Narrow" panose="020B0606020202030204" pitchFamily="34" charset="0"/>
              </a:rPr>
              <a:t>A subscribing witness may state his or her opinion as to capacity without stating the facts upon which such opinion is based.</a:t>
            </a:r>
          </a:p>
          <a:p>
            <a:pPr marL="0" indent="0">
              <a:buNone/>
            </a:pPr>
            <a:endParaRPr lang="en-US" sz="2000" dirty="0">
              <a:latin typeface="Abadi Extra Light" panose="020B0204020104020204" pitchFamily="34" charset="0"/>
            </a:endParaRPr>
          </a:p>
        </p:txBody>
      </p:sp>
      <p:pic>
        <p:nvPicPr>
          <p:cNvPr id="4" name="Picture 3">
            <a:extLst>
              <a:ext uri="{FF2B5EF4-FFF2-40B4-BE49-F238E27FC236}">
                <a16:creationId xmlns:a16="http://schemas.microsoft.com/office/drawing/2014/main" id="{FAA5BBAF-9597-AA39-AA8F-E3DB7DDBE6E2}"/>
              </a:ext>
            </a:extLst>
          </p:cNvPr>
          <p:cNvPicPr>
            <a:picLocks noChangeAspect="1"/>
          </p:cNvPicPr>
          <p:nvPr/>
        </p:nvPicPr>
        <p:blipFill>
          <a:blip r:embed="rId2"/>
          <a:stretch>
            <a:fillRect/>
          </a:stretch>
        </p:blipFill>
        <p:spPr>
          <a:xfrm>
            <a:off x="7850530" y="2411394"/>
            <a:ext cx="3324225" cy="2928551"/>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6854493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960100" y="978102"/>
            <a:ext cx="10588434" cy="1062644"/>
          </a:xfrm>
        </p:spPr>
        <p:txBody>
          <a:bodyPr anchor="b">
            <a:normAutofit fontScale="90000"/>
          </a:bodyPr>
          <a:lstStyle/>
          <a:p>
            <a:br>
              <a:rPr lang="en-US" sz="2300" dirty="0"/>
            </a:br>
            <a:r>
              <a:rPr lang="en-US" sz="3600" b="1" spc="50" dirty="0">
                <a:ln w="0"/>
                <a:solidFill>
                  <a:schemeClr val="accent1">
                    <a:lumMod val="75000"/>
                  </a:schemeClr>
                </a:solidFill>
                <a:effectLst>
                  <a:innerShdw blurRad="63500" dist="50800" dir="13500000">
                    <a:srgbClr val="000000">
                      <a:alpha val="50000"/>
                    </a:srgbClr>
                  </a:innerShdw>
                </a:effectLst>
              </a:rPr>
              <a:t>Observations of Third Parties</a:t>
            </a:r>
            <a:br>
              <a:rPr lang="en-US" sz="3100" b="1" spc="50" dirty="0">
                <a:ln w="0"/>
                <a:solidFill>
                  <a:schemeClr val="accent1">
                    <a:lumMod val="75000"/>
                  </a:schemeClr>
                </a:solidFill>
                <a:effectLst>
                  <a:innerShdw blurRad="63500" dist="50800" dir="13500000">
                    <a:srgbClr val="000000">
                      <a:alpha val="50000"/>
                    </a:srgbClr>
                  </a:innerShdw>
                </a:effectLst>
              </a:rPr>
            </a:br>
            <a:endParaRPr lang="en-US" sz="3100" dirty="0">
              <a:solidFill>
                <a:schemeClr val="accent1">
                  <a:lumMod val="75000"/>
                </a:schemeClr>
              </a:solidFill>
            </a:endParaRP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3D8F84D-D8B5-0E2C-1B7D-72A2362F7F14}"/>
              </a:ext>
            </a:extLst>
          </p:cNvPr>
          <p:cNvPicPr>
            <a:picLocks noChangeAspect="1"/>
          </p:cNvPicPr>
          <p:nvPr/>
        </p:nvPicPr>
        <p:blipFill>
          <a:blip r:embed="rId2"/>
          <a:stretch>
            <a:fillRect/>
          </a:stretch>
        </p:blipFill>
        <p:spPr>
          <a:xfrm>
            <a:off x="1047624" y="2489329"/>
            <a:ext cx="2915052" cy="3461281"/>
          </a:xfrm>
          <a:prstGeom prst="rect">
            <a:avLst/>
          </a:prstGeom>
          <a:effectLst>
            <a:outerShdw blurRad="50800" dist="50800" dir="5400000" algn="ctr" rotWithShape="0">
              <a:srgbClr val="000000">
                <a:alpha val="99000"/>
              </a:srgbClr>
            </a:outerShdw>
          </a:effectLst>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219575" y="2489329"/>
            <a:ext cx="7100359" cy="3215749"/>
          </a:xfrm>
        </p:spPr>
        <p:txBody>
          <a:bodyPr>
            <a:noAutofit/>
          </a:bodyPr>
          <a:lstStyle/>
          <a:p>
            <a:pPr marL="0" indent="0">
              <a:lnSpc>
                <a:spcPct val="110000"/>
              </a:lnSpc>
              <a:buNone/>
            </a:pPr>
            <a:r>
              <a:rPr lang="en-US" sz="2400" dirty="0">
                <a:highlight>
                  <a:srgbClr val="FFFF00"/>
                </a:highlight>
                <a:latin typeface="Arial Narrow" panose="020B0606020202030204" pitchFamily="34" charset="0"/>
              </a:rPr>
              <a:t>Ordinary witnesses may state their opinions </a:t>
            </a:r>
            <a:r>
              <a:rPr lang="en-US" sz="2400" dirty="0">
                <a:latin typeface="Arial Narrow" panose="020B0606020202030204" pitchFamily="34" charset="0"/>
              </a:rPr>
              <a:t>as to the mental condition or capacity of the testator, providing such opinion is :</a:t>
            </a:r>
          </a:p>
          <a:p>
            <a:pPr>
              <a:lnSpc>
                <a:spcPct val="110000"/>
              </a:lnSpc>
              <a:buFont typeface="Abadi Extra Light" panose="020B0204020104020204" pitchFamily="34" charset="0"/>
              <a:buChar char="›"/>
            </a:pPr>
            <a:r>
              <a:rPr lang="en-US" sz="2400" dirty="0">
                <a:highlight>
                  <a:srgbClr val="FFFF00"/>
                </a:highlight>
                <a:latin typeface="Arial Narrow" panose="020B0606020202030204" pitchFamily="34" charset="0"/>
              </a:rPr>
              <a:t>Rationally based</a:t>
            </a:r>
            <a:r>
              <a:rPr lang="en-US" sz="2400" dirty="0">
                <a:latin typeface="Arial Narrow" panose="020B0606020202030204" pitchFamily="34" charset="0"/>
              </a:rPr>
              <a:t> on the witness’s perception; </a:t>
            </a:r>
          </a:p>
          <a:p>
            <a:pPr>
              <a:lnSpc>
                <a:spcPct val="110000"/>
              </a:lnSpc>
              <a:buFont typeface="Abadi Extra Light" panose="020B0204020104020204" pitchFamily="34" charset="0"/>
              <a:buChar char="›"/>
            </a:pPr>
            <a:r>
              <a:rPr lang="en-US" sz="2400" dirty="0">
                <a:highlight>
                  <a:srgbClr val="FFFF00"/>
                </a:highlight>
                <a:latin typeface="Arial Narrow" panose="020B0606020202030204" pitchFamily="34" charset="0"/>
              </a:rPr>
              <a:t>Helpful to clearly understanding  </a:t>
            </a:r>
            <a:r>
              <a:rPr lang="en-US" sz="2400" dirty="0">
                <a:latin typeface="Arial Narrow" panose="020B0606020202030204" pitchFamily="34" charset="0"/>
              </a:rPr>
              <a:t>or to determining a fact in issue; and </a:t>
            </a:r>
          </a:p>
          <a:p>
            <a:pPr>
              <a:lnSpc>
                <a:spcPct val="110000"/>
              </a:lnSpc>
              <a:buFont typeface="Abadi Extra Light" panose="020B0204020104020204" pitchFamily="34" charset="0"/>
              <a:buChar char="›"/>
            </a:pPr>
            <a:r>
              <a:rPr lang="en-US" sz="2400" dirty="0">
                <a:highlight>
                  <a:srgbClr val="FFFF00"/>
                </a:highlight>
                <a:latin typeface="Arial Narrow" panose="020B0606020202030204" pitchFamily="34" charset="0"/>
              </a:rPr>
              <a:t>Not based on scientific, technical, or specialized knowledge</a:t>
            </a:r>
            <a:r>
              <a:rPr lang="en-US" sz="2400" dirty="0">
                <a:latin typeface="Arial Narrow" panose="020B0606020202030204" pitchFamily="34" charset="0"/>
              </a:rPr>
              <a:t>.  </a:t>
            </a:r>
          </a:p>
        </p:txBody>
      </p:sp>
    </p:spTree>
    <p:extLst>
      <p:ext uri="{BB962C8B-B14F-4D97-AF65-F5344CB8AC3E}">
        <p14:creationId xmlns:p14="http://schemas.microsoft.com/office/powerpoint/2010/main" val="19868077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838201" y="365125"/>
            <a:ext cx="5251316" cy="1807305"/>
          </a:xfrm>
        </p:spPr>
        <p:txBody>
          <a:bodyPr>
            <a:normAutofit/>
          </a:bodyPr>
          <a:lstStyle/>
          <a:p>
            <a:br>
              <a:rPr lang="en-US"/>
            </a:br>
            <a:r>
              <a:rPr lang="en-US" b="1" spc="50">
                <a:ln w="0"/>
                <a:effectLst>
                  <a:innerShdw blurRad="63500" dist="50800" dir="13500000">
                    <a:srgbClr val="000000">
                      <a:alpha val="50000"/>
                    </a:srgbClr>
                  </a:innerShdw>
                </a:effectLst>
              </a:rPr>
              <a:t>Observations of Third Parties</a:t>
            </a:r>
            <a:br>
              <a:rPr lang="en-US" b="1" spc="50">
                <a:ln w="0"/>
                <a:effectLst>
                  <a:innerShdw blurRad="63500" dist="50800" dir="13500000">
                    <a:srgbClr val="000000">
                      <a:alpha val="50000"/>
                    </a:srgbClr>
                  </a:innerShdw>
                </a:effectLst>
              </a:rPr>
            </a:br>
            <a:endParaRPr lang="en-US"/>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1059873" y="1975003"/>
            <a:ext cx="4619621" cy="3843666"/>
          </a:xfrm>
        </p:spPr>
        <p:txBody>
          <a:bodyPr>
            <a:normAutofit/>
          </a:bodyPr>
          <a:lstStyle/>
          <a:p>
            <a:pPr marL="0" indent="0">
              <a:buNone/>
            </a:pPr>
            <a:r>
              <a:rPr lang="en-US" sz="2200" dirty="0">
                <a:latin typeface="Arial Narrow" panose="020B0606020202030204" pitchFamily="34" charset="0"/>
              </a:rPr>
              <a:t>Generally, a witness is required to state first the facts upon which his or her opinion is based, …</a:t>
            </a:r>
          </a:p>
          <a:p>
            <a:pPr marL="0" indent="0">
              <a:buNone/>
            </a:pPr>
            <a:r>
              <a:rPr lang="en-US" sz="2200" i="1" dirty="0">
                <a:solidFill>
                  <a:srgbClr val="C00000"/>
                </a:solidFill>
                <a:latin typeface="Arial Narrow" panose="020B0606020202030204" pitchFamily="34" charset="0"/>
              </a:rPr>
              <a:t>…so that it may be made to appear whether the supporting testimony is relevant and… </a:t>
            </a:r>
          </a:p>
          <a:p>
            <a:pPr marL="0" indent="0">
              <a:buNone/>
            </a:pPr>
            <a:r>
              <a:rPr lang="en-US" sz="2200" i="1" dirty="0">
                <a:latin typeface="Arial Narrow" panose="020B0606020202030204" pitchFamily="34" charset="0"/>
              </a:rPr>
              <a:t>…of sufficient significance to warrant the formation of an opinion.</a:t>
            </a:r>
          </a:p>
          <a:p>
            <a:pPr marL="0" indent="0">
              <a:buNone/>
            </a:pPr>
            <a:r>
              <a:rPr lang="en-US" sz="2200" dirty="0">
                <a:solidFill>
                  <a:srgbClr val="C00000"/>
                </a:solidFill>
                <a:latin typeface="Arial Narrow" panose="020B0606020202030204" pitchFamily="34" charset="0"/>
              </a:rPr>
              <a:t>Unlike an expert witness, a lay witness, on the other hand, may not base his or her opinion on a hypothetical state of facts. </a:t>
            </a:r>
          </a:p>
        </p:txBody>
      </p:sp>
      <p:pic>
        <p:nvPicPr>
          <p:cNvPr id="5" name="Picture 4" descr="Magnifying glass on clear background">
            <a:extLst>
              <a:ext uri="{FF2B5EF4-FFF2-40B4-BE49-F238E27FC236}">
                <a16:creationId xmlns:a16="http://schemas.microsoft.com/office/drawing/2014/main" id="{A2B7AE9C-7C77-6DA5-2433-C1ECF3C6E428}"/>
              </a:ext>
            </a:extLst>
          </p:cNvPr>
          <p:cNvPicPr>
            <a:picLocks noChangeAspect="1"/>
          </p:cNvPicPr>
          <p:nvPr/>
        </p:nvPicPr>
        <p:blipFill rotWithShape="1">
          <a:blip r:embed="rId2"/>
          <a:srcRect l="33609" r="8353"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outerShdw blurRad="50800" dist="50800" dir="5400000" algn="ctr" rotWithShape="0">
              <a:srgbClr val="000000">
                <a:alpha val="99000"/>
              </a:srgbClr>
            </a:outerShdw>
          </a:effectLst>
        </p:spPr>
      </p:pic>
      <p:cxnSp>
        <p:nvCxnSpPr>
          <p:cNvPr id="6" name="Straight Connector 5">
            <a:extLst>
              <a:ext uri="{FF2B5EF4-FFF2-40B4-BE49-F238E27FC236}">
                <a16:creationId xmlns:a16="http://schemas.microsoft.com/office/drawing/2014/main" id="{03527545-48E0-65CD-B422-BC62BA788FF7}"/>
              </a:ext>
            </a:extLst>
          </p:cNvPr>
          <p:cNvCxnSpPr/>
          <p:nvPr/>
        </p:nvCxnSpPr>
        <p:spPr>
          <a:xfrm>
            <a:off x="933450" y="1631373"/>
            <a:ext cx="5060817"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828980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9E457-2910-46B4-B53C-9C28A712B577}"/>
              </a:ext>
            </a:extLst>
          </p:cNvPr>
          <p:cNvPicPr>
            <a:picLocks noChangeAspect="1"/>
          </p:cNvPicPr>
          <p:nvPr/>
        </p:nvPicPr>
        <p:blipFill>
          <a:blip r:embed="rId2">
            <a:duotone>
              <a:prstClr val="black"/>
              <a:srgbClr val="D9C3A5">
                <a:tint val="50000"/>
                <a:satMod val="180000"/>
              </a:srgbClr>
            </a:duotone>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09AAF5BE-1C09-4411-8744-20D7921ACAC8}"/>
              </a:ext>
            </a:extLst>
          </p:cNvPr>
          <p:cNvSpPr>
            <a:spLocks noGrp="1"/>
          </p:cNvSpPr>
          <p:nvPr>
            <p:ph type="ctrTitle"/>
          </p:nvPr>
        </p:nvSpPr>
        <p:spPr/>
        <p:txBody>
          <a:bodyPr/>
          <a:lstStyle/>
          <a:p>
            <a:r>
              <a:rPr lang="en-US" dirty="0">
                <a:solidFill>
                  <a:schemeClr val="accent2">
                    <a:lumMod val="75000"/>
                  </a:schemeClr>
                </a:solidFill>
                <a:effectLst>
                  <a:outerShdw blurRad="38100" dist="38100" dir="2700000" algn="tl">
                    <a:srgbClr val="000000">
                      <a:alpha val="43137"/>
                    </a:srgbClr>
                  </a:outerShdw>
                </a:effectLst>
              </a:rPr>
              <a:t>Medical Testimony Concerning Mental Capacity</a:t>
            </a:r>
          </a:p>
        </p:txBody>
      </p:sp>
    </p:spTree>
    <p:extLst>
      <p:ext uri="{BB962C8B-B14F-4D97-AF65-F5344CB8AC3E}">
        <p14:creationId xmlns:p14="http://schemas.microsoft.com/office/powerpoint/2010/main" val="1600253500"/>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40131A-10A2-41C1-A9BE-DF111A299975}"/>
              </a:ext>
            </a:extLst>
          </p:cNvPr>
          <p:cNvSpPr/>
          <p:nvPr/>
        </p:nvSpPr>
        <p:spPr>
          <a:xfrm>
            <a:off x="1524000" y="1023258"/>
            <a:ext cx="6027964" cy="5861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a:extLst>
              <a:ext uri="{FF2B5EF4-FFF2-40B4-BE49-F238E27FC236}">
                <a16:creationId xmlns:a16="http://schemas.microsoft.com/office/drawing/2014/main" id="{A6148D28-E081-4587-94BA-C36B2BE5A443}"/>
              </a:ext>
            </a:extLst>
          </p:cNvPr>
          <p:cNvSpPr/>
          <p:nvPr/>
        </p:nvSpPr>
        <p:spPr>
          <a:xfrm>
            <a:off x="1524000" y="1"/>
            <a:ext cx="9296400" cy="1143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a:xfrm>
            <a:off x="2228850" y="35607"/>
            <a:ext cx="7886700" cy="1289957"/>
          </a:xfrm>
        </p:spPr>
        <p:txBody>
          <a:bodyPr/>
          <a:lstStyle/>
          <a:p>
            <a:pPr marL="112713"/>
            <a:r>
              <a:rPr lang="en-US" b="1" spc="50" dirty="0">
                <a:ln w="0"/>
                <a:solidFill>
                  <a:schemeClr val="bg2"/>
                </a:solidFill>
                <a:effectLst>
                  <a:innerShdw blurRad="63500" dist="50800" dir="13500000">
                    <a:srgbClr val="000000">
                      <a:alpha val="50000"/>
                    </a:srgbClr>
                  </a:innerShdw>
                </a:effectLst>
              </a:rPr>
              <a:t>Overview</a:t>
            </a:r>
          </a:p>
        </p:txBody>
      </p:sp>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1523999" y="1361170"/>
            <a:ext cx="5857875" cy="4351338"/>
          </a:xfrm>
        </p:spPr>
        <p:txBody>
          <a:bodyPr>
            <a:noAutofit/>
          </a:bodyPr>
          <a:lstStyle/>
          <a:p>
            <a:pPr marL="455613" indent="-285750">
              <a:lnSpc>
                <a:spcPct val="110000"/>
              </a:lnSpc>
              <a:spcBef>
                <a:spcPts val="450"/>
              </a:spcBef>
              <a:spcAft>
                <a:spcPts val="450"/>
              </a:spcAft>
              <a:buFont typeface="Arial Narrow" panose="020B0606020202030204" pitchFamily="34" charset="0"/>
              <a:buChar char="┤"/>
            </a:pPr>
            <a:r>
              <a:rPr lang="en-US" sz="1800" dirty="0">
                <a:latin typeface="Abadi Extra Light" panose="020B0204020104020204" pitchFamily="34" charset="0"/>
              </a:rPr>
              <a:t>Medical testimony in any type of proceeding is always divided into two (2) categories.  </a:t>
            </a:r>
          </a:p>
          <a:p>
            <a:pPr marL="455613" indent="-285750">
              <a:lnSpc>
                <a:spcPct val="110000"/>
              </a:lnSpc>
              <a:spcBef>
                <a:spcPts val="450"/>
              </a:spcBef>
              <a:spcAft>
                <a:spcPts val="450"/>
              </a:spcAft>
              <a:buFont typeface="Arial Narrow" panose="020B0606020202030204" pitchFamily="34" charset="0"/>
              <a:buChar char="┤"/>
            </a:pPr>
            <a:r>
              <a:rPr lang="en-US" sz="2000" dirty="0">
                <a:solidFill>
                  <a:schemeClr val="accent2">
                    <a:lumMod val="50000"/>
                  </a:schemeClr>
                </a:solidFill>
                <a:latin typeface="Abadi Extra Light" panose="020B0204020104020204" pitchFamily="34" charset="0"/>
              </a:rPr>
              <a:t>The first categor</a:t>
            </a:r>
            <a:r>
              <a:rPr lang="en-US" sz="2000" dirty="0">
                <a:latin typeface="Abadi Extra Light" panose="020B0204020104020204" pitchFamily="34" charset="0"/>
              </a:rPr>
              <a:t>y is testimony of </a:t>
            </a:r>
            <a:r>
              <a:rPr lang="en-US" sz="2000" dirty="0">
                <a:solidFill>
                  <a:schemeClr val="accent2">
                    <a:lumMod val="50000"/>
                  </a:schemeClr>
                </a:solidFill>
                <a:latin typeface="Abadi Extra Light" panose="020B0204020104020204" pitchFamily="34" charset="0"/>
              </a:rPr>
              <a:t>treating physicians. </a:t>
            </a:r>
          </a:p>
          <a:p>
            <a:pPr marL="457200" indent="0">
              <a:lnSpc>
                <a:spcPct val="110000"/>
              </a:lnSpc>
              <a:spcBef>
                <a:spcPts val="450"/>
              </a:spcBef>
              <a:spcAft>
                <a:spcPts val="450"/>
              </a:spcAft>
              <a:buNone/>
            </a:pPr>
            <a:r>
              <a:rPr lang="en-US" sz="1800" dirty="0">
                <a:latin typeface="Abadi Extra Light" panose="020B0204020104020204" pitchFamily="34" charset="0"/>
              </a:rPr>
              <a:t>The testimony of treating physicians is based upon their own treatment and examination of the patient.</a:t>
            </a:r>
          </a:p>
          <a:p>
            <a:pPr marL="455613" indent="-285750">
              <a:lnSpc>
                <a:spcPct val="110000"/>
              </a:lnSpc>
              <a:spcBef>
                <a:spcPts val="450"/>
              </a:spcBef>
              <a:spcAft>
                <a:spcPts val="450"/>
              </a:spcAft>
              <a:buFont typeface="Arial Narrow" panose="020B0606020202030204" pitchFamily="34" charset="0"/>
              <a:buChar char="┤"/>
            </a:pPr>
            <a:r>
              <a:rPr lang="en-US" sz="2000" dirty="0">
                <a:latin typeface="Abadi Extra Light" panose="020B0204020104020204" pitchFamily="34" charset="0"/>
              </a:rPr>
              <a:t>The </a:t>
            </a:r>
            <a:r>
              <a:rPr lang="en-US" sz="2000" dirty="0">
                <a:solidFill>
                  <a:schemeClr val="accent2">
                    <a:lumMod val="50000"/>
                  </a:schemeClr>
                </a:solidFill>
                <a:latin typeface="Abadi Extra Light" panose="020B0204020104020204" pitchFamily="34" charset="0"/>
              </a:rPr>
              <a:t>second category</a:t>
            </a:r>
            <a:r>
              <a:rPr lang="en-US" sz="2000" dirty="0">
                <a:latin typeface="Abadi Extra Light" panose="020B0204020104020204" pitchFamily="34" charset="0"/>
              </a:rPr>
              <a:t> of medical testimony is </a:t>
            </a:r>
            <a:r>
              <a:rPr lang="en-US" sz="2000" dirty="0">
                <a:solidFill>
                  <a:schemeClr val="accent2">
                    <a:lumMod val="50000"/>
                  </a:schemeClr>
                </a:solidFill>
                <a:latin typeface="Abadi Extra Light" panose="020B0204020104020204" pitchFamily="34" charset="0"/>
              </a:rPr>
              <a:t>expert witness testimony </a:t>
            </a:r>
            <a:r>
              <a:rPr lang="en-US" sz="1800" dirty="0">
                <a:latin typeface="Abadi Extra Light" panose="020B0204020104020204" pitchFamily="34" charset="0"/>
              </a:rPr>
              <a:t>presented by medical experts based upon a set of facts or circumstances in evidence. </a:t>
            </a:r>
          </a:p>
          <a:p>
            <a:pPr marL="457200" indent="0">
              <a:lnSpc>
                <a:spcPct val="110000"/>
              </a:lnSpc>
              <a:spcBef>
                <a:spcPts val="450"/>
              </a:spcBef>
              <a:spcAft>
                <a:spcPts val="450"/>
              </a:spcAft>
              <a:buNone/>
            </a:pPr>
            <a:r>
              <a:rPr lang="en-US" sz="1800" dirty="0">
                <a:latin typeface="Abadi Extra Light" panose="020B0204020104020204" pitchFamily="34" charset="0"/>
              </a:rPr>
              <a:t>In this category, the medical testimony is based upon hypothetical questions posed to the doctor, but the hypothetical questions must be based upon facts that are in evidence.</a:t>
            </a:r>
          </a:p>
        </p:txBody>
      </p:sp>
      <p:pic>
        <p:nvPicPr>
          <p:cNvPr id="4" name="Picture 3">
            <a:extLst>
              <a:ext uri="{FF2B5EF4-FFF2-40B4-BE49-F238E27FC236}">
                <a16:creationId xmlns:a16="http://schemas.microsoft.com/office/drawing/2014/main" id="{24D1FC9B-C9D0-48B6-A012-C3F67A717787}"/>
              </a:ext>
            </a:extLst>
          </p:cNvPr>
          <p:cNvPicPr>
            <a:picLocks noChangeAspect="1"/>
          </p:cNvPicPr>
          <p:nvPr/>
        </p:nvPicPr>
        <p:blipFill>
          <a:blip r:embed="rId2"/>
          <a:stretch>
            <a:fillRect/>
          </a:stretch>
        </p:blipFill>
        <p:spPr>
          <a:xfrm>
            <a:off x="8534400" y="2076734"/>
            <a:ext cx="2133600" cy="3691731"/>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26660407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24EC4A-DF15-4146-9D85-53DD862D06B0}"/>
              </a:ext>
            </a:extLst>
          </p:cNvPr>
          <p:cNvPicPr>
            <a:picLocks noChangeAspect="1"/>
          </p:cNvPicPr>
          <p:nvPr/>
        </p:nvPicPr>
        <p:blipFill>
          <a:blip r:embed="rId2"/>
          <a:srcRect r="13818" b="9091"/>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a:xfrm>
            <a:off x="371094" y="1161288"/>
            <a:ext cx="3438144" cy="1124712"/>
          </a:xfrm>
        </p:spPr>
        <p:txBody>
          <a:bodyPr anchor="b">
            <a:normAutofit/>
          </a:bodyPr>
          <a:lstStyle/>
          <a:p>
            <a:r>
              <a:rPr lang="en-US" sz="2800">
                <a:effectLst>
                  <a:outerShdw blurRad="38100" dist="38100" dir="2700000" algn="tl">
                    <a:srgbClr val="000000">
                      <a:alpha val="43137"/>
                    </a:srgbClr>
                  </a:outerShdw>
                </a:effectLst>
              </a:rPr>
              <a:t>The Treating Physician</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371093" y="2718054"/>
            <a:ext cx="5058157" cy="3207258"/>
          </a:xfrm>
        </p:spPr>
        <p:txBody>
          <a:bodyPr anchor="t">
            <a:noAutofit/>
          </a:bodyPr>
          <a:lstStyle/>
          <a:p>
            <a:pPr marL="0" indent="0">
              <a:lnSpc>
                <a:spcPct val="110000"/>
              </a:lnSpc>
              <a:spcBef>
                <a:spcPts val="600"/>
              </a:spcBef>
              <a:spcAft>
                <a:spcPts val="600"/>
              </a:spcAft>
              <a:buNone/>
            </a:pPr>
            <a:r>
              <a:rPr lang="en-US" sz="2400" dirty="0">
                <a:highlight>
                  <a:srgbClr val="FFFF00"/>
                </a:highlight>
                <a:latin typeface="Arial Narrow" panose="020B0606020202030204" pitchFamily="34" charset="0"/>
              </a:rPr>
              <a:t>There is Pennsylvania case law </a:t>
            </a:r>
            <a:r>
              <a:rPr lang="en-US" sz="2400" dirty="0">
                <a:latin typeface="Arial Narrow" panose="020B0606020202030204" pitchFamily="34" charset="0"/>
              </a:rPr>
              <a:t>to the effect that the testimony of medical experts who have observed the testator within that time frame </a:t>
            </a:r>
            <a:r>
              <a:rPr lang="en-US" sz="2400" dirty="0">
                <a:highlight>
                  <a:srgbClr val="FFFF00"/>
                </a:highlight>
                <a:latin typeface="Arial Narrow" panose="020B0606020202030204" pitchFamily="34" charset="0"/>
              </a:rPr>
              <a:t>must be given weight equal to the testimony of the attorney-scrivener </a:t>
            </a:r>
            <a:r>
              <a:rPr lang="en-US" sz="2400" dirty="0">
                <a:latin typeface="Arial Narrow" panose="020B0606020202030204" pitchFamily="34" charset="0"/>
              </a:rPr>
              <a:t>who was present during the execution of the will.</a:t>
            </a:r>
          </a:p>
        </p:txBody>
      </p:sp>
    </p:spTree>
    <p:extLst>
      <p:ext uri="{BB962C8B-B14F-4D97-AF65-F5344CB8AC3E}">
        <p14:creationId xmlns:p14="http://schemas.microsoft.com/office/powerpoint/2010/main" val="29403954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a:xfrm>
            <a:off x="1030432" y="2674144"/>
            <a:ext cx="7886700" cy="1325563"/>
          </a:xfrm>
        </p:spPr>
        <p:txBody>
          <a:bodyPr>
            <a:normAutofit fontScale="90000"/>
          </a:bodyPr>
          <a:lstStyle/>
          <a:p>
            <a:r>
              <a:rPr lang="en-US" b="1" spc="50" dirty="0">
                <a:ln w="0"/>
                <a:solidFill>
                  <a:schemeClr val="accent2"/>
                </a:solidFill>
                <a:effectLst>
                  <a:innerShdw blurRad="63500" dist="50800" dir="13500000">
                    <a:srgbClr val="000000">
                      <a:alpha val="50000"/>
                    </a:srgbClr>
                  </a:innerShdw>
                </a:effectLst>
              </a:rPr>
              <a:t>Expert </a:t>
            </a:r>
            <a:br>
              <a:rPr lang="en-US" b="1" spc="50" dirty="0">
                <a:ln w="0"/>
                <a:solidFill>
                  <a:schemeClr val="accent2"/>
                </a:solidFill>
                <a:effectLst>
                  <a:innerShdw blurRad="63500" dist="50800" dir="13500000">
                    <a:srgbClr val="000000">
                      <a:alpha val="50000"/>
                    </a:srgbClr>
                  </a:innerShdw>
                </a:effectLst>
              </a:rPr>
            </a:br>
            <a:r>
              <a:rPr lang="en-US" b="1" spc="50" dirty="0">
                <a:ln w="0"/>
                <a:solidFill>
                  <a:schemeClr val="accent2"/>
                </a:solidFill>
                <a:effectLst>
                  <a:innerShdw blurRad="63500" dist="50800" dir="13500000">
                    <a:srgbClr val="000000">
                      <a:alpha val="50000"/>
                    </a:srgbClr>
                  </a:innerShdw>
                </a:effectLst>
              </a:rPr>
              <a:t>Witness Testimony</a:t>
            </a:r>
            <a:br>
              <a:rPr lang="en-US" dirty="0">
                <a:solidFill>
                  <a:prstClr val="black"/>
                </a:solidFill>
              </a:rPr>
            </a:b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4905626" y="1690688"/>
            <a:ext cx="6888891" cy="4351338"/>
          </a:xfrm>
        </p:spPr>
        <p:txBody>
          <a:bodyPr>
            <a:noAutofit/>
          </a:bodyPr>
          <a:lstStyle/>
          <a:p>
            <a:pPr marL="687388" indent="-342900">
              <a:lnSpc>
                <a:spcPct val="110000"/>
              </a:lnSpc>
              <a:spcBef>
                <a:spcPts val="450"/>
              </a:spcBef>
              <a:spcAft>
                <a:spcPts val="450"/>
              </a:spcAft>
              <a:buFont typeface="Arial Narrow" panose="020B0606020202030204" pitchFamily="34" charset="0"/>
              <a:buChar char="┤"/>
            </a:pPr>
            <a:r>
              <a:rPr lang="en-US" sz="2800" dirty="0">
                <a:solidFill>
                  <a:schemeClr val="accent2">
                    <a:lumMod val="50000"/>
                  </a:schemeClr>
                </a:solidFill>
                <a:latin typeface="Abadi Extra Light" panose="020B0204020104020204" pitchFamily="34" charset="0"/>
              </a:rPr>
              <a:t>Comparatively little weight is given to the testimony of medical experts who do not have direct knowledge of the facts and have not examined the testator. </a:t>
            </a:r>
          </a:p>
          <a:p>
            <a:pPr marL="687388" indent="-342900">
              <a:lnSpc>
                <a:spcPct val="110000"/>
              </a:lnSpc>
              <a:spcBef>
                <a:spcPts val="450"/>
              </a:spcBef>
              <a:spcAft>
                <a:spcPts val="450"/>
              </a:spcAft>
              <a:buFont typeface="Arial Narrow" panose="020B0606020202030204" pitchFamily="34" charset="0"/>
              <a:buChar char="┤"/>
            </a:pPr>
            <a:r>
              <a:rPr lang="en-US" sz="2800" dirty="0">
                <a:solidFill>
                  <a:schemeClr val="accent2">
                    <a:lumMod val="50000"/>
                  </a:schemeClr>
                </a:solidFill>
                <a:latin typeface="Abadi Extra Light" panose="020B0204020104020204" pitchFamily="34" charset="0"/>
              </a:rPr>
              <a:t>This testimony is generally allowed, but the weight to be given this testimony is within the discretion of the trier of fact.</a:t>
            </a:r>
          </a:p>
        </p:txBody>
      </p:sp>
      <p:cxnSp>
        <p:nvCxnSpPr>
          <p:cNvPr id="5" name="Straight Connector 4">
            <a:extLst>
              <a:ext uri="{FF2B5EF4-FFF2-40B4-BE49-F238E27FC236}">
                <a16:creationId xmlns:a16="http://schemas.microsoft.com/office/drawing/2014/main" id="{9E992334-7760-4379-AB6A-5E033B743297}"/>
              </a:ext>
            </a:extLst>
          </p:cNvPr>
          <p:cNvCxnSpPr/>
          <p:nvPr/>
        </p:nvCxnSpPr>
        <p:spPr>
          <a:xfrm>
            <a:off x="4800600" y="1374776"/>
            <a:ext cx="0" cy="3657600"/>
          </a:xfrm>
          <a:prstGeom prst="line">
            <a:avLst/>
          </a:prstGeom>
          <a:ln w="15875">
            <a:solidFill>
              <a:schemeClr val="accent2">
                <a:lumMod val="50000"/>
              </a:schemeClr>
            </a:solidFill>
          </a:ln>
          <a:effectLst>
            <a:outerShdw blurRad="50800" dist="50800" dir="5400000" algn="ctr" rotWithShape="0">
              <a:srgbClr val="000000">
                <a:alpha val="99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3892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1ADB6EF8-672F-157A-DA38-956A927B1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1024" y="416611"/>
            <a:ext cx="3911879" cy="5181008"/>
          </a:xfr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E04C1D79-E2EC-05E2-E476-AD8F80BC85A8}"/>
              </a:ext>
            </a:extLst>
          </p:cNvPr>
          <p:cNvSpPr txBox="1"/>
          <p:nvPr/>
        </p:nvSpPr>
        <p:spPr>
          <a:xfrm>
            <a:off x="5292123" y="5876925"/>
            <a:ext cx="2109680" cy="369332"/>
          </a:xfrm>
          <a:prstGeom prst="rect">
            <a:avLst/>
          </a:prstGeom>
          <a:noFill/>
        </p:spPr>
        <p:txBody>
          <a:bodyPr wrap="none" rtlCol="0">
            <a:spAutoFit/>
          </a:bodyPr>
          <a:lstStyle/>
          <a:p>
            <a:r>
              <a:rPr lang="en-US" dirty="0"/>
              <a:t>https://www.pbi.org</a:t>
            </a:r>
          </a:p>
        </p:txBody>
      </p:sp>
    </p:spTree>
    <p:extLst>
      <p:ext uri="{BB962C8B-B14F-4D97-AF65-F5344CB8AC3E}">
        <p14:creationId xmlns:p14="http://schemas.microsoft.com/office/powerpoint/2010/main" val="365100078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BE33C-3B51-4B12-A605-91D8492F0309}"/>
              </a:ext>
            </a:extLst>
          </p:cNvPr>
          <p:cNvPicPr>
            <a:picLocks noChangeAspect="1"/>
          </p:cNvPicPr>
          <p:nvPr/>
        </p:nvPicPr>
        <p:blipFill>
          <a:blip r:embed="rId2"/>
          <a:stretch>
            <a:fillRect/>
          </a:stretch>
        </p:blipFill>
        <p:spPr>
          <a:xfrm>
            <a:off x="8043734" y="523081"/>
            <a:ext cx="3657600" cy="5811837"/>
          </a:xfrm>
          <a:prstGeom prst="rect">
            <a:avLst/>
          </a:prstGeom>
          <a:effectLst>
            <a:outerShdw blurRad="50800" dist="50800" dir="5400000" algn="ctr" rotWithShape="0">
              <a:srgbClr val="000000">
                <a:alpha val="99000"/>
              </a:srgbClr>
            </a:outerShdw>
          </a:effectLst>
        </p:spPr>
      </p:pic>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a:xfrm>
            <a:off x="1300034" y="152400"/>
            <a:ext cx="7886700" cy="1325563"/>
          </a:xfrm>
        </p:spPr>
        <p:txBody>
          <a:bodyPr/>
          <a:lstStyle/>
          <a:p>
            <a:r>
              <a:rPr lang="en-US" dirty="0">
                <a:effectLst>
                  <a:outerShdw blurRad="38100" dist="38100" dir="2700000" algn="tl">
                    <a:srgbClr val="000000">
                      <a:alpha val="43137"/>
                    </a:srgbClr>
                  </a:outerShdw>
                </a:effectLst>
              </a:rPr>
              <a:t>Applicability of the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Mental Health Procedures Act</a:t>
            </a:r>
          </a:p>
        </p:txBody>
      </p:sp>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1099751" y="1477963"/>
            <a:ext cx="6326660" cy="4351338"/>
          </a:xfrm>
        </p:spPr>
        <p:txBody>
          <a:bodyPr>
            <a:noAutofit/>
          </a:bodyPr>
          <a:lstStyle/>
          <a:p>
            <a:pPr>
              <a:lnSpc>
                <a:spcPct val="110000"/>
              </a:lnSpc>
              <a:spcBef>
                <a:spcPts val="450"/>
              </a:spcBef>
              <a:spcAft>
                <a:spcPts val="450"/>
              </a:spcAft>
              <a:buFont typeface="Wingdings" panose="05000000000000000000" pitchFamily="2" charset="2"/>
              <a:buChar char="§"/>
            </a:pPr>
            <a:r>
              <a:rPr lang="en-US" sz="2400" dirty="0">
                <a:latin typeface="Arial Narrow" panose="020B0606020202030204" pitchFamily="34" charset="0"/>
              </a:rPr>
              <a:t>The </a:t>
            </a:r>
            <a:r>
              <a:rPr lang="en-US" sz="2400" dirty="0">
                <a:solidFill>
                  <a:schemeClr val="accent2">
                    <a:lumMod val="75000"/>
                  </a:schemeClr>
                </a:solidFill>
                <a:latin typeface="Arial Narrow" panose="020B0606020202030204" pitchFamily="34" charset="0"/>
              </a:rPr>
              <a:t>Mental Health Procedures Act </a:t>
            </a:r>
            <a:r>
              <a:rPr lang="en-US" sz="2400" dirty="0">
                <a:latin typeface="Arial Narrow" panose="020B0606020202030204" pitchFamily="34" charset="0"/>
              </a:rPr>
              <a:t>has confidentiality provisions that provide that all documents concerning persons in treatment shall be kept confidential and may not be released without the patient’s written consent.</a:t>
            </a:r>
          </a:p>
          <a:p>
            <a:pPr>
              <a:lnSpc>
                <a:spcPct val="110000"/>
              </a:lnSpc>
              <a:spcBef>
                <a:spcPts val="450"/>
              </a:spcBef>
              <a:spcAft>
                <a:spcPts val="450"/>
              </a:spcAft>
              <a:buFont typeface="Wingdings" panose="05000000000000000000" pitchFamily="2" charset="2"/>
              <a:buChar char="§"/>
            </a:pPr>
            <a:r>
              <a:rPr lang="en-US" sz="2400" dirty="0">
                <a:solidFill>
                  <a:schemeClr val="accent2">
                    <a:lumMod val="75000"/>
                  </a:schemeClr>
                </a:solidFill>
                <a:latin typeface="Arial Narrow" panose="020B0606020202030204" pitchFamily="34" charset="0"/>
              </a:rPr>
              <a:t>Frequently, people trying to contest a decedent’s will try to obtain the decedent’s mental health records.  </a:t>
            </a:r>
          </a:p>
          <a:p>
            <a:pPr>
              <a:lnSpc>
                <a:spcPct val="110000"/>
              </a:lnSpc>
              <a:spcBef>
                <a:spcPts val="450"/>
              </a:spcBef>
              <a:spcAft>
                <a:spcPts val="450"/>
              </a:spcAft>
              <a:buFont typeface="Wingdings" panose="05000000000000000000" pitchFamily="2" charset="2"/>
              <a:buChar char="§"/>
            </a:pPr>
            <a:r>
              <a:rPr lang="en-US" sz="2400" dirty="0">
                <a:latin typeface="Arial Narrow" panose="020B0606020202030204" pitchFamily="34" charset="0"/>
              </a:rPr>
              <a:t>Pennsylvania Courts have ruled that the confidentiality provisions are not affected by the decedent’s death.</a:t>
            </a:r>
          </a:p>
        </p:txBody>
      </p:sp>
    </p:spTree>
    <p:extLst>
      <p:ext uri="{BB962C8B-B14F-4D97-AF65-F5344CB8AC3E}">
        <p14:creationId xmlns:p14="http://schemas.microsoft.com/office/powerpoint/2010/main" val="1373940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B5371-DED6-4D7D-896C-0BDEA036F178}"/>
              </a:ext>
            </a:extLst>
          </p:cNvPr>
          <p:cNvSpPr>
            <a:spLocks noGrp="1"/>
          </p:cNvSpPr>
          <p:nvPr>
            <p:ph type="title"/>
          </p:nvPr>
        </p:nvSpPr>
        <p:spPr>
          <a:xfrm>
            <a:off x="5596501" y="489508"/>
            <a:ext cx="5754896" cy="1667569"/>
          </a:xfrm>
        </p:spPr>
        <p:txBody>
          <a:bodyPr anchor="b">
            <a:normAutofit/>
          </a:bodyPr>
          <a:lstStyle/>
          <a:p>
            <a:r>
              <a:rPr lang="en-US" sz="3700" dirty="0">
                <a:effectLst>
                  <a:outerShdw blurRad="38100" dist="38100" dir="2700000" algn="tl">
                    <a:srgbClr val="000000">
                      <a:alpha val="43137"/>
                    </a:srgbClr>
                  </a:outerShdw>
                </a:effectLst>
              </a:rPr>
              <a:t>Applicability of the </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Mental Health Procedures Act</a:t>
            </a:r>
          </a:p>
        </p:txBody>
      </p:sp>
      <p:pic>
        <p:nvPicPr>
          <p:cNvPr id="4" name="Picture 3">
            <a:extLst>
              <a:ext uri="{FF2B5EF4-FFF2-40B4-BE49-F238E27FC236}">
                <a16:creationId xmlns:a16="http://schemas.microsoft.com/office/drawing/2014/main" id="{F29BE33C-3B51-4B12-A605-91D8492F0309}"/>
              </a:ext>
            </a:extLst>
          </p:cNvPr>
          <p:cNvPicPr>
            <a:picLocks noChangeAspect="1"/>
          </p:cNvPicPr>
          <p:nvPr/>
        </p:nvPicPr>
        <p:blipFill>
          <a:blip r:embed="rId2"/>
          <a:stretch>
            <a:fillRect/>
          </a:stretch>
        </p:blipFill>
        <p:spPr>
          <a:xfrm>
            <a:off x="1077095" y="2496888"/>
            <a:ext cx="3876165" cy="2907123"/>
          </a:xfrm>
          <a:prstGeom prst="rect">
            <a:avLst/>
          </a:prstGeom>
        </p:spPr>
      </p:pic>
      <p:sp>
        <p:nvSpPr>
          <p:cNvPr id="3" name="Content Placeholder 2">
            <a:extLst>
              <a:ext uri="{FF2B5EF4-FFF2-40B4-BE49-F238E27FC236}">
                <a16:creationId xmlns:a16="http://schemas.microsoft.com/office/drawing/2014/main" id="{6F8F5C3C-6F03-45CD-9BC1-0AF2DE7FB573}"/>
              </a:ext>
            </a:extLst>
          </p:cNvPr>
          <p:cNvSpPr>
            <a:spLocks noGrp="1"/>
          </p:cNvSpPr>
          <p:nvPr>
            <p:ph idx="1"/>
          </p:nvPr>
        </p:nvSpPr>
        <p:spPr>
          <a:xfrm>
            <a:off x="5596502" y="2405894"/>
            <a:ext cx="5754896" cy="3197464"/>
          </a:xfrm>
        </p:spPr>
        <p:txBody>
          <a:bodyPr anchor="t">
            <a:normAutofit/>
          </a:bodyPr>
          <a:lstStyle/>
          <a:p>
            <a:pPr>
              <a:lnSpc>
                <a:spcPct val="100000"/>
              </a:lnSpc>
              <a:spcBef>
                <a:spcPts val="450"/>
              </a:spcBef>
              <a:spcAft>
                <a:spcPts val="450"/>
              </a:spcAft>
              <a:buFont typeface="Wingdings" panose="05000000000000000000" pitchFamily="2" charset="2"/>
              <a:buChar char="§"/>
            </a:pPr>
            <a:r>
              <a:rPr lang="en-US" sz="2800" dirty="0">
                <a:latin typeface="Arial Narrow" panose="020B0606020202030204" pitchFamily="34" charset="0"/>
              </a:rPr>
              <a:t>The Superior Court has ruled that an heir cannot waive the confidentiality provisions of the </a:t>
            </a:r>
            <a:r>
              <a:rPr lang="en-US" sz="2800" dirty="0">
                <a:solidFill>
                  <a:schemeClr val="accent2">
                    <a:lumMod val="75000"/>
                  </a:schemeClr>
                </a:solidFill>
                <a:latin typeface="Arial Narrow" panose="020B0606020202030204" pitchFamily="34" charset="0"/>
              </a:rPr>
              <a:t>Mental Health Procedures Act </a:t>
            </a:r>
            <a:r>
              <a:rPr lang="en-US" sz="2800" dirty="0">
                <a:latin typeface="Arial Narrow" panose="020B0606020202030204" pitchFamily="34" charset="0"/>
              </a:rPr>
              <a:t>in order to secure documents which might assist in contesting the validity of the decedent’s will.</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E13699-A79A-C78C-8981-4E477C2B9264}"/>
              </a:ext>
            </a:extLst>
          </p:cNvPr>
          <p:cNvSpPr txBox="1"/>
          <p:nvPr/>
        </p:nvSpPr>
        <p:spPr>
          <a:xfrm rot="21300862">
            <a:off x="1731910" y="2300969"/>
            <a:ext cx="9448799" cy="1938992"/>
          </a:xfrm>
          <a:prstGeom prst="rect">
            <a:avLst/>
          </a:prstGeom>
          <a:solidFill>
            <a:srgbClr val="0EBBC4"/>
          </a:solidFill>
          <a:effectLst>
            <a:outerShdw blurRad="50800" dist="50800" dir="5400000" algn="ctr" rotWithShape="0">
              <a:srgbClr val="000000">
                <a:alpha val="99000"/>
              </a:srgbClr>
            </a:outerShdw>
          </a:effectLst>
        </p:spPr>
        <p:txBody>
          <a:bodyPr wrap="square" rtlCol="0">
            <a:spAutoFit/>
          </a:bodyPr>
          <a:lstStyle/>
          <a:p>
            <a:r>
              <a:rPr lang="en-US" sz="2400" dirty="0"/>
              <a:t>Dementia, including conditions such as senility, is not classified as a mental illness under the Pennsylvania Mental Health Procedures Act (MHPA) unless it is accompanied by a diagnosis of mental illness. The MHPA explicitly states that conditions such as senility, alcoholism, or drug dependency do not, by themselves, constitute mental illness</a:t>
            </a:r>
            <a:r>
              <a:rPr lang="en-US" dirty="0"/>
              <a:t>. </a:t>
            </a:r>
          </a:p>
        </p:txBody>
      </p:sp>
    </p:spTree>
    <p:extLst>
      <p:ext uri="{BB962C8B-B14F-4D97-AF65-F5344CB8AC3E}">
        <p14:creationId xmlns:p14="http://schemas.microsoft.com/office/powerpoint/2010/main" val="36299346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FC4E6-2916-D8A9-3F34-90E503597415}"/>
              </a:ext>
            </a:extLst>
          </p:cNvPr>
          <p:cNvSpPr>
            <a:spLocks noGrp="1"/>
          </p:cNvSpPr>
          <p:nvPr>
            <p:ph type="title"/>
          </p:nvPr>
        </p:nvSpPr>
        <p:spPr>
          <a:xfrm>
            <a:off x="838200" y="698643"/>
            <a:ext cx="5243394" cy="2225532"/>
          </a:xfrm>
        </p:spPr>
        <p:txBody>
          <a:bodyPr anchor="t">
            <a:normAutofit/>
          </a:bodyPr>
          <a:lstStyle/>
          <a:p>
            <a:r>
              <a:rPr lang="en-US" sz="4400" dirty="0">
                <a:effectLst>
                  <a:outerShdw blurRad="38100" dist="38100" dir="2700000" algn="tl">
                    <a:srgbClr val="000000">
                      <a:alpha val="43137"/>
                    </a:srgbClr>
                  </a:outerShdw>
                </a:effectLst>
              </a:rPr>
              <a:t>The Privacy Rule Under HIPAA</a:t>
            </a:r>
          </a:p>
        </p:txBody>
      </p:sp>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5" name="Picture 4">
            <a:extLst>
              <a:ext uri="{FF2B5EF4-FFF2-40B4-BE49-F238E27FC236}">
                <a16:creationId xmlns:a16="http://schemas.microsoft.com/office/drawing/2014/main" id="{31C32FEA-30B6-E925-6552-F6739B45D3C3}"/>
              </a:ext>
            </a:extLst>
          </p:cNvPr>
          <p:cNvPicPr>
            <a:picLocks noChangeAspect="1"/>
          </p:cNvPicPr>
          <p:nvPr/>
        </p:nvPicPr>
        <p:blipFill rotWithShape="1">
          <a:blip r:embed="rId2"/>
          <a:srcRect l="12464" r="-2" b="-2"/>
          <a:stretch/>
        </p:blipFill>
        <p:spPr>
          <a:xfrm>
            <a:off x="838200" y="2307772"/>
            <a:ext cx="5212080" cy="3668217"/>
          </a:xfrm>
          <a:prstGeom prst="rect">
            <a:avLst/>
          </a:prstGeom>
          <a:effectLst>
            <a:outerShdw blurRad="50800" dist="50800" dir="5400000" algn="ctr" rotWithShape="0">
              <a:srgbClr val="000000">
                <a:alpha val="99000"/>
              </a:srgbClr>
            </a:outerShdw>
          </a:effectLst>
        </p:spPr>
      </p:pic>
      <p:sp>
        <p:nvSpPr>
          <p:cNvPr id="19" name="Rectangle 18">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347FC4-257D-2601-AA30-79B83EE85F80}"/>
              </a:ext>
            </a:extLst>
          </p:cNvPr>
          <p:cNvSpPr>
            <a:spLocks noGrp="1"/>
          </p:cNvSpPr>
          <p:nvPr>
            <p:ph idx="1"/>
          </p:nvPr>
        </p:nvSpPr>
        <p:spPr>
          <a:xfrm>
            <a:off x="6382884" y="1398997"/>
            <a:ext cx="5664354" cy="5120755"/>
          </a:xfrm>
        </p:spPr>
        <p:txBody>
          <a:bodyPr anchor="ctr">
            <a:noAutofit/>
          </a:bodyPr>
          <a:lstStyle/>
          <a:p>
            <a:pPr marL="0" indent="0">
              <a:lnSpc>
                <a:spcPct val="110000"/>
              </a:lnSpc>
              <a:buNone/>
            </a:pPr>
            <a:r>
              <a:rPr lang="en-US" sz="2800" dirty="0">
                <a:solidFill>
                  <a:schemeClr val="tx1">
                    <a:alpha val="80000"/>
                  </a:schemeClr>
                </a:solidFill>
                <a:latin typeface="Arial Narrow" panose="020B0606020202030204" pitchFamily="34" charset="0"/>
              </a:rPr>
              <a:t>. </a:t>
            </a:r>
          </a:p>
        </p:txBody>
      </p:sp>
      <p:sp>
        <p:nvSpPr>
          <p:cNvPr id="4" name="Content Placeholder 2">
            <a:extLst>
              <a:ext uri="{FF2B5EF4-FFF2-40B4-BE49-F238E27FC236}">
                <a16:creationId xmlns:a16="http://schemas.microsoft.com/office/drawing/2014/main" id="{B2347FC4-257D-2601-AA30-79B83EE85F80}"/>
              </a:ext>
            </a:extLst>
          </p:cNvPr>
          <p:cNvSpPr txBox="1">
            <a:spLocks/>
          </p:cNvSpPr>
          <p:nvPr/>
        </p:nvSpPr>
        <p:spPr>
          <a:xfrm>
            <a:off x="6392156" y="2630029"/>
            <a:ext cx="5489281" cy="3023702"/>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badi Extra Light" panose="020B0204020104020204" pitchFamily="34" charset="0"/>
              </a:rPr>
              <a:t>Covered entities may disclose protected health information in a judicial or administrative proceeding if the request for the information is through an order from a court or administrative tribunal. </a:t>
            </a:r>
          </a:p>
          <a:p>
            <a:pPr marL="0" indent="0">
              <a:lnSpc>
                <a:spcPct val="100000"/>
              </a:lnSpc>
              <a:buFont typeface="Arial" panose="020B0604020202020204" pitchFamily="34" charset="0"/>
              <a:buNone/>
            </a:pPr>
            <a:r>
              <a:rPr lang="en-US" sz="2400" dirty="0">
                <a:highlight>
                  <a:srgbClr val="FFFF00"/>
                </a:highlight>
                <a:latin typeface="Abadi Extra Light" panose="020B0204020104020204" pitchFamily="34" charset="0"/>
              </a:rPr>
              <a:t>Such information may also be disclosed in response to a subpoena or other lawful process </a:t>
            </a:r>
            <a:r>
              <a:rPr lang="en-US" sz="2400" dirty="0">
                <a:latin typeface="Abadi Extra Light" panose="020B0204020104020204" pitchFamily="34" charset="0"/>
              </a:rPr>
              <a:t>if certain assurances regarding notice to the individual or a protective order are provided</a:t>
            </a:r>
          </a:p>
        </p:txBody>
      </p:sp>
    </p:spTree>
    <p:extLst>
      <p:ext uri="{BB962C8B-B14F-4D97-AF65-F5344CB8AC3E}">
        <p14:creationId xmlns:p14="http://schemas.microsoft.com/office/powerpoint/2010/main" val="41452397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F779FE-47B5-FE10-0B43-494F894883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FE08F0C-680E-A502-9EBF-C06F39161ABC}"/>
              </a:ext>
            </a:extLst>
          </p:cNvPr>
          <p:cNvSpPr>
            <a:spLocks noGrp="1"/>
          </p:cNvSpPr>
          <p:nvPr>
            <p:ph type="title"/>
          </p:nvPr>
        </p:nvSpPr>
        <p:spPr>
          <a:xfrm>
            <a:off x="389916" y="611831"/>
            <a:ext cx="3473074" cy="1906317"/>
          </a:xfrm>
        </p:spPr>
        <p:txBody>
          <a:bodyPr>
            <a:noAutofit/>
          </a:bodyPr>
          <a:lstStyle/>
          <a:p>
            <a:pPr algn="ctr"/>
            <a:r>
              <a:rPr lang="en-US" sz="2600" dirty="0">
                <a:solidFill>
                  <a:schemeClr val="accent1">
                    <a:lumMod val="75000"/>
                  </a:schemeClr>
                </a:solidFill>
                <a:effectLst>
                  <a:outerShdw blurRad="38100" dist="38100" dir="2700000" algn="tl">
                    <a:srgbClr val="000000">
                      <a:alpha val="43137"/>
                    </a:srgbClr>
                  </a:outerShdw>
                </a:effectLst>
                <a:latin typeface="Abadi" panose="020F0502020204030204" pitchFamily="34" charset="0"/>
              </a:rPr>
              <a:t>Did the Testator meet the Test at the time </a:t>
            </a:r>
            <a:br>
              <a:rPr lang="en-US" sz="2600" dirty="0">
                <a:solidFill>
                  <a:schemeClr val="accent1">
                    <a:lumMod val="75000"/>
                  </a:schemeClr>
                </a:solidFill>
                <a:effectLst>
                  <a:outerShdw blurRad="38100" dist="38100" dir="2700000" algn="tl">
                    <a:srgbClr val="000000">
                      <a:alpha val="43137"/>
                    </a:srgbClr>
                  </a:outerShdw>
                </a:effectLst>
                <a:latin typeface="Abadi" panose="020F0502020204030204" pitchFamily="34" charset="0"/>
              </a:rPr>
            </a:br>
            <a:r>
              <a:rPr lang="en-US" sz="2600" dirty="0">
                <a:solidFill>
                  <a:schemeClr val="accent1">
                    <a:lumMod val="75000"/>
                  </a:schemeClr>
                </a:solidFill>
                <a:effectLst>
                  <a:outerShdw blurRad="38100" dist="38100" dir="2700000" algn="tl">
                    <a:srgbClr val="000000">
                      <a:alpha val="43137"/>
                    </a:srgbClr>
                  </a:outerShdw>
                </a:effectLst>
                <a:latin typeface="Abadi" panose="020F0502020204030204" pitchFamily="34" charset="0"/>
              </a:rPr>
              <a:t>he or she Executed the Will in Question?</a:t>
            </a:r>
            <a:br>
              <a:rPr lang="en-US" sz="2600" dirty="0">
                <a:solidFill>
                  <a:schemeClr val="accent1">
                    <a:lumMod val="75000"/>
                  </a:schemeClr>
                </a:solidFill>
                <a:effectLst>
                  <a:outerShdw blurRad="38100" dist="38100" dir="2700000" algn="tl">
                    <a:srgbClr val="000000">
                      <a:alpha val="43137"/>
                    </a:srgbClr>
                  </a:outerShdw>
                </a:effectLst>
                <a:latin typeface="Abadi" panose="020F0502020204030204" pitchFamily="34" charset="0"/>
              </a:rPr>
            </a:br>
            <a:endParaRPr lang="en-US" sz="2600" dirty="0">
              <a:solidFill>
                <a:schemeClr val="accent1">
                  <a:lumMod val="75000"/>
                </a:schemeClr>
              </a:solidFill>
              <a:effectLst>
                <a:outerShdw blurRad="38100" dist="38100" dir="2700000" algn="tl">
                  <a:srgbClr val="000000">
                    <a:alpha val="43137"/>
                  </a:srgbClr>
                </a:outerShdw>
              </a:effectLst>
              <a:latin typeface="Abadi" panose="020F0502020204030204" pitchFamily="34" charset="0"/>
            </a:endParaRPr>
          </a:p>
        </p:txBody>
      </p:sp>
      <p:pic>
        <p:nvPicPr>
          <p:cNvPr id="4" name="Picture 3">
            <a:extLst>
              <a:ext uri="{FF2B5EF4-FFF2-40B4-BE49-F238E27FC236}">
                <a16:creationId xmlns:a16="http://schemas.microsoft.com/office/drawing/2014/main" id="{924C2B45-477C-76DC-0810-173B27C0B338}"/>
              </a:ext>
            </a:extLst>
          </p:cNvPr>
          <p:cNvPicPr>
            <a:picLocks noChangeAspect="1"/>
          </p:cNvPicPr>
          <p:nvPr/>
        </p:nvPicPr>
        <p:blipFill>
          <a:blip r:embed="rId3"/>
          <a:srcRect l="3611" r="33614" b="-2"/>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D4BD9A3-3CFD-59C9-CEC3-15BC439CBFB9}"/>
              </a:ext>
            </a:extLst>
          </p:cNvPr>
          <p:cNvSpPr>
            <a:spLocks noGrp="1"/>
          </p:cNvSpPr>
          <p:nvPr>
            <p:ph idx="1"/>
          </p:nvPr>
        </p:nvSpPr>
        <p:spPr>
          <a:xfrm>
            <a:off x="4963780" y="1767432"/>
            <a:ext cx="6969140" cy="5409743"/>
          </a:xfrm>
        </p:spPr>
        <p:txBody>
          <a:bodyPr anchor="ctr">
            <a:noAutofit/>
          </a:bodyPr>
          <a:lstStyle/>
          <a:p>
            <a:pPr marL="457200" indent="-457200">
              <a:lnSpc>
                <a:spcPct val="100000"/>
              </a:lnSpc>
              <a:spcBef>
                <a:spcPts val="600"/>
              </a:spcBef>
              <a:spcAft>
                <a:spcPts val="600"/>
              </a:spcAft>
              <a:buNone/>
            </a:pPr>
            <a:r>
              <a:rPr lang="en-US" sz="2800" dirty="0">
                <a:solidFill>
                  <a:srgbClr val="C00000"/>
                </a:solidFill>
              </a:rPr>
              <a:t>&gt; </a:t>
            </a:r>
            <a:r>
              <a:rPr lang="en-US" sz="2800" dirty="0">
                <a:solidFill>
                  <a:srgbClr val="C00000"/>
                </a:solidFill>
                <a:latin typeface="Abadi ExtraLight" panose="020B0204020104020204" pitchFamily="34" charset="0"/>
              </a:rPr>
              <a:t>Conduct a colloquy with the testator</a:t>
            </a:r>
          </a:p>
          <a:p>
            <a:pPr marL="914400" indent="-457200">
              <a:lnSpc>
                <a:spcPct val="100000"/>
              </a:lnSpc>
              <a:spcBef>
                <a:spcPts val="600"/>
              </a:spcBef>
              <a:spcAft>
                <a:spcPts val="600"/>
              </a:spcAft>
              <a:buFont typeface="Symbol" panose="05050102010706020507" pitchFamily="18" charset="2"/>
              <a:buChar char="×"/>
            </a:pPr>
            <a:r>
              <a:rPr lang="en-US" sz="2800" dirty="0">
                <a:latin typeface="Abadi ExtraLight" panose="020B0204020104020204" pitchFamily="34" charset="0"/>
              </a:rPr>
              <a:t>Who are your family members?</a:t>
            </a:r>
          </a:p>
          <a:p>
            <a:pPr marL="914400" indent="-457200">
              <a:lnSpc>
                <a:spcPct val="100000"/>
              </a:lnSpc>
              <a:spcBef>
                <a:spcPts val="600"/>
              </a:spcBef>
              <a:spcAft>
                <a:spcPts val="600"/>
              </a:spcAft>
              <a:buFont typeface="Symbol" panose="05050102010706020507" pitchFamily="18" charset="2"/>
              <a:buChar char="×"/>
            </a:pPr>
            <a:r>
              <a:rPr lang="en-US" sz="2800" dirty="0">
                <a:latin typeface="Abadi ExtraLight" panose="020B0204020104020204" pitchFamily="34" charset="0"/>
              </a:rPr>
              <a:t>What is the nature of your estate?</a:t>
            </a:r>
          </a:p>
          <a:p>
            <a:pPr marL="914400" indent="-457200">
              <a:lnSpc>
                <a:spcPct val="100000"/>
              </a:lnSpc>
              <a:spcBef>
                <a:spcPts val="600"/>
              </a:spcBef>
              <a:spcAft>
                <a:spcPts val="600"/>
              </a:spcAft>
              <a:buFont typeface="Symbol" panose="05050102010706020507" pitchFamily="18" charset="2"/>
              <a:buChar char="×"/>
            </a:pPr>
            <a:r>
              <a:rPr lang="en-US" sz="2800" dirty="0">
                <a:latin typeface="Abadi ExtraLight" panose="020B0204020104020204" pitchFamily="34" charset="0"/>
              </a:rPr>
              <a:t>What do you want to do with your property?</a:t>
            </a:r>
          </a:p>
          <a:p>
            <a:pPr marL="457200" indent="-457200">
              <a:lnSpc>
                <a:spcPct val="100000"/>
              </a:lnSpc>
              <a:spcBef>
                <a:spcPts val="600"/>
              </a:spcBef>
              <a:spcAft>
                <a:spcPts val="600"/>
              </a:spcAft>
              <a:buNone/>
            </a:pPr>
            <a:r>
              <a:rPr lang="en-US" sz="2800" dirty="0">
                <a:solidFill>
                  <a:srgbClr val="C00000"/>
                </a:solidFill>
                <a:latin typeface="Abadi ExtraLight" panose="020B0204020104020204" pitchFamily="34" charset="0"/>
              </a:rPr>
              <a:t>&gt; Create a contemporaneous Memorandum</a:t>
            </a:r>
          </a:p>
          <a:p>
            <a:pPr marL="457200" indent="-457200">
              <a:lnSpc>
                <a:spcPct val="100000"/>
              </a:lnSpc>
              <a:spcBef>
                <a:spcPts val="600"/>
              </a:spcBef>
              <a:spcAft>
                <a:spcPts val="600"/>
              </a:spcAft>
              <a:buNone/>
            </a:pPr>
            <a:r>
              <a:rPr lang="en-US" sz="2800" dirty="0">
                <a:latin typeface="Abadi ExtraLight" panose="020B0204020104020204" pitchFamily="34" charset="0"/>
              </a:rPr>
              <a:t>&gt; Ask the Subscribing witnesses to do the same</a:t>
            </a:r>
          </a:p>
          <a:p>
            <a:pPr marL="457200" indent="-457200">
              <a:lnSpc>
                <a:spcPct val="100000"/>
              </a:lnSpc>
              <a:spcBef>
                <a:spcPts val="600"/>
              </a:spcBef>
              <a:spcAft>
                <a:spcPts val="600"/>
              </a:spcAft>
              <a:buNone/>
            </a:pPr>
            <a:r>
              <a:rPr lang="en-US" sz="2800" dirty="0">
                <a:solidFill>
                  <a:srgbClr val="C00000"/>
                </a:solidFill>
                <a:latin typeface="Abadi ExtraLight" panose="020B0204020104020204" pitchFamily="34" charset="0"/>
              </a:rPr>
              <a:t>&gt; Have the testator examined by a medical professional</a:t>
            </a:r>
          </a:p>
          <a:p>
            <a:pPr marL="457200" indent="-457200">
              <a:lnSpc>
                <a:spcPct val="100000"/>
              </a:lnSpc>
              <a:spcBef>
                <a:spcPts val="600"/>
              </a:spcBef>
              <a:spcAft>
                <a:spcPts val="600"/>
              </a:spcAft>
              <a:buNone/>
            </a:pPr>
            <a:r>
              <a:rPr lang="en-US" sz="2800" dirty="0">
                <a:latin typeface="Abadi ExtraLight" panose="020B0204020104020204" pitchFamily="34" charset="0"/>
              </a:rPr>
              <a:t>&gt; Have the testator draft a “letter of intent” explaining why</a:t>
            </a:r>
          </a:p>
          <a:p>
            <a:pPr marL="0" indent="0">
              <a:buNone/>
            </a:pPr>
            <a:r>
              <a:rPr lang="en-US" sz="2800" dirty="0"/>
              <a:t> </a:t>
            </a:r>
          </a:p>
          <a:p>
            <a:endParaRPr lang="en-US" sz="2000" dirty="0"/>
          </a:p>
          <a:p>
            <a:endParaRPr lang="en-US" sz="2000" dirty="0"/>
          </a:p>
          <a:p>
            <a:endParaRPr lang="en-US" sz="2000" dirty="0"/>
          </a:p>
          <a:p>
            <a:endParaRPr lang="en-US" sz="20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5454260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9A56-422A-9E36-1467-EC148AE05F42}"/>
              </a:ext>
            </a:extLst>
          </p:cNvPr>
          <p:cNvSpPr>
            <a:spLocks noGrp="1"/>
          </p:cNvSpPr>
          <p:nvPr>
            <p:ph type="title"/>
          </p:nvPr>
        </p:nvSpPr>
        <p:spPr/>
        <p:txBody>
          <a:bodyPr>
            <a:normAutofit fontScale="90000"/>
          </a:bodyPr>
          <a:lstStyle/>
          <a:p>
            <a:pPr algn="ctr"/>
            <a:br>
              <a:rPr lang="en-US" dirty="0"/>
            </a:br>
            <a:r>
              <a:rPr lang="en-US" dirty="0">
                <a:solidFill>
                  <a:schemeClr val="bg1"/>
                </a:solidFill>
              </a:rPr>
              <a:t>1.14 Client with Diminished Capacity</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718956D3-6614-58C4-8DD5-7A0DBBF81F8D}"/>
              </a:ext>
            </a:extLst>
          </p:cNvPr>
          <p:cNvSpPr>
            <a:spLocks noGrp="1"/>
          </p:cNvSpPr>
          <p:nvPr>
            <p:ph idx="1"/>
          </p:nvPr>
        </p:nvSpPr>
        <p:spPr/>
        <p:txBody>
          <a:bodyPr/>
          <a:lstStyle/>
          <a:p>
            <a:pPr marL="0" indent="0">
              <a:lnSpc>
                <a:spcPct val="100000"/>
              </a:lnSpc>
              <a:buNone/>
            </a:pPr>
            <a:r>
              <a:rPr lang="en-US" dirty="0">
                <a:solidFill>
                  <a:schemeClr val="bg1"/>
                </a:solidFill>
              </a:rPr>
              <a:t>(a)	When a client's capacity to make adequately considered decisions in connection with a representation is diminished, whether because of minority, mental impairment or for some other reason, the lawyer shall, as far as reasonably possible, maintain a normal client-lawyer relationship with the client.</a:t>
            </a:r>
          </a:p>
          <a:p>
            <a:pPr marL="0" indent="0">
              <a:lnSpc>
                <a:spcPct val="100000"/>
              </a:lnSpc>
              <a:buNone/>
            </a:pPr>
            <a:r>
              <a:rPr lang="en-US" dirty="0">
                <a:solidFill>
                  <a:schemeClr val="bg1"/>
                </a:solidFill>
              </a:rPr>
              <a:t>(b)	When the lawyer reasonably believes that the client has diminished capacity, is at risk of substantial physical, financial or other harm unless action is taken and cannot adequately act in the client's own interest, the lawyer may take reasonably necessary protective action, including consulting with individuals or entities that have the ability to take action to protect the client and, in appropriate cases, seeking the appointment of a guardian ad litem, conservator or guardian.</a:t>
            </a:r>
          </a:p>
        </p:txBody>
      </p:sp>
      <p:cxnSp>
        <p:nvCxnSpPr>
          <p:cNvPr id="5" name="Straight Connector 4">
            <a:extLst>
              <a:ext uri="{FF2B5EF4-FFF2-40B4-BE49-F238E27FC236}">
                <a16:creationId xmlns:a16="http://schemas.microsoft.com/office/drawing/2014/main" id="{2FED29DB-EB4A-0FE0-121A-D8E5475740BE}"/>
              </a:ext>
            </a:extLst>
          </p:cNvPr>
          <p:cNvCxnSpPr/>
          <p:nvPr/>
        </p:nvCxnSpPr>
        <p:spPr>
          <a:xfrm>
            <a:off x="1879600" y="1574800"/>
            <a:ext cx="77597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6075179"/>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8227E-DB65-4208-9FCB-AAD2FF00635B}"/>
              </a:ext>
            </a:extLst>
          </p:cNvPr>
          <p:cNvSpPr>
            <a:spLocks noGrp="1"/>
          </p:cNvSpPr>
          <p:nvPr>
            <p:ph type="title"/>
          </p:nvPr>
        </p:nvSpPr>
        <p:spPr>
          <a:xfrm>
            <a:off x="838200" y="557189"/>
            <a:ext cx="4178300" cy="5571900"/>
          </a:xfrm>
        </p:spPr>
        <p:txBody>
          <a:bodyPr vert="horz" lIns="91440" tIns="45720" rIns="91440" bIns="45720" rtlCol="0" anchor="ctr">
            <a:normAutofit/>
          </a:bodyPr>
          <a:lstStyle/>
          <a:p>
            <a:pPr defTabSz="914400"/>
            <a:r>
              <a:rPr lang="en-US" sz="5200" b="1" dirty="0">
                <a:solidFill>
                  <a:schemeClr val="accent2"/>
                </a:solidFill>
                <a:effectLst>
                  <a:outerShdw blurRad="38100" dist="38100" dir="2700000" algn="tl">
                    <a:srgbClr val="000000">
                      <a:alpha val="43137"/>
                    </a:srgbClr>
                  </a:outerShdw>
                </a:effectLst>
              </a:rPr>
              <a:t>What About Videotaping the Will Signing?</a:t>
            </a:r>
          </a:p>
        </p:txBody>
      </p:sp>
      <p:pic>
        <p:nvPicPr>
          <p:cNvPr id="3" name="Picture 2">
            <a:extLst>
              <a:ext uri="{FF2B5EF4-FFF2-40B4-BE49-F238E27FC236}">
                <a16:creationId xmlns:a16="http://schemas.microsoft.com/office/drawing/2014/main" id="{C8548ECC-B89D-2076-DAFA-607BA8F92454}"/>
              </a:ext>
            </a:extLst>
          </p:cNvPr>
          <p:cNvPicPr>
            <a:picLocks noChangeAspect="1"/>
          </p:cNvPicPr>
          <p:nvPr/>
        </p:nvPicPr>
        <p:blipFill>
          <a:blip r:embed="rId2"/>
          <a:srcRect r="18566" b="1"/>
          <a:stretch>
            <a:fillRect/>
          </a:stretch>
        </p:blipFill>
        <p:spPr>
          <a:xfrm>
            <a:off x="5355104" y="636823"/>
            <a:ext cx="6833848" cy="5584353"/>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179160896"/>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1454814561"/>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D9B3-9442-A27A-6E51-9B4C56D1E693}"/>
              </a:ext>
            </a:extLst>
          </p:cNvPr>
          <p:cNvSpPr>
            <a:spLocks noGrp="1"/>
          </p:cNvSpPr>
          <p:nvPr>
            <p:ph type="ctrTitle"/>
          </p:nvPr>
        </p:nvSpPr>
        <p:spPr>
          <a:xfrm>
            <a:off x="1082565" y="1405843"/>
            <a:ext cx="9867900" cy="2387600"/>
          </a:xfrm>
        </p:spPr>
        <p:txBody>
          <a:bodyPr/>
          <a:lstStyle/>
          <a:p>
            <a:r>
              <a:rPr lang="en-US" dirty="0">
                <a:solidFill>
                  <a:schemeClr val="bg1"/>
                </a:solidFill>
                <a:effectLst>
                  <a:outerShdw blurRad="38100" dist="38100" dir="2700000" algn="tl">
                    <a:srgbClr val="000000">
                      <a:alpha val="43137"/>
                    </a:srgbClr>
                  </a:outerShdw>
                </a:effectLst>
                <a:latin typeface="Arial Narrow" panose="020B0606020202030204" pitchFamily="34" charset="0"/>
              </a:rPr>
              <a:t>Undue Influence</a:t>
            </a:r>
          </a:p>
        </p:txBody>
      </p:sp>
    </p:spTree>
    <p:extLst>
      <p:ext uri="{BB962C8B-B14F-4D97-AF65-F5344CB8AC3E}">
        <p14:creationId xmlns:p14="http://schemas.microsoft.com/office/powerpoint/2010/main" val="10161177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standing on a yellow arrow&#10;&#10;AI-generated content may be incorrect.">
            <a:extLst>
              <a:ext uri="{FF2B5EF4-FFF2-40B4-BE49-F238E27FC236}">
                <a16:creationId xmlns:a16="http://schemas.microsoft.com/office/drawing/2014/main" id="{6AEF59D7-6107-D542-7B74-5B6D77ECB85C}"/>
              </a:ext>
            </a:extLst>
          </p:cNvPr>
          <p:cNvPicPr>
            <a:picLocks noChangeAspect="1"/>
          </p:cNvPicPr>
          <p:nvPr/>
        </p:nvPicPr>
        <p:blipFill>
          <a:blip r:embed="rId2"/>
          <a:stretch>
            <a:fillRect/>
          </a:stretch>
        </p:blipFill>
        <p:spPr>
          <a:xfrm>
            <a:off x="728182" y="650494"/>
            <a:ext cx="5324142" cy="5324142"/>
          </a:xfrm>
          <a:prstGeom prst="rect">
            <a:avLst/>
          </a:prstGeom>
        </p:spPr>
      </p:pic>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5C392E-8363-A181-9DB4-E2D8C85FEC12}"/>
              </a:ext>
            </a:extLst>
          </p:cNvPr>
          <p:cNvSpPr>
            <a:spLocks noGrp="1"/>
          </p:cNvSpPr>
          <p:nvPr>
            <p:ph idx="1"/>
          </p:nvPr>
        </p:nvSpPr>
        <p:spPr>
          <a:xfrm>
            <a:off x="7239012" y="2031101"/>
            <a:ext cx="4282984" cy="3511943"/>
          </a:xfrm>
        </p:spPr>
        <p:txBody>
          <a:bodyPr anchor="ctr">
            <a:normAutofit/>
          </a:bodyPr>
          <a:lstStyle/>
          <a:p>
            <a:pPr marL="0" indent="0">
              <a:buNone/>
            </a:pPr>
            <a:r>
              <a:rPr lang="en-US" sz="3200" dirty="0"/>
              <a:t>Did the Testator Intend to Execute the Will at issue as his or her Last Will and Testament of his or her own free will?</a:t>
            </a:r>
          </a:p>
        </p:txBody>
      </p:sp>
      <p:sp>
        <p:nvSpPr>
          <p:cNvPr id="32" name="Rectangle 3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FD620E-0D81-4D9D-AE74-8BDD21B3BBDD}"/>
              </a:ext>
            </a:extLst>
          </p:cNvPr>
          <p:cNvSpPr txBox="1"/>
          <p:nvPr/>
        </p:nvSpPr>
        <p:spPr>
          <a:xfrm>
            <a:off x="7239012" y="1130290"/>
            <a:ext cx="6096000" cy="523220"/>
          </a:xfrm>
          <a:prstGeom prst="rect">
            <a:avLst/>
          </a:prstGeom>
          <a:noFill/>
        </p:spPr>
        <p:txBody>
          <a:bodyPr wrap="square">
            <a:spAutoFit/>
          </a:bodyPr>
          <a:lstStyle/>
          <a:p>
            <a:r>
              <a:rPr lang="en-US" sz="2800" dirty="0"/>
              <a:t>The Key Question</a:t>
            </a:r>
          </a:p>
        </p:txBody>
      </p:sp>
    </p:spTree>
    <p:extLst>
      <p:ext uri="{BB962C8B-B14F-4D97-AF65-F5344CB8AC3E}">
        <p14:creationId xmlns:p14="http://schemas.microsoft.com/office/powerpoint/2010/main" val="991926298"/>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795528" y="386930"/>
            <a:ext cx="10141799" cy="1300554"/>
          </a:xfrm>
        </p:spPr>
        <p:txBody>
          <a:bodyPr anchor="b">
            <a:normAutofit/>
          </a:bodyPr>
          <a:lstStyle/>
          <a:p>
            <a:br>
              <a:rPr lang="en-US" sz="2600" dirty="0"/>
            </a:br>
            <a:r>
              <a:rPr lang="en-US" sz="2600" b="1" spc="50" dirty="0">
                <a:ln w="0"/>
                <a:effectLst>
                  <a:innerShdw blurRad="63500" dist="50800" dir="13500000">
                    <a:srgbClr val="000000">
                      <a:alpha val="50000"/>
                    </a:srgbClr>
                  </a:innerShdw>
                </a:effectLst>
              </a:rPr>
              <a:t>Alternative Ways to Prove Undue Influence</a:t>
            </a:r>
            <a:br>
              <a:rPr lang="en-US" sz="2600" b="1" spc="50" dirty="0">
                <a:ln w="0"/>
                <a:effectLst>
                  <a:innerShdw blurRad="63500" dist="50800" dir="13500000">
                    <a:srgbClr val="000000">
                      <a:alpha val="50000"/>
                    </a:srgbClr>
                  </a:innerShdw>
                </a:effectLst>
              </a:rPr>
            </a:br>
            <a:endParaRPr lang="en-US" sz="2600" dirty="0"/>
          </a:p>
        </p:txBody>
      </p:sp>
      <p:sp>
        <p:nvSpPr>
          <p:cNvPr id="18" name="Rectangle 1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7AC32B-541E-988B-A703-9B15B4B4FB69}"/>
              </a:ext>
            </a:extLst>
          </p:cNvPr>
          <p:cNvPicPr>
            <a:picLocks noChangeAspect="1"/>
          </p:cNvPicPr>
          <p:nvPr/>
        </p:nvPicPr>
        <p:blipFill>
          <a:blip r:embed="rId2"/>
          <a:stretch>
            <a:fillRect/>
          </a:stretch>
        </p:blipFill>
        <p:spPr>
          <a:xfrm>
            <a:off x="716150" y="3236864"/>
            <a:ext cx="5150277" cy="1997337"/>
          </a:xfrm>
          <a:prstGeom prst="rect">
            <a:avLst/>
          </a:prstGeom>
          <a:effectLst>
            <a:outerShdw blurRad="50800" dist="50800" dir="5400000" algn="ctr" rotWithShape="0">
              <a:srgbClr val="000000">
                <a:alpha val="99000"/>
              </a:srgbClr>
            </a:outerShdw>
          </a:effectLst>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6406429" y="2599509"/>
            <a:ext cx="4530898" cy="3639450"/>
          </a:xfrm>
        </p:spPr>
        <p:txBody>
          <a:bodyPr anchor="ctr">
            <a:normAutofit/>
          </a:bodyPr>
          <a:lstStyle/>
          <a:p>
            <a:pPr marL="0" marR="0" indent="0">
              <a:lnSpc>
                <a:spcPct val="100000"/>
              </a:lnSpc>
              <a:spcBef>
                <a:spcPts val="600"/>
              </a:spcBef>
              <a:spcAft>
                <a:spcPts val="600"/>
              </a:spcAft>
              <a:buNone/>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Undue influence may be proven in two ways: </a:t>
            </a:r>
          </a:p>
          <a:p>
            <a:pPr marL="0" marR="0" indent="0">
              <a:lnSpc>
                <a:spcPct val="150000"/>
              </a:lnSpc>
              <a:spcBef>
                <a:spcPts val="600"/>
              </a:spcBef>
              <a:spcAft>
                <a:spcPts val="600"/>
              </a:spcAft>
              <a:buNone/>
            </a:pPr>
            <a:r>
              <a:rPr lang="en-US" sz="3200" dirty="0">
                <a:latin typeface="Arial Narrow" panose="020B0606020202030204" pitchFamily="34" charset="0"/>
                <a:ea typeface="Calibri" panose="020F0502020204030204" pitchFamily="34" charset="0"/>
                <a:cs typeface="Times New Roman" panose="02020603050405020304" pitchFamily="18" charset="0"/>
              </a:rPr>
              <a:t>&gt; </a:t>
            </a:r>
            <a:r>
              <a:rPr lang="en-US" sz="3200"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Directly</a:t>
            </a:r>
            <a:r>
              <a:rPr lang="en-US" sz="3200" dirty="0">
                <a:solidFill>
                  <a:schemeClr val="accent4">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effectLst/>
                <a:latin typeface="Arial Narrow" panose="020B0606020202030204" pitchFamily="34" charset="0"/>
                <a:ea typeface="Calibri" panose="020F0502020204030204" pitchFamily="34" charset="0"/>
                <a:cs typeface="Times New Roman" panose="02020603050405020304" pitchFamily="18" charset="0"/>
              </a:rPr>
              <a:t>or </a:t>
            </a:r>
            <a:br>
              <a:rPr lang="en-US" sz="3200" dirty="0">
                <a:effectLst/>
                <a:latin typeface="Arial Narrow" panose="020B0606020202030204" pitchFamily="34" charset="0"/>
                <a:ea typeface="Calibri" panose="020F0502020204030204" pitchFamily="34" charset="0"/>
                <a:cs typeface="Times New Roman" panose="02020603050405020304" pitchFamily="18" charset="0"/>
              </a:rPr>
            </a:br>
            <a:r>
              <a:rPr lang="en-US" sz="3200" dirty="0">
                <a:effectLst/>
                <a:latin typeface="Arial Narrow" panose="020B0606020202030204" pitchFamily="34" charset="0"/>
                <a:ea typeface="Calibri" panose="020F0502020204030204" pitchFamily="34" charset="0"/>
                <a:cs typeface="Times New Roman" panose="02020603050405020304" pitchFamily="18" charset="0"/>
              </a:rPr>
              <a:t>&gt; </a:t>
            </a:r>
            <a:r>
              <a:rPr lang="en-US" sz="3200"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Indirectly</a:t>
            </a:r>
          </a:p>
        </p:txBody>
      </p:sp>
      <p:sp>
        <p:nvSpPr>
          <p:cNvPr id="22" name="Rectangle 2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26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4"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3"/>
          <p:cNvSpPr>
            <a:spLocks noGrp="1" noChangeArrowheads="1"/>
          </p:cNvSpPr>
          <p:nvPr>
            <p:ph type="subTitle" idx="1"/>
          </p:nvPr>
        </p:nvSpPr>
        <p:spPr>
          <a:xfrm>
            <a:off x="7620000" y="2860675"/>
            <a:ext cx="2438400" cy="1447800"/>
          </a:xfrm>
        </p:spPr>
        <p:txBody>
          <a:bodyPr rtlCol="0">
            <a:normAutofit/>
          </a:bodyPr>
          <a:lstStyle/>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Suite 204</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100 W Sixth Street</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Media, PA 19063</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2000" dirty="0">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4929188" y="3073400"/>
            <a:ext cx="1974002"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mn-cs"/>
              </a:rPr>
              <a:t>www.gibperk.com</a:t>
            </a: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pic>
        <p:nvPicPr>
          <p:cNvPr id="15" name="Picture 14" descr="gibperknobackground.png"/>
          <p:cNvPicPr>
            <a:picLocks noChangeAspect="1"/>
          </p:cNvPicPr>
          <p:nvPr/>
        </p:nvPicPr>
        <p:blipFill>
          <a:blip r:embed="rId2" cstate="print"/>
          <a:srcRect/>
          <a:stretch>
            <a:fillRect/>
          </a:stretch>
        </p:blipFill>
        <p:spPr bwMode="auto">
          <a:xfrm>
            <a:off x="5854700" y="1705048"/>
            <a:ext cx="3657600" cy="885825"/>
          </a:xfrm>
          <a:prstGeom prst="rect">
            <a:avLst/>
          </a:prstGeom>
          <a:noFill/>
          <a:ln w="9525">
            <a:noFill/>
            <a:miter lim="800000"/>
            <a:headEnd/>
            <a:tailEnd/>
          </a:ln>
        </p:spPr>
      </p:pic>
      <p:sp>
        <p:nvSpPr>
          <p:cNvPr id="17" name="Text Box 9"/>
          <p:cNvSpPr txBox="1">
            <a:spLocks noChangeArrowheads="1"/>
          </p:cNvSpPr>
          <p:nvPr/>
        </p:nvSpPr>
        <p:spPr bwMode="auto">
          <a:xfrm>
            <a:off x="4929188" y="3455988"/>
            <a:ext cx="3129446"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pitchFamily="34" charset="0"/>
                <a:ea typeface="+mn-ea"/>
                <a:cs typeface="+mn-cs"/>
              </a:rPr>
              <a:t>www.youronlineprofessor.net</a:t>
            </a:r>
          </a:p>
        </p:txBody>
      </p:sp>
    </p:spTree>
    <p:extLst>
      <p:ext uri="{BB962C8B-B14F-4D97-AF65-F5344CB8AC3E}">
        <p14:creationId xmlns:p14="http://schemas.microsoft.com/office/powerpoint/2010/main" val="11503270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F5F8ED-630C-E631-D194-99B24CBD7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3A7CF-F532-A75A-B45B-D37AE4A1D7B4}"/>
              </a:ext>
            </a:extLst>
          </p:cNvPr>
          <p:cNvSpPr>
            <a:spLocks noGrp="1"/>
          </p:cNvSpPr>
          <p:nvPr>
            <p:ph type="ctrTitle"/>
          </p:nvPr>
        </p:nvSpPr>
        <p:spPr>
          <a:xfrm>
            <a:off x="1524000" y="1868298"/>
            <a:ext cx="9144000" cy="1883895"/>
          </a:xfrm>
        </p:spPr>
        <p:txBody>
          <a:bodyPr>
            <a:normAutofit/>
          </a:bodyPr>
          <a:lstStyle/>
          <a:p>
            <a:r>
              <a:rPr lang="en-US" dirty="0">
                <a:effectLst>
                  <a:outerShdw blurRad="38100" dist="38100" dir="2700000" algn="tl">
                    <a:srgbClr val="000000">
                      <a:alpha val="43137"/>
                    </a:srgbClr>
                  </a:outerShdw>
                </a:effectLst>
                <a:latin typeface="Arial Narrow" panose="020B0606020202030204" pitchFamily="34" charset="0"/>
              </a:rPr>
              <a:t>Direct Proof of Undue Influence</a:t>
            </a:r>
          </a:p>
        </p:txBody>
      </p:sp>
    </p:spTree>
    <p:extLst>
      <p:ext uri="{BB962C8B-B14F-4D97-AF65-F5344CB8AC3E}">
        <p14:creationId xmlns:p14="http://schemas.microsoft.com/office/powerpoint/2010/main" val="3273117287"/>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793662" y="386930"/>
            <a:ext cx="10066122" cy="1298448"/>
          </a:xfrm>
        </p:spPr>
        <p:txBody>
          <a:bodyPr anchor="b">
            <a:normAutofit/>
          </a:bodyPr>
          <a:lstStyle/>
          <a:p>
            <a:br>
              <a:rPr lang="en-US" sz="2600" dirty="0"/>
            </a:br>
            <a:r>
              <a:rPr lang="en-US" sz="2600" dirty="0"/>
              <a:t>Direct Proof of Undue Influence</a:t>
            </a:r>
            <a:br>
              <a:rPr lang="en-US" sz="2600" b="1" spc="50" dirty="0">
                <a:ln w="0"/>
                <a:effectLst>
                  <a:innerShdw blurRad="63500" dist="50800" dir="13500000">
                    <a:srgbClr val="000000">
                      <a:alpha val="50000"/>
                    </a:srgbClr>
                  </a:innerShdw>
                </a:effectLst>
              </a:rPr>
            </a:br>
            <a:endParaRPr lang="en-US" sz="2600" dirty="0"/>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793660" y="2599509"/>
            <a:ext cx="5415697" cy="3639450"/>
          </a:xfrm>
        </p:spPr>
        <p:txBody>
          <a:bodyPr anchor="ctr">
            <a:normAutofit/>
          </a:bodyPr>
          <a:lstStyle/>
          <a:p>
            <a:pPr marL="0" marR="0" indent="0">
              <a:spcBef>
                <a:spcPts val="600"/>
              </a:spcBef>
              <a:spcAft>
                <a:spcPts val="600"/>
              </a:spcAft>
              <a:buNone/>
            </a:pPr>
            <a:r>
              <a:rPr lang="en-US" sz="2000" dirty="0">
                <a:solidFill>
                  <a:schemeClr val="accent4">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If undue influence is to be proven by direct evidence, it must be shown that </a:t>
            </a:r>
          </a:p>
          <a:p>
            <a:pPr marL="0" marR="0" indent="0">
              <a:spcBef>
                <a:spcPts val="600"/>
              </a:spcBef>
              <a:spcAft>
                <a:spcPts val="600"/>
              </a:spcAft>
              <a:buNone/>
            </a:pPr>
            <a:r>
              <a:rPr lang="en-US" sz="2000" dirty="0">
                <a:solidFill>
                  <a:schemeClr val="accent4">
                    <a:lumMod val="75000"/>
                  </a:schemeClr>
                </a:solidFill>
                <a:latin typeface="Abadi Extra Light" panose="020B0204020104020204" pitchFamily="34" charset="0"/>
                <a:ea typeface="Calibri" panose="020F0502020204030204" pitchFamily="34" charset="0"/>
                <a:cs typeface="Times New Roman" panose="02020603050405020304" pitchFamily="18" charset="0"/>
              </a:rPr>
              <a:t>&gt; T</a:t>
            </a:r>
            <a:r>
              <a:rPr lang="en-US" sz="2000" dirty="0">
                <a:solidFill>
                  <a:schemeClr val="accent4">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t>he </a:t>
            </a:r>
            <a:r>
              <a:rPr lang="en-US" sz="2000" dirty="0">
                <a:effectLst/>
                <a:latin typeface="Abadi Extra Light" panose="020B0204020104020204" pitchFamily="34" charset="0"/>
                <a:ea typeface="Calibri" panose="020F0502020204030204" pitchFamily="34" charset="0"/>
                <a:cs typeface="Times New Roman" panose="02020603050405020304" pitchFamily="18" charset="0"/>
              </a:rPr>
              <a:t>act or acts of another individual destroyed the testator’s free agency, and </a:t>
            </a:r>
          </a:p>
          <a:p>
            <a:pPr marL="0" marR="0" indent="0">
              <a:spcBef>
                <a:spcPts val="600"/>
              </a:spcBef>
              <a:spcAft>
                <a:spcPts val="600"/>
              </a:spcAft>
              <a:buNone/>
            </a:pPr>
            <a:r>
              <a:rPr lang="en-US" sz="2000" dirty="0">
                <a:effectLst/>
                <a:latin typeface="Abadi Extra Light" panose="020B0204020104020204" pitchFamily="34" charset="0"/>
                <a:ea typeface="Calibri" panose="020F0502020204030204" pitchFamily="34" charset="0"/>
                <a:cs typeface="Times New Roman" panose="02020603050405020304" pitchFamily="18" charset="0"/>
              </a:rPr>
              <a:t>&gt; Caused the testator to make a will that he or she would not otherwise have made.</a:t>
            </a:r>
          </a:p>
        </p:txBody>
      </p:sp>
      <p:pic>
        <p:nvPicPr>
          <p:cNvPr id="5" name="Picture 4">
            <a:extLst>
              <a:ext uri="{FF2B5EF4-FFF2-40B4-BE49-F238E27FC236}">
                <a16:creationId xmlns:a16="http://schemas.microsoft.com/office/drawing/2014/main" id="{C77AC32B-541E-988B-A703-9B15B4B4FB69}"/>
              </a:ext>
            </a:extLst>
          </p:cNvPr>
          <p:cNvPicPr>
            <a:picLocks noChangeAspect="1"/>
          </p:cNvPicPr>
          <p:nvPr/>
        </p:nvPicPr>
        <p:blipFill>
          <a:blip r:embed="rId2"/>
          <a:stretch>
            <a:fillRect/>
          </a:stretch>
        </p:blipFill>
        <p:spPr>
          <a:xfrm>
            <a:off x="6530911" y="3094012"/>
            <a:ext cx="4530898" cy="2733764"/>
          </a:xfrm>
          <a:prstGeom prst="rect">
            <a:avLst/>
          </a:prstGeom>
          <a:effectLst>
            <a:outerShdw blurRad="50800" dist="50800" dir="5400000" algn="ctr" rotWithShape="0">
              <a:srgbClr val="000000">
                <a:alpha val="99000"/>
              </a:srgbClr>
            </a:outerShdw>
          </a:effectLst>
        </p:spPr>
      </p:pic>
      <p:sp>
        <p:nvSpPr>
          <p:cNvPr id="22" name="Rectangle 2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1C1242-952C-52F3-4714-DD712550467D}"/>
              </a:ext>
            </a:extLst>
          </p:cNvPr>
          <p:cNvSpPr txBox="1"/>
          <p:nvPr/>
        </p:nvSpPr>
        <p:spPr>
          <a:xfrm rot="20730940">
            <a:off x="1345324" y="3754291"/>
            <a:ext cx="6049477" cy="646331"/>
          </a:xfrm>
          <a:prstGeom prst="rect">
            <a:avLst/>
          </a:prstGeom>
          <a:solidFill>
            <a:srgbClr val="CC3300"/>
          </a:solidFill>
          <a:effectLst>
            <a:outerShdw blurRad="50800" dist="50800" dir="5400000" algn="ctr" rotWithShape="0">
              <a:srgbClr val="000000">
                <a:alpha val="99000"/>
              </a:srgbClr>
            </a:outerShdw>
          </a:effectLst>
        </p:spPr>
        <p:txBody>
          <a:bodyPr wrap="none" rtlCol="0">
            <a:spAutoFit/>
          </a:bodyPr>
          <a:lstStyle/>
          <a:p>
            <a:r>
              <a:rPr lang="en-US" sz="3600" dirty="0">
                <a:solidFill>
                  <a:schemeClr val="bg1"/>
                </a:solidFill>
              </a:rPr>
              <a:t>Undue Influence and Causation</a:t>
            </a:r>
          </a:p>
        </p:txBody>
      </p:sp>
    </p:spTree>
    <p:extLst>
      <p:ext uri="{BB962C8B-B14F-4D97-AF65-F5344CB8AC3E}">
        <p14:creationId xmlns:p14="http://schemas.microsoft.com/office/powerpoint/2010/main" val="2133835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34">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efining Undue Influence | Florida Probate &amp; Trust Litigation Blog">
            <a:extLst>
              <a:ext uri="{FF2B5EF4-FFF2-40B4-BE49-F238E27FC236}">
                <a16:creationId xmlns:a16="http://schemas.microsoft.com/office/drawing/2014/main" id="{2CDDEAAD-41B6-4DD3-5D65-1982F82757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05" r="7916"/>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6905298" y="2284857"/>
            <a:ext cx="4966968" cy="3540669"/>
          </a:xfrm>
        </p:spPr>
        <p:txBody>
          <a:bodyPr anchor="ctr">
            <a:noAutofit/>
          </a:bodyPr>
          <a:lstStyle/>
          <a:p>
            <a:pPr marL="0" marR="0" indent="0">
              <a:lnSpc>
                <a:spcPct val="110000"/>
              </a:lnSpc>
              <a:spcBef>
                <a:spcPts val="600"/>
              </a:spcBef>
              <a:spcAft>
                <a:spcPts val="6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In order to establish undue influence to void a will on the ground of undue influence, there must be:</a:t>
            </a:r>
          </a:p>
          <a:p>
            <a:pPr marL="0" marR="0" indent="0">
              <a:lnSpc>
                <a:spcPct val="110000"/>
              </a:lnSpc>
              <a:spcBef>
                <a:spcPts val="600"/>
              </a:spcBef>
              <a:spcAft>
                <a:spcPts val="6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&gt; imprisonment of the body or mind, fraud, threats, misrepresentations, circumvention, inordinate flattery, or physical or moral coercion, </a:t>
            </a:r>
          </a:p>
          <a:p>
            <a:pPr marL="0" marR="0" indent="0">
              <a:lnSpc>
                <a:spcPct val="110000"/>
              </a:lnSpc>
              <a:spcBef>
                <a:spcPts val="600"/>
              </a:spcBef>
              <a:spcAft>
                <a:spcPts val="6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&gt; to such a degree as to prejudice the mind of the testator, or destroy his </a:t>
            </a:r>
            <a:r>
              <a:rPr lang="en-US" sz="2000" dirty="0">
                <a:latin typeface="Arial Narrow" panose="020B0606020202030204" pitchFamily="34" charset="0"/>
                <a:ea typeface="Calibri" panose="020F0502020204030204" pitchFamily="34" charset="0"/>
                <a:cs typeface="Times New Roman" panose="02020603050405020304" pitchFamily="18" charset="0"/>
              </a:rPr>
              <a:t>or her </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free agency, in the making of the will. </a:t>
            </a:r>
          </a:p>
          <a:p>
            <a:pPr marL="0" marR="0" indent="0">
              <a:spcBef>
                <a:spcPts val="600"/>
              </a:spcBef>
              <a:spcAft>
                <a:spcPts val="600"/>
              </a:spcAft>
              <a:buNone/>
            </a:pPr>
            <a:endParaRPr lang="en-US" sz="1800" dirty="0">
              <a:latin typeface="Abadi Extra Light" panose="020B0204020104020204" pitchFamily="34" charset="0"/>
            </a:endParaRPr>
          </a:p>
        </p:txBody>
      </p:sp>
      <p:sp>
        <p:nvSpPr>
          <p:cNvPr id="1043" name="Rectangle 104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8D8330-8123-1FD5-7C30-DA82B7DD44A6}"/>
              </a:ext>
            </a:extLst>
          </p:cNvPr>
          <p:cNvSpPr txBox="1"/>
          <p:nvPr/>
        </p:nvSpPr>
        <p:spPr>
          <a:xfrm>
            <a:off x="7151473" y="1122480"/>
            <a:ext cx="6098058" cy="523220"/>
          </a:xfrm>
          <a:prstGeom prst="rect">
            <a:avLst/>
          </a:prstGeom>
          <a:solidFill>
            <a:srgbClr val="C00000"/>
          </a:solidFill>
        </p:spPr>
        <p:txBody>
          <a:bodyPr wrap="square">
            <a:spAutoFit/>
          </a:bodyPr>
          <a:lstStyle/>
          <a:p>
            <a:r>
              <a:rPr lang="en-US" sz="2800" b="1" spc="50" dirty="0">
                <a:ln w="0"/>
                <a:solidFill>
                  <a:schemeClr val="accent4">
                    <a:lumMod val="40000"/>
                    <a:lumOff val="60000"/>
                  </a:schemeClr>
                </a:solidFill>
                <a:effectLst>
                  <a:innerShdw blurRad="63500" dist="50800" dir="13500000">
                    <a:srgbClr val="000000">
                      <a:alpha val="50000"/>
                    </a:srgbClr>
                  </a:innerShdw>
                </a:effectLst>
              </a:rPr>
              <a:t>Defining Undue Influence</a:t>
            </a:r>
          </a:p>
        </p:txBody>
      </p:sp>
    </p:spTree>
    <p:extLst>
      <p:ext uri="{BB962C8B-B14F-4D97-AF65-F5344CB8AC3E}">
        <p14:creationId xmlns:p14="http://schemas.microsoft.com/office/powerpoint/2010/main" val="3480099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137033" y="670559"/>
            <a:ext cx="4683321" cy="2148841"/>
          </a:xfrm>
        </p:spPr>
        <p:txBody>
          <a:bodyPr anchor="t">
            <a:normAutofit/>
          </a:bodyPr>
          <a:lstStyle/>
          <a:p>
            <a:r>
              <a:rPr lang="en-US" dirty="0">
                <a:solidFill>
                  <a:schemeClr val="accent2"/>
                </a:solidFill>
                <a:effectLst>
                  <a:outerShdw blurRad="38100" dist="38100" dir="2700000" algn="tl">
                    <a:srgbClr val="000000">
                      <a:alpha val="43137"/>
                    </a:srgbClr>
                  </a:outerShdw>
                </a:effectLst>
              </a:rPr>
              <a:t>Defining Undue Influence</a:t>
            </a:r>
            <a:br>
              <a:rPr lang="en-US" dirty="0">
                <a:solidFill>
                  <a:schemeClr val="accent2"/>
                </a:solidFill>
                <a:effectLst>
                  <a:outerShdw blurRad="38100" dist="38100" dir="2700000" algn="tl">
                    <a:srgbClr val="000000">
                      <a:alpha val="43137"/>
                    </a:srgbClr>
                  </a:outerShdw>
                </a:effectLst>
              </a:rPr>
            </a:br>
            <a:endParaRPr lang="en-US" dirty="0">
              <a:solidFill>
                <a:schemeClr val="accent2"/>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4C9CA33-7235-E4D4-0D4B-14FC253E0338}"/>
              </a:ext>
            </a:extLst>
          </p:cNvPr>
          <p:cNvPicPr>
            <a:picLocks noChangeAspect="1"/>
          </p:cNvPicPr>
          <p:nvPr/>
        </p:nvPicPr>
        <p:blipFill rotWithShape="1">
          <a:blip r:embed="rId2"/>
          <a:srcRect l="5242" r="4965" b="1"/>
          <a:stretch>
            <a:fillRect/>
          </a:stretch>
        </p:blipFill>
        <p:spPr>
          <a:xfrm>
            <a:off x="1" y="1620457"/>
            <a:ext cx="6448424" cy="5237544"/>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7167394" y="936777"/>
            <a:ext cx="4555782" cy="5445076"/>
          </a:xfrm>
        </p:spPr>
        <p:txBody>
          <a:bodyPr anchor="t">
            <a:normAutofit/>
          </a:bodyPr>
          <a:lstStyle/>
          <a:p>
            <a:pPr marL="0" indent="0">
              <a:spcBef>
                <a:spcPts val="600"/>
              </a:spcBef>
              <a:spcAft>
                <a:spcPts val="600"/>
              </a:spcAft>
              <a:buNone/>
            </a:pPr>
            <a:r>
              <a:rPr lang="en-US" sz="2800" dirty="0">
                <a:solidFill>
                  <a:schemeClr val="bg1"/>
                </a:solidFill>
                <a:latin typeface="Abadi Extra Light" panose="020B0204020104020204" pitchFamily="34" charset="0"/>
              </a:rPr>
              <a:t>The term </a:t>
            </a:r>
            <a:r>
              <a:rPr lang="en-US" sz="2800" dirty="0">
                <a:solidFill>
                  <a:schemeClr val="accent2"/>
                </a:solidFill>
                <a:latin typeface="Abadi Extra Light" panose="020B0204020104020204" pitchFamily="34" charset="0"/>
              </a:rPr>
              <a:t>“undue influence” </a:t>
            </a:r>
            <a:r>
              <a:rPr lang="en-US" sz="2800" dirty="0">
                <a:solidFill>
                  <a:schemeClr val="bg1"/>
                </a:solidFill>
                <a:latin typeface="Abadi Extra Light" panose="020B0204020104020204" pitchFamily="34" charset="0"/>
              </a:rPr>
              <a:t>does not refer to all conduct capable of swaying the testator in one’s favor but rather to:</a:t>
            </a:r>
          </a:p>
          <a:p>
            <a:pPr marL="341313" indent="-341313">
              <a:spcBef>
                <a:spcPts val="600"/>
              </a:spcBef>
              <a:spcAft>
                <a:spcPts val="600"/>
              </a:spcAft>
              <a:buFont typeface="Abadi Extra Light" panose="020B0204020104020204" pitchFamily="34" charset="0"/>
              <a:buChar char="›"/>
            </a:pPr>
            <a:r>
              <a:rPr lang="en-US" sz="2800" dirty="0">
                <a:solidFill>
                  <a:schemeClr val="bg1"/>
                </a:solidFill>
                <a:latin typeface="Abadi Extra Light" panose="020B0204020104020204" pitchFamily="34" charset="0"/>
              </a:rPr>
              <a:t>An intentional act or acts </a:t>
            </a:r>
          </a:p>
          <a:p>
            <a:pPr marL="341313" indent="-341313">
              <a:spcBef>
                <a:spcPts val="600"/>
              </a:spcBef>
              <a:spcAft>
                <a:spcPts val="600"/>
              </a:spcAft>
              <a:buFont typeface="Abadi Extra Light" panose="020B0204020104020204" pitchFamily="34" charset="0"/>
              <a:buChar char="›"/>
            </a:pPr>
            <a:r>
              <a:rPr lang="en-US" sz="2800" dirty="0">
                <a:solidFill>
                  <a:schemeClr val="bg1"/>
                </a:solidFill>
                <a:latin typeface="Abadi Extra Light" panose="020B0204020104020204" pitchFamily="34" charset="0"/>
              </a:rPr>
              <a:t>Intended to produce and </a:t>
            </a:r>
          </a:p>
          <a:p>
            <a:pPr marL="341313" indent="-341313">
              <a:spcBef>
                <a:spcPts val="600"/>
              </a:spcBef>
              <a:spcAft>
                <a:spcPts val="600"/>
              </a:spcAft>
              <a:buFont typeface="Abadi Extra Light" panose="020B0204020104020204" pitchFamily="34" charset="0"/>
              <a:buChar char="›"/>
            </a:pPr>
            <a:r>
              <a:rPr lang="en-US" sz="2800" dirty="0">
                <a:solidFill>
                  <a:schemeClr val="bg1"/>
                </a:solidFill>
                <a:latin typeface="Abadi Extra Light" panose="020B0204020104020204" pitchFamily="34" charset="0"/>
              </a:rPr>
              <a:t>Which does produce a testamentary writing </a:t>
            </a:r>
          </a:p>
          <a:p>
            <a:pPr marL="341313" indent="-341313">
              <a:spcBef>
                <a:spcPts val="600"/>
              </a:spcBef>
              <a:spcAft>
                <a:spcPts val="600"/>
              </a:spcAft>
              <a:buFont typeface="Abadi Extra Light" panose="020B0204020104020204" pitchFamily="34" charset="0"/>
              <a:buChar char="›"/>
            </a:pPr>
            <a:r>
              <a:rPr lang="en-US" sz="2800" dirty="0">
                <a:solidFill>
                  <a:schemeClr val="bg1"/>
                </a:solidFill>
                <a:latin typeface="Abadi Extra Light" panose="020B0204020104020204" pitchFamily="34" charset="0"/>
              </a:rPr>
              <a:t>That the testator would not have made but for such influence. </a:t>
            </a:r>
          </a:p>
          <a:p>
            <a:pPr marL="0" indent="0">
              <a:buNone/>
            </a:pPr>
            <a:endParaRPr lang="en-US" sz="2000" dirty="0">
              <a:latin typeface="Abadi Extra Light" panose="020B0204020104020204" pitchFamily="34" charset="0"/>
            </a:endParaRPr>
          </a:p>
        </p:txBody>
      </p:sp>
    </p:spTree>
    <p:extLst>
      <p:ext uri="{BB962C8B-B14F-4D97-AF65-F5344CB8AC3E}">
        <p14:creationId xmlns:p14="http://schemas.microsoft.com/office/powerpoint/2010/main" val="35091499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330134" y="965825"/>
            <a:ext cx="3420305" cy="1058869"/>
          </a:xfrm>
        </p:spPr>
        <p:txBody>
          <a:bodyPr>
            <a:normAutofit/>
          </a:bodyPr>
          <a:lstStyle/>
          <a:p>
            <a:pPr algn="ctr"/>
            <a:r>
              <a:rPr lang="en-US" sz="3600" dirty="0">
                <a:effectLst>
                  <a:outerShdw blurRad="38100" dist="38100" dir="2700000" algn="tl">
                    <a:srgbClr val="000000">
                      <a:alpha val="43137"/>
                    </a:srgbClr>
                  </a:outerShdw>
                </a:effectLst>
              </a:rPr>
              <a:t>Causation</a:t>
            </a:r>
          </a:p>
        </p:txBody>
      </p:sp>
      <p:sp>
        <p:nvSpPr>
          <p:cNvPr id="11" name="Rectangle 10">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687CCC-948E-113D-8176-3E6DE7577B87}"/>
              </a:ext>
            </a:extLst>
          </p:cNvPr>
          <p:cNvPicPr>
            <a:picLocks noChangeAspect="1"/>
          </p:cNvPicPr>
          <p:nvPr/>
        </p:nvPicPr>
        <p:blipFill>
          <a:blip r:embed="rId3"/>
          <a:stretch>
            <a:fillRect/>
          </a:stretch>
        </p:blipFill>
        <p:spPr>
          <a:xfrm>
            <a:off x="352603" y="3741757"/>
            <a:ext cx="3605083" cy="2143228"/>
          </a:xfrm>
          <a:prstGeom prst="rect">
            <a:avLst/>
          </a:prstGeom>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833147" y="965825"/>
            <a:ext cx="6822554" cy="5409743"/>
          </a:xfrm>
        </p:spPr>
        <p:txBody>
          <a:bodyPr anchor="ctr">
            <a:normAutofit/>
          </a:bodyPr>
          <a:lstStyle/>
          <a:p>
            <a:pPr marL="463550" indent="-463550">
              <a:lnSpc>
                <a:spcPct val="100000"/>
              </a:lnSpc>
            </a:pPr>
            <a:r>
              <a:rPr lang="en-US" sz="2800" dirty="0">
                <a:latin typeface="Arial Narrow" panose="020B0606020202030204" pitchFamily="34" charset="0"/>
              </a:rPr>
              <a:t>The case law also requires proof of </a:t>
            </a:r>
            <a:r>
              <a:rPr lang="en-US" sz="2800" dirty="0">
                <a:solidFill>
                  <a:srgbClr val="C00000"/>
                </a:solidFill>
                <a:latin typeface="Arial Narrow" panose="020B0606020202030204" pitchFamily="34" charset="0"/>
              </a:rPr>
              <a:t>“causation”. </a:t>
            </a:r>
          </a:p>
          <a:p>
            <a:pPr marL="463550" indent="-463550">
              <a:lnSpc>
                <a:spcPct val="100000"/>
              </a:lnSpc>
            </a:pPr>
            <a:r>
              <a:rPr lang="en-US" sz="2800" dirty="0">
                <a:solidFill>
                  <a:srgbClr val="C00000"/>
                </a:solidFill>
                <a:latin typeface="Arial Narrow" panose="020B0606020202030204" pitchFamily="34" charset="0"/>
              </a:rPr>
              <a:t>That is proof that the exercise of influence over the testator led to the execution of a will which the testator would not have otherwise executed. </a:t>
            </a:r>
          </a:p>
          <a:p>
            <a:pPr marL="463550" indent="-463550">
              <a:lnSpc>
                <a:spcPct val="100000"/>
              </a:lnSpc>
            </a:pPr>
            <a:r>
              <a:rPr lang="en-US" sz="2800" dirty="0">
                <a:latin typeface="Arial Narrow" panose="020B0606020202030204" pitchFamily="34" charset="0"/>
              </a:rPr>
              <a:t>Where it does not appear that the efforts of the proponent influenced the testator in with respect to the execution of the will itself undue influence will not be found.  </a:t>
            </a:r>
          </a:p>
          <a:p>
            <a:pPr marL="0" indent="0">
              <a:buNone/>
            </a:pPr>
            <a:endParaRPr lang="en-US" sz="2000" dirty="0">
              <a:latin typeface="Abadi Extra Light" panose="020B0204020104020204" pitchFamily="34" charset="0"/>
            </a:endParaRPr>
          </a:p>
          <a:p>
            <a:pPr marL="0" indent="0">
              <a:buNone/>
            </a:pPr>
            <a:endParaRPr lang="en-US" sz="2000" dirty="0">
              <a:latin typeface="Abadi Extra Light" panose="020B0204020104020204" pitchFamily="34" charset="0"/>
            </a:endParaRP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0095642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005840" y="914400"/>
            <a:ext cx="10588434" cy="1062644"/>
          </a:xfrm>
        </p:spPr>
        <p:txBody>
          <a:bodyPr anchor="b">
            <a:normAutofit/>
          </a:bodyPr>
          <a:lstStyle/>
          <a:p>
            <a:r>
              <a:rPr lang="en-US" sz="3200" dirty="0">
                <a:solidFill>
                  <a:schemeClr val="accent4">
                    <a:lumMod val="60000"/>
                    <a:lumOff val="40000"/>
                  </a:schemeClr>
                </a:solidFill>
              </a:rPr>
              <a:t>Evidence Considered</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13E8DA-F3D6-841B-E886-4FCA89F24609}"/>
              </a:ext>
            </a:extLst>
          </p:cNvPr>
          <p:cNvPicPr>
            <a:picLocks noChangeAspect="1"/>
          </p:cNvPicPr>
          <p:nvPr/>
        </p:nvPicPr>
        <p:blipFill>
          <a:blip r:embed="rId2">
            <a:duotone>
              <a:prstClr val="black"/>
              <a:schemeClr val="accent4">
                <a:tint val="45000"/>
                <a:satMod val="400000"/>
              </a:schemeClr>
            </a:duotone>
          </a:blip>
          <a:stretch>
            <a:fillRect/>
          </a:stretch>
        </p:blipFill>
        <p:spPr>
          <a:xfrm>
            <a:off x="8301317" y="2782834"/>
            <a:ext cx="3037847" cy="2098123"/>
          </a:xfrm>
          <a:prstGeom prst="rect">
            <a:avLst/>
          </a:prstGeom>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1005840" y="2553031"/>
            <a:ext cx="6966823" cy="3215749"/>
          </a:xfrm>
        </p:spPr>
        <p:txBody>
          <a:bodyPr>
            <a:noAutofit/>
          </a:bodyPr>
          <a:lstStyle/>
          <a:p>
            <a:pPr marL="0" indent="0">
              <a:lnSpc>
                <a:spcPct val="100000"/>
              </a:lnSpc>
              <a:buNone/>
            </a:pPr>
            <a:r>
              <a:rPr lang="en-US" sz="2400" dirty="0">
                <a:solidFill>
                  <a:schemeClr val="accent4">
                    <a:lumMod val="60000"/>
                    <a:lumOff val="40000"/>
                  </a:schemeClr>
                </a:solidFill>
                <a:latin typeface="Arial Narrow" panose="020B0606020202030204" pitchFamily="34" charset="0"/>
              </a:rPr>
              <a:t>Because </a:t>
            </a:r>
            <a:r>
              <a:rPr lang="en-US" sz="2400" dirty="0">
                <a:solidFill>
                  <a:schemeClr val="bg1"/>
                </a:solidFill>
                <a:latin typeface="Arial Narrow" panose="020B0606020202030204" pitchFamily="34" charset="0"/>
              </a:rPr>
              <a:t>undue influence </a:t>
            </a:r>
            <a:r>
              <a:rPr lang="en-US" sz="2400" dirty="0">
                <a:solidFill>
                  <a:schemeClr val="accent4">
                    <a:lumMod val="60000"/>
                    <a:lumOff val="40000"/>
                  </a:schemeClr>
                </a:solidFill>
                <a:latin typeface="Arial Narrow" panose="020B0606020202030204" pitchFamily="34" charset="0"/>
              </a:rPr>
              <a:t>has been described as </a:t>
            </a:r>
            <a:r>
              <a:rPr lang="en-US" sz="2400" dirty="0">
                <a:solidFill>
                  <a:schemeClr val="bg1"/>
                </a:solidFill>
                <a:latin typeface="Arial Narrow" panose="020B0606020202030204" pitchFamily="34" charset="0"/>
              </a:rPr>
              <a:t>subtle, intangible, yet recognizable by human experience </a:t>
            </a:r>
            <a:r>
              <a:rPr lang="en-US" sz="2400" dirty="0">
                <a:solidFill>
                  <a:schemeClr val="accent4">
                    <a:lumMod val="60000"/>
                    <a:lumOff val="40000"/>
                  </a:schemeClr>
                </a:solidFill>
                <a:latin typeface="Arial Narrow" panose="020B0606020202030204" pitchFamily="34" charset="0"/>
              </a:rPr>
              <a:t>undue influence is rarely susceptible of direct proof. </a:t>
            </a:r>
          </a:p>
          <a:p>
            <a:pPr marL="0" indent="0">
              <a:lnSpc>
                <a:spcPct val="100000"/>
              </a:lnSpc>
              <a:buNone/>
            </a:pPr>
            <a:r>
              <a:rPr lang="en-US" sz="2400" dirty="0">
                <a:solidFill>
                  <a:schemeClr val="bg1"/>
                </a:solidFill>
                <a:latin typeface="Arial Narrow" panose="020B0606020202030204" pitchFamily="34" charset="0"/>
              </a:rPr>
              <a:t>Seldom does a single fact result in the court voiding a will based on undue influence</a:t>
            </a:r>
            <a:r>
              <a:rPr lang="en-US" sz="2400" dirty="0">
                <a:solidFill>
                  <a:schemeClr val="accent4">
                    <a:lumMod val="60000"/>
                    <a:lumOff val="40000"/>
                  </a:schemeClr>
                </a:solidFill>
                <a:latin typeface="Arial Narrow" panose="020B0606020202030204" pitchFamily="34" charset="0"/>
              </a:rPr>
              <a:t>. </a:t>
            </a:r>
          </a:p>
          <a:p>
            <a:pPr marL="0" indent="0">
              <a:lnSpc>
                <a:spcPct val="100000"/>
              </a:lnSpc>
              <a:buNone/>
            </a:pPr>
            <a:r>
              <a:rPr lang="en-US" sz="2400" dirty="0">
                <a:solidFill>
                  <a:schemeClr val="accent4">
                    <a:lumMod val="60000"/>
                    <a:lumOff val="40000"/>
                  </a:schemeClr>
                </a:solidFill>
                <a:latin typeface="Arial Narrow" panose="020B0606020202030204" pitchFamily="34" charset="0"/>
              </a:rPr>
              <a:t>It is rather a consideration of the </a:t>
            </a:r>
            <a:r>
              <a:rPr lang="en-US" sz="2400" dirty="0">
                <a:solidFill>
                  <a:schemeClr val="bg1"/>
                </a:solidFill>
                <a:latin typeface="Arial Narrow" panose="020B0606020202030204" pitchFamily="34" charset="0"/>
              </a:rPr>
              <a:t>totality of the circumstances </a:t>
            </a:r>
            <a:r>
              <a:rPr lang="en-US" sz="2400" dirty="0">
                <a:solidFill>
                  <a:schemeClr val="accent4">
                    <a:lumMod val="60000"/>
                    <a:lumOff val="40000"/>
                  </a:schemeClr>
                </a:solidFill>
                <a:latin typeface="Arial Narrow" panose="020B0606020202030204" pitchFamily="34" charset="0"/>
              </a:rPr>
              <a:t>surrounding the will which is more often the court’s frame of reference. </a:t>
            </a:r>
          </a:p>
        </p:txBody>
      </p:sp>
    </p:spTree>
    <p:extLst>
      <p:ext uri="{BB962C8B-B14F-4D97-AF65-F5344CB8AC3E}">
        <p14:creationId xmlns:p14="http://schemas.microsoft.com/office/powerpoint/2010/main" val="2102566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an a Disparity in Mental Acuity between Decedent and a Beneficiary be  Evidence of Undue Influence? - Law Offices of Samantha J. Fitzgerald">
            <a:extLst>
              <a:ext uri="{FF2B5EF4-FFF2-40B4-BE49-F238E27FC236}">
                <a16:creationId xmlns:a16="http://schemas.microsoft.com/office/drawing/2014/main" id="{6B763F36-E901-4418-3298-4F9E284E736D}"/>
              </a:ext>
            </a:extLst>
          </p:cNvPr>
          <p:cNvPicPr>
            <a:picLocks noChangeAspect="1" noChangeArrowheads="1"/>
          </p:cNvPicPr>
          <p:nvPr/>
        </p:nvPicPr>
        <p:blipFill rotWithShape="1">
          <a:blip r:embed="rId2">
            <a:biLevel thresh="50000"/>
            <a:extLst>
              <a:ext uri="{28A0092B-C50C-407E-A947-70E740481C1C}">
                <a14:useLocalDpi xmlns:a14="http://schemas.microsoft.com/office/drawing/2010/main" val="0"/>
              </a:ext>
            </a:extLst>
          </a:blip>
          <a:srcRect l="4437" r="1446" b="-1"/>
          <a:stretch/>
        </p:blipFill>
        <p:spPr bwMode="auto">
          <a:xfrm>
            <a:off x="3887296"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838200" y="365125"/>
            <a:ext cx="3822189" cy="1899912"/>
          </a:xfrm>
        </p:spPr>
        <p:txBody>
          <a:bodyPr>
            <a:normAutofit/>
          </a:bodyPr>
          <a:lstStyle/>
          <a:p>
            <a:r>
              <a:rPr lang="en-US" sz="4000" dirty="0">
                <a:effectLst>
                  <a:outerShdw blurRad="38100" dist="38100" dir="2700000" algn="tl">
                    <a:srgbClr val="000000">
                      <a:alpha val="43137"/>
                    </a:srgbClr>
                  </a:outerShdw>
                </a:effectLst>
              </a:rPr>
              <a:t>Specific Acts Considered</a:t>
            </a: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838200" y="2075855"/>
            <a:ext cx="4116859" cy="3742762"/>
          </a:xfrm>
        </p:spPr>
        <p:txBody>
          <a:bodyPr>
            <a:noAutofit/>
          </a:bodyPr>
          <a:lstStyle/>
          <a:p>
            <a:pPr marL="285750" marR="0" indent="-285750">
              <a:lnSpc>
                <a:spcPct val="100000"/>
              </a:lnSpc>
              <a:spcBef>
                <a:spcPts val="600"/>
              </a:spcBef>
              <a:spcAft>
                <a:spcPts val="600"/>
              </a:spcAft>
              <a:buFont typeface="Abadi Extra Light" panose="020B0204020104020204" pitchFamily="34" charset="0"/>
              <a:buChar char="›"/>
            </a:pPr>
            <a:r>
              <a:rPr lang="en-US" sz="2800" dirty="0">
                <a:effectLst/>
                <a:latin typeface="Abadi Extra Light" panose="020B0204020104020204" pitchFamily="34" charset="0"/>
                <a:ea typeface="Calibri" panose="020F0502020204030204" pitchFamily="34" charset="0"/>
                <a:cs typeface="Times New Roman" panose="02020603050405020304" pitchFamily="18" charset="0"/>
              </a:rPr>
              <a:t>Opportunity Not Enough </a:t>
            </a:r>
          </a:p>
          <a:p>
            <a:pPr marL="285750" marR="0" indent="-285750">
              <a:lnSpc>
                <a:spcPct val="100000"/>
              </a:lnSpc>
              <a:spcBef>
                <a:spcPts val="600"/>
              </a:spcBef>
              <a:spcAft>
                <a:spcPts val="600"/>
              </a:spcAft>
              <a:buFont typeface="Abadi Extra Light" panose="020B0204020104020204" pitchFamily="34" charset="0"/>
              <a:buChar char="›"/>
            </a:pPr>
            <a:r>
              <a:rPr lang="en-US" sz="2800" dirty="0">
                <a:effectLst/>
                <a:latin typeface="Abadi Extra Light" panose="020B0204020104020204" pitchFamily="34" charset="0"/>
                <a:ea typeface="Calibri" panose="020F0502020204030204" pitchFamily="34" charset="0"/>
                <a:cs typeface="Times New Roman" panose="02020603050405020304" pitchFamily="18" charset="0"/>
              </a:rPr>
              <a:t>Solicitations </a:t>
            </a:r>
          </a:p>
          <a:p>
            <a:pPr marL="285750" marR="0" indent="-285750">
              <a:lnSpc>
                <a:spcPct val="100000"/>
              </a:lnSpc>
              <a:spcBef>
                <a:spcPts val="600"/>
              </a:spcBef>
              <a:spcAft>
                <a:spcPts val="600"/>
              </a:spcAft>
              <a:buFont typeface="Abadi Extra Light" panose="020B0204020104020204" pitchFamily="34" charset="0"/>
              <a:buChar char="›"/>
            </a:pPr>
            <a:r>
              <a:rPr lang="en-US" sz="2800" dirty="0">
                <a:effectLst/>
                <a:latin typeface="Abadi Extra Light" panose="020B0204020104020204" pitchFamily="34" charset="0"/>
                <a:ea typeface="Calibri" panose="020F0502020204030204" pitchFamily="34" charset="0"/>
                <a:cs typeface="Times New Roman" panose="02020603050405020304" pitchFamily="18" charset="0"/>
              </a:rPr>
              <a:t>Acts of Kindness </a:t>
            </a:r>
          </a:p>
          <a:p>
            <a:pPr marL="285750" marR="0" indent="-285750">
              <a:lnSpc>
                <a:spcPct val="100000"/>
              </a:lnSpc>
              <a:spcBef>
                <a:spcPts val="600"/>
              </a:spcBef>
              <a:spcAft>
                <a:spcPts val="600"/>
              </a:spcAft>
              <a:buFont typeface="Abadi Extra Light" panose="020B0204020104020204" pitchFamily="34" charset="0"/>
              <a:buChar char="›"/>
            </a:pPr>
            <a:r>
              <a:rPr lang="en-US" sz="2800" dirty="0">
                <a:effectLst/>
                <a:latin typeface="Abadi Extra Light" panose="020B0204020104020204" pitchFamily="34" charset="0"/>
                <a:ea typeface="Calibri" panose="020F0502020204030204" pitchFamily="34" charset="0"/>
                <a:cs typeface="Times New Roman" panose="02020603050405020304" pitchFamily="18" charset="0"/>
              </a:rPr>
              <a:t>Misconduct and Ill-Treatment </a:t>
            </a:r>
          </a:p>
          <a:p>
            <a:pPr marL="285750" marR="0" indent="-285750">
              <a:lnSpc>
                <a:spcPct val="100000"/>
              </a:lnSpc>
              <a:spcBef>
                <a:spcPts val="600"/>
              </a:spcBef>
              <a:spcAft>
                <a:spcPts val="600"/>
              </a:spcAft>
              <a:buFont typeface="Abadi Extra Light" panose="020B0204020104020204" pitchFamily="34" charset="0"/>
              <a:buChar char="›"/>
            </a:pPr>
            <a:r>
              <a:rPr lang="en-US" sz="2800" dirty="0">
                <a:effectLst/>
                <a:latin typeface="Abadi Extra Light" panose="020B0204020104020204" pitchFamily="34" charset="0"/>
                <a:ea typeface="Calibri" panose="020F0502020204030204" pitchFamily="34" charset="0"/>
                <a:cs typeface="Times New Roman" panose="02020603050405020304" pitchFamily="18" charset="0"/>
              </a:rPr>
              <a:t>Denying Access to the Testator </a:t>
            </a:r>
          </a:p>
          <a:p>
            <a:pPr marL="0" indent="0">
              <a:buNone/>
            </a:pPr>
            <a:endParaRPr lang="en-US" sz="1700" dirty="0">
              <a:latin typeface="Abadi Extra Light" panose="020B0204020104020204" pitchFamily="34" charset="0"/>
            </a:endParaRPr>
          </a:p>
        </p:txBody>
      </p:sp>
    </p:spTree>
    <p:extLst>
      <p:ext uri="{BB962C8B-B14F-4D97-AF65-F5344CB8AC3E}">
        <p14:creationId xmlns:p14="http://schemas.microsoft.com/office/powerpoint/2010/main" val="1642667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716734" y="728369"/>
            <a:ext cx="6006192" cy="1324907"/>
          </a:xfrm>
        </p:spPr>
        <p:txBody>
          <a:bodyPr>
            <a:normAutofit fontScale="90000"/>
          </a:bodyPr>
          <a:lstStyle/>
          <a:p>
            <a:br>
              <a:rPr lang="en-US" sz="2100" dirty="0">
                <a:solidFill>
                  <a:srgbClr val="563F38"/>
                </a:solidFill>
              </a:rPr>
            </a:br>
            <a:r>
              <a:rPr lang="en-US" sz="3100" b="1" spc="50" dirty="0">
                <a:ln w="0"/>
                <a:solidFill>
                  <a:schemeClr val="bg1">
                    <a:lumMod val="50000"/>
                  </a:schemeClr>
                </a:solidFill>
                <a:effectLst>
                  <a:outerShdw blurRad="38100" dist="38100" dir="2700000" algn="tl">
                    <a:srgbClr val="000000">
                      <a:alpha val="43137"/>
                    </a:srgbClr>
                  </a:outerShdw>
                </a:effectLst>
                <a:latin typeface="Abadi Extra Light" panose="020B0204020104020204" pitchFamily="34" charset="0"/>
              </a:rPr>
              <a:t>Circumstances Surrounding the Execution of the Will </a:t>
            </a:r>
            <a:br>
              <a:rPr lang="en-US" sz="3100" b="1" spc="50" dirty="0">
                <a:ln w="0"/>
                <a:solidFill>
                  <a:schemeClr val="bg1">
                    <a:lumMod val="50000"/>
                  </a:schemeClr>
                </a:solidFill>
                <a:effectLst>
                  <a:innerShdw blurRad="63500" dist="50800" dir="13500000">
                    <a:srgbClr val="000000">
                      <a:alpha val="50000"/>
                    </a:srgbClr>
                  </a:innerShdw>
                </a:effectLst>
                <a:latin typeface="Abadi Extra Light" panose="020B0204020104020204" pitchFamily="34" charset="0"/>
              </a:rPr>
            </a:br>
            <a:endParaRPr lang="en-US" sz="3100" dirty="0">
              <a:solidFill>
                <a:schemeClr val="bg1">
                  <a:lumMod val="50000"/>
                </a:schemeClr>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580769" y="2167294"/>
            <a:ext cx="6709378" cy="3928139"/>
          </a:xfrm>
        </p:spPr>
        <p:txBody>
          <a:bodyPr>
            <a:normAutofit fontScale="92500" lnSpcReduction="10000"/>
          </a:bodyPr>
          <a:lstStyle/>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The Mental and Physical Condition of the Testator </a:t>
            </a: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The Scrivener </a:t>
            </a: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Proponent’s relationship to the Testator </a:t>
            </a: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Proponents’ participation in the p</a:t>
            </a:r>
            <a:r>
              <a:rPr lang="en-US" sz="2400" b="1" dirty="0">
                <a:solidFill>
                  <a:srgbClr val="563F38"/>
                </a:solidFill>
                <a:latin typeface="Abadi Extra Light" panose="020B0204020104020204" pitchFamily="34" charset="0"/>
                <a:ea typeface="Calibri" panose="020F0502020204030204" pitchFamily="34" charset="0"/>
                <a:cs typeface="Times New Roman" panose="02020603050405020304" pitchFamily="18" charset="0"/>
              </a:rPr>
              <a:t>r</a:t>
            </a: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eparation of the Will</a:t>
            </a:r>
            <a:r>
              <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 </a:t>
            </a: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Contents of the Will </a:t>
            </a: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Contents of prior Wills </a:t>
            </a: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Republication and Opportunity to Revoke </a:t>
            </a:r>
          </a:p>
          <a:p>
            <a:pPr marL="342900" marR="0" indent="-342900">
              <a:spcBef>
                <a:spcPts val="600"/>
              </a:spcBef>
              <a:spcAft>
                <a:spcPts val="600"/>
              </a:spcAft>
              <a:buFont typeface="Abadi Extra Light" panose="020B0204020104020204" pitchFamily="34" charset="0"/>
              <a:buChar char="›"/>
            </a:pPr>
            <a:r>
              <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rPr>
              <a:t>Actions and Declarations of the Beneficiaries</a:t>
            </a:r>
          </a:p>
          <a:p>
            <a:pPr marL="342900" marR="0" indent="-342900">
              <a:spcBef>
                <a:spcPts val="600"/>
              </a:spcBef>
              <a:spcAft>
                <a:spcPts val="600"/>
              </a:spcAft>
              <a:buFont typeface="Abadi Extra Light" panose="020B0204020104020204" pitchFamily="34" charset="0"/>
              <a:buChar char="›"/>
            </a:pPr>
            <a:endParaRPr lang="en-US" sz="2400" b="1"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indent="-342900">
              <a:spcBef>
                <a:spcPts val="600"/>
              </a:spcBef>
              <a:spcAft>
                <a:spcPts val="600"/>
              </a:spcAft>
              <a:buFont typeface="Abadi Extra Light" panose="020B0204020104020204" pitchFamily="34" charset="0"/>
              <a:buChar char="›"/>
            </a:pPr>
            <a:endParaRPr lang="en-US" sz="2400" dirty="0">
              <a:solidFill>
                <a:srgbClr val="563F38"/>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0" indent="0">
              <a:buNone/>
            </a:pPr>
            <a:endParaRPr lang="en-US" sz="2200" dirty="0">
              <a:solidFill>
                <a:srgbClr val="563F38"/>
              </a:solidFill>
              <a:latin typeface="Abadi Extra Light" panose="020B0204020104020204" pitchFamily="34" charset="0"/>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63F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37B794-3100-B768-4E7C-9D1322A22D71}"/>
              </a:ext>
            </a:extLst>
          </p:cNvPr>
          <p:cNvPicPr>
            <a:picLocks noChangeAspect="1"/>
          </p:cNvPicPr>
          <p:nvPr/>
        </p:nvPicPr>
        <p:blipFill rotWithShape="1">
          <a:blip r:embed="rId2"/>
          <a:srcRect l="17392" r="15926" b="1"/>
          <a:stretch/>
        </p:blipFill>
        <p:spPr>
          <a:xfrm>
            <a:off x="7523826" y="862763"/>
            <a:ext cx="3788081" cy="5151142"/>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170677732"/>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1019364" y="1169869"/>
            <a:ext cx="10588434" cy="1095168"/>
          </a:xfrm>
        </p:spPr>
        <p:txBody>
          <a:bodyPr anchor="b">
            <a:normAutofit fontScale="90000"/>
          </a:bodyPr>
          <a:lstStyle/>
          <a:p>
            <a:br>
              <a:rPr lang="en-US" sz="2300" dirty="0"/>
            </a:br>
            <a:br>
              <a:rPr lang="en-US" sz="2300" dirty="0"/>
            </a:br>
            <a:br>
              <a:rPr lang="en-US" sz="2300" dirty="0"/>
            </a:br>
            <a:br>
              <a:rPr lang="en-US" sz="2300" dirty="0"/>
            </a:br>
            <a:br>
              <a:rPr lang="en-US" sz="2300" dirty="0"/>
            </a:br>
            <a:br>
              <a:rPr lang="en-US" sz="2300" dirty="0"/>
            </a:br>
            <a:br>
              <a:rPr lang="en-US" sz="2300" dirty="0"/>
            </a:br>
            <a:br>
              <a:rPr lang="en-US" sz="2300" dirty="0"/>
            </a:br>
            <a:r>
              <a:rPr lang="en-US" sz="3600" dirty="0">
                <a:solidFill>
                  <a:srgbClr val="C00000"/>
                </a:solidFill>
                <a:effectLst>
                  <a:outerShdw blurRad="38100" dist="38100" dir="2700000" algn="tl">
                    <a:srgbClr val="000000">
                      <a:alpha val="43137"/>
                    </a:srgbClr>
                  </a:outerShdw>
                </a:effectLst>
              </a:rPr>
              <a:t>Influence at the Time of Execution </a:t>
            </a:r>
            <a:br>
              <a:rPr lang="en-US" sz="3600" dirty="0"/>
            </a:br>
            <a:endParaRPr lang="en-US" sz="3600" dirty="0"/>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sitting at a desk in front of a wall with clocks&#10;&#10;Description automatically generated with medium confidence">
            <a:extLst>
              <a:ext uri="{FF2B5EF4-FFF2-40B4-BE49-F238E27FC236}">
                <a16:creationId xmlns:a16="http://schemas.microsoft.com/office/drawing/2014/main" id="{31C68F0B-9D53-4720-5972-5D9D267A1E78}"/>
              </a:ext>
            </a:extLst>
          </p:cNvPr>
          <p:cNvPicPr>
            <a:picLocks noChangeAspect="1"/>
          </p:cNvPicPr>
          <p:nvPr/>
        </p:nvPicPr>
        <p:blipFill>
          <a:blip r:embed="rId2"/>
          <a:stretch>
            <a:fillRect/>
          </a:stretch>
        </p:blipFill>
        <p:spPr>
          <a:xfrm>
            <a:off x="1114023" y="2811104"/>
            <a:ext cx="3366480" cy="2521610"/>
          </a:xfrm>
          <a:prstGeom prst="rect">
            <a:avLst/>
          </a:prstGeom>
          <a:effectLst>
            <a:outerShdw blurRad="50800" dist="50800" dir="5400000" algn="ctr" rotWithShape="0">
              <a:srgbClr val="000000">
                <a:alpha val="99000"/>
              </a:srgbClr>
            </a:outerShdw>
          </a:effectLst>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4955354" y="2682433"/>
            <a:ext cx="6282169" cy="3215749"/>
          </a:xfrm>
        </p:spPr>
        <p:txBody>
          <a:bodyPr>
            <a:normAutofit/>
          </a:bodyPr>
          <a:lstStyle/>
          <a:p>
            <a:pPr marL="0" indent="0">
              <a:lnSpc>
                <a:spcPct val="100000"/>
              </a:lnSpc>
              <a:buNone/>
            </a:pPr>
            <a:r>
              <a:rPr lang="en-US" sz="2800" dirty="0">
                <a:latin typeface="Arial Narrow" panose="020B0606020202030204" pitchFamily="34" charset="0"/>
              </a:rPr>
              <a:t>Evidence as to the presence of undue influence </a:t>
            </a:r>
            <a:r>
              <a:rPr lang="en-US" sz="2800" dirty="0">
                <a:solidFill>
                  <a:srgbClr val="C00000"/>
                </a:solidFill>
                <a:latin typeface="Arial Narrow" panose="020B0606020202030204" pitchFamily="34" charset="0"/>
              </a:rPr>
              <a:t>at the time the will was executed </a:t>
            </a:r>
            <a:r>
              <a:rPr lang="en-US" sz="2800" dirty="0">
                <a:latin typeface="Arial Narrow" panose="020B0606020202030204" pitchFamily="34" charset="0"/>
              </a:rPr>
              <a:t>is most relevant. </a:t>
            </a:r>
          </a:p>
          <a:p>
            <a:pPr marL="0" indent="0">
              <a:lnSpc>
                <a:spcPct val="100000"/>
              </a:lnSpc>
              <a:buNone/>
            </a:pPr>
            <a:r>
              <a:rPr lang="en-US" sz="2800" dirty="0">
                <a:solidFill>
                  <a:srgbClr val="C00000"/>
                </a:solidFill>
                <a:latin typeface="Arial Narrow" panose="020B0606020202030204" pitchFamily="34" charset="0"/>
              </a:rPr>
              <a:t>However, evidence </a:t>
            </a:r>
            <a:r>
              <a:rPr lang="en-US" sz="2800" dirty="0">
                <a:latin typeface="Arial Narrow" panose="020B0606020202030204" pitchFamily="34" charset="0"/>
              </a:rPr>
              <a:t>for a reasonable period of time prior to and after the execution of the will</a:t>
            </a:r>
            <a:r>
              <a:rPr lang="en-US" sz="2800" dirty="0">
                <a:solidFill>
                  <a:srgbClr val="C00000"/>
                </a:solidFill>
                <a:latin typeface="Arial Narrow" panose="020B0606020202030204" pitchFamily="34" charset="0"/>
              </a:rPr>
              <a:t>, may also be considered. </a:t>
            </a:r>
          </a:p>
        </p:txBody>
      </p:sp>
    </p:spTree>
    <p:extLst>
      <p:ext uri="{BB962C8B-B14F-4D97-AF65-F5344CB8AC3E}">
        <p14:creationId xmlns:p14="http://schemas.microsoft.com/office/powerpoint/2010/main" val="370417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AA494-DD48-48FF-3166-5864FA802A6C}"/>
              </a:ext>
            </a:extLst>
          </p:cNvPr>
          <p:cNvSpPr>
            <a:spLocks noGrp="1"/>
          </p:cNvSpPr>
          <p:nvPr>
            <p:ph type="title"/>
          </p:nvPr>
        </p:nvSpPr>
        <p:spPr>
          <a:xfrm>
            <a:off x="815809" y="358448"/>
            <a:ext cx="4080879" cy="1788811"/>
          </a:xfrm>
        </p:spPr>
        <p:txBody>
          <a:bodyPr>
            <a:normAutofit/>
          </a:bodyPr>
          <a:lstStyle/>
          <a:p>
            <a:r>
              <a:rPr lang="en-US" sz="2400" dirty="0">
                <a:effectLst>
                  <a:outerShdw blurRad="38100" dist="38100" dir="2700000" algn="tl">
                    <a:srgbClr val="000000">
                      <a:alpha val="43137"/>
                    </a:srgbClr>
                  </a:outerShdw>
                </a:effectLst>
              </a:rPr>
              <a:t>Testator’s Declarations That </a:t>
            </a:r>
            <a:r>
              <a:rPr lang="en-US" sz="2400" dirty="0">
                <a:solidFill>
                  <a:schemeClr val="accent2"/>
                </a:solidFill>
                <a:effectLst>
                  <a:outerShdw blurRad="38100" dist="38100" dir="2700000" algn="tl">
                    <a:srgbClr val="000000">
                      <a:alpha val="43137"/>
                    </a:srgbClr>
                  </a:outerShdw>
                </a:effectLst>
              </a:rPr>
              <a:t>She Did Not Execute</a:t>
            </a:r>
            <a:r>
              <a:rPr lang="en-US" sz="2400" dirty="0">
                <a:solidFill>
                  <a:srgbClr val="C000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the Will Freely</a:t>
            </a:r>
          </a:p>
        </p:txBody>
      </p:sp>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815809" y="1926152"/>
            <a:ext cx="4316769" cy="3546801"/>
          </a:xfrm>
        </p:spPr>
        <p:txBody>
          <a:bodyPr>
            <a:noAutofit/>
          </a:bodyPr>
          <a:lstStyle/>
          <a:p>
            <a:pPr marL="0" indent="0">
              <a:lnSpc>
                <a:spcPct val="100000"/>
              </a:lnSpc>
              <a:buNone/>
            </a:pPr>
            <a:r>
              <a:rPr lang="en-US" sz="2000" dirty="0">
                <a:latin typeface="Arial Narrow" panose="020B0606020202030204" pitchFamily="34" charset="0"/>
              </a:rPr>
              <a:t>Declarations of the testator, such as:</a:t>
            </a:r>
          </a:p>
          <a:p>
            <a:pPr>
              <a:lnSpc>
                <a:spcPct val="100000"/>
              </a:lnSpc>
              <a:buFont typeface="Abadi Extra Light" panose="020B0204020104020204" pitchFamily="34" charset="0"/>
              <a:buChar char="›"/>
            </a:pPr>
            <a:r>
              <a:rPr lang="en-US" sz="2000" dirty="0">
                <a:solidFill>
                  <a:schemeClr val="accent2"/>
                </a:solidFill>
                <a:latin typeface="Arial Narrow" panose="020B0606020202030204" pitchFamily="34" charset="0"/>
              </a:rPr>
              <a:t>that he or she did not execute the will freely, </a:t>
            </a:r>
          </a:p>
          <a:p>
            <a:pPr>
              <a:lnSpc>
                <a:spcPct val="100000"/>
              </a:lnSpc>
              <a:buFont typeface="Abadi Extra Light" panose="020B0204020104020204" pitchFamily="34" charset="0"/>
              <a:buChar char="›"/>
            </a:pPr>
            <a:r>
              <a:rPr lang="en-US" sz="2000" dirty="0">
                <a:latin typeface="Arial Narrow" panose="020B0606020202030204" pitchFamily="34" charset="0"/>
              </a:rPr>
              <a:t>that he or she never intended to have made such a will, and</a:t>
            </a:r>
          </a:p>
          <a:p>
            <a:pPr>
              <a:lnSpc>
                <a:spcPct val="100000"/>
              </a:lnSpc>
              <a:buFont typeface="Abadi Extra Light" panose="020B0204020104020204" pitchFamily="34" charset="0"/>
              <a:buChar char="›"/>
            </a:pPr>
            <a:r>
              <a:rPr lang="en-US" sz="2000" dirty="0">
                <a:solidFill>
                  <a:schemeClr val="accent2"/>
                </a:solidFill>
                <a:latin typeface="Arial Narrow" panose="020B0606020202030204" pitchFamily="34" charset="0"/>
              </a:rPr>
              <a:t>similar declarations offered as evidence of undue influence are generally </a:t>
            </a:r>
            <a:r>
              <a:rPr lang="en-US" sz="2000" dirty="0">
                <a:latin typeface="Arial Narrow" panose="020B0606020202030204" pitchFamily="34" charset="0"/>
              </a:rPr>
              <a:t>inadmissible as hearsay to prove undue influence. </a:t>
            </a:r>
          </a:p>
          <a:p>
            <a:pPr marL="0" indent="0">
              <a:buNone/>
            </a:pPr>
            <a:endParaRPr lang="en-US" sz="1300" dirty="0">
              <a:latin typeface="Abadi Extra Light" panose="020B0204020104020204" pitchFamily="34" charset="0"/>
            </a:endParaRPr>
          </a:p>
        </p:txBody>
      </p:sp>
      <p:sp>
        <p:nvSpPr>
          <p:cNvPr id="4105"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263 Cut Puppet Strings Stock Photos, Pictures &amp; Royalty-Free Images - iStock">
            <a:extLst>
              <a:ext uri="{FF2B5EF4-FFF2-40B4-BE49-F238E27FC236}">
                <a16:creationId xmlns:a16="http://schemas.microsoft.com/office/drawing/2014/main" id="{0FE6B819-A9B7-36AC-B964-67AAFDFAE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28" r="1" b="1"/>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1D14E98-20E6-5910-D8AE-469A0405B703}"/>
              </a:ext>
            </a:extLst>
          </p:cNvPr>
          <p:cNvCxnSpPr>
            <a:cxnSpLocks/>
          </p:cNvCxnSpPr>
          <p:nvPr/>
        </p:nvCxnSpPr>
        <p:spPr>
          <a:xfrm>
            <a:off x="896471" y="1801906"/>
            <a:ext cx="3845858"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65624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descr="gibperknobackground.png"/>
          <p:cNvPicPr>
            <a:picLocks noChangeAspect="1"/>
          </p:cNvPicPr>
          <p:nvPr/>
        </p:nvPicPr>
        <p:blipFill>
          <a:blip r:embed="rId2" cstate="print"/>
          <a:srcRect/>
          <a:stretch>
            <a:fillRect/>
          </a:stretch>
        </p:blipFill>
        <p:spPr bwMode="auto">
          <a:xfrm>
            <a:off x="4495800" y="1524003"/>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Abadi Extra Light" panose="020B0204020104020204" pitchFamily="34" charset="0"/>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cs typeface="Times New Roman" pitchFamily="18" charset="0"/>
              </a:rPr>
              <a:t>We represent clients in matters pertaining to:</a:t>
            </a: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Abadi Extra Light" panose="020B0204020104020204" pitchFamily="34" charset="0"/>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21" name="Text Box 8"/>
          <p:cNvSpPr txBox="1">
            <a:spLocks noChangeArrowheads="1"/>
          </p:cNvSpPr>
          <p:nvPr/>
        </p:nvSpPr>
        <p:spPr bwMode="auto">
          <a:xfrm>
            <a:off x="3867150" y="4305373"/>
            <a:ext cx="5257800" cy="22463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Business Transactions</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Real Estate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Estate Planning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Estate Administration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Tax Problem Resolution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Emerging Businesses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rPr>
              <a:t>Litigation</a:t>
            </a:r>
            <a:endParaRPr kumimoji="0" lang="en-US" sz="1800" b="0" i="0" u="none" strike="noStrike" kern="1200" cap="none" spc="0" normalizeH="0" baseline="0" noProof="0" dirty="0">
              <a:ln>
                <a:noFill/>
              </a:ln>
              <a:solidFill>
                <a:srgbClr val="1F497D"/>
              </a:solidFill>
              <a:effectLst/>
              <a:uLnTx/>
              <a:uFillTx/>
              <a:latin typeface="Abadi Extra Light" panose="020B0204020104020204" pitchFamily="34" charset="0"/>
              <a:cs typeface="Times New Roman" pitchFamily="18" charset="0"/>
            </a:endParaRPr>
          </a:p>
        </p:txBody>
      </p:sp>
    </p:spTree>
    <p:extLst>
      <p:ext uri="{BB962C8B-B14F-4D97-AF65-F5344CB8AC3E}">
        <p14:creationId xmlns:p14="http://schemas.microsoft.com/office/powerpoint/2010/main" val="864794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fade">
                                      <p:cBhvr>
                                        <p:cTn id="38" dur="500"/>
                                        <p:tgtEl>
                                          <p:spTgt spid="2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Effect transition="in" filter="fade">
                                      <p:cBhvr>
                                        <p:cTn id="43" dur="500"/>
                                        <p:tgtEl>
                                          <p:spTgt spid="2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6" end="6"/>
                                            </p:txEl>
                                          </p:spTgt>
                                        </p:tgtEl>
                                        <p:attrNameLst>
                                          <p:attrName>style.visibility</p:attrName>
                                        </p:attrNameLst>
                                      </p:cBhvr>
                                      <p:to>
                                        <p:strVal val="visible"/>
                                      </p:to>
                                    </p:set>
                                    <p:animEffect transition="in" filter="fade">
                                      <p:cBhvr>
                                        <p:cTn id="48"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263 Cut Puppet Strings Stock Photos, Pictures &amp; Royalty-Free Images - iStock">
            <a:extLst>
              <a:ext uri="{FF2B5EF4-FFF2-40B4-BE49-F238E27FC236}">
                <a16:creationId xmlns:a16="http://schemas.microsoft.com/office/drawing/2014/main" id="{0FE6B819-A9B7-36AC-B964-67AAFDFAE8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58" r="1" b="1"/>
          <a:stretch/>
        </p:blipFill>
        <p:spPr bwMode="auto">
          <a:xfrm>
            <a:off x="913957" y="759940"/>
            <a:ext cx="3876165" cy="4880919"/>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FD762E-E97D-A8BB-CACF-1A6070A8244E}"/>
              </a:ext>
            </a:extLst>
          </p:cNvPr>
          <p:cNvSpPr>
            <a:spLocks noGrp="1"/>
          </p:cNvSpPr>
          <p:nvPr>
            <p:ph idx="1"/>
          </p:nvPr>
        </p:nvSpPr>
        <p:spPr>
          <a:xfrm>
            <a:off x="5704078" y="2335425"/>
            <a:ext cx="5754896" cy="3014765"/>
          </a:xfrm>
        </p:spPr>
        <p:txBody>
          <a:bodyPr anchor="t">
            <a:noAutofit/>
          </a:bodyPr>
          <a:lstStyle/>
          <a:p>
            <a:pPr marL="0" indent="0">
              <a:lnSpc>
                <a:spcPct val="100000"/>
              </a:lnSpc>
              <a:buNone/>
            </a:pPr>
            <a:r>
              <a:rPr lang="en-US" sz="2200" dirty="0">
                <a:latin typeface="Arial Narrow" panose="020B0606020202030204" pitchFamily="34" charset="0"/>
              </a:rPr>
              <a:t>For the declarations of a testator to be considered at all, upon an issue of undue influence, …</a:t>
            </a:r>
          </a:p>
          <a:p>
            <a:pPr marL="0" indent="0">
              <a:lnSpc>
                <a:spcPct val="100000"/>
              </a:lnSpc>
              <a:buNone/>
            </a:pPr>
            <a:r>
              <a:rPr lang="en-US" sz="2200" i="1" dirty="0">
                <a:solidFill>
                  <a:schemeClr val="accent1">
                    <a:lumMod val="75000"/>
                  </a:schemeClr>
                </a:solidFill>
                <a:latin typeface="Arial Narrow" panose="020B0606020202030204" pitchFamily="34" charset="0"/>
              </a:rPr>
              <a:t>…there must be proof of other facts and circumstances indicating circumvention or fraud in the procurement of the will. </a:t>
            </a:r>
          </a:p>
          <a:p>
            <a:pPr marL="0" indent="0">
              <a:lnSpc>
                <a:spcPct val="100000"/>
              </a:lnSpc>
              <a:buNone/>
            </a:pPr>
            <a:r>
              <a:rPr lang="en-US" sz="2200" dirty="0">
                <a:latin typeface="Arial Narrow" panose="020B0606020202030204" pitchFamily="34" charset="0"/>
              </a:rPr>
              <a:t>Such declarations are admissible, </a:t>
            </a:r>
            <a:r>
              <a:rPr lang="en-US" sz="2200" i="1" dirty="0">
                <a:solidFill>
                  <a:schemeClr val="accent1">
                    <a:lumMod val="75000"/>
                  </a:schemeClr>
                </a:solidFill>
                <a:latin typeface="Arial Narrow" panose="020B0606020202030204" pitchFamily="34" charset="0"/>
              </a:rPr>
              <a:t>not as proof of the fact of undue influence,</a:t>
            </a:r>
            <a:r>
              <a:rPr lang="en-US" sz="2200" dirty="0">
                <a:solidFill>
                  <a:schemeClr val="accent1">
                    <a:lumMod val="75000"/>
                  </a:schemeClr>
                </a:solidFill>
                <a:latin typeface="Arial Narrow" panose="020B0606020202030204" pitchFamily="34" charset="0"/>
              </a:rPr>
              <a:t> but </a:t>
            </a:r>
            <a:r>
              <a:rPr lang="en-US" sz="2200" dirty="0">
                <a:latin typeface="Arial Narrow" panose="020B0606020202030204" pitchFamily="34" charset="0"/>
              </a:rPr>
              <a:t>rather to show that the surrounding circumstances created opportunities for exercising that influence. </a:t>
            </a:r>
          </a:p>
          <a:p>
            <a:pPr marL="0" indent="0">
              <a:buNone/>
            </a:pPr>
            <a:endParaRPr lang="en-US" sz="2000" dirty="0">
              <a:latin typeface="Abadi Extra Light" panose="020B0204020104020204" pitchFamily="34" charset="0"/>
            </a:endParaRPr>
          </a:p>
        </p:txBody>
      </p:sp>
      <p:sp>
        <p:nvSpPr>
          <p:cNvPr id="4112" name="Rectangle 41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A29CD2B-3AD8-E8F1-7E62-477817AD0761}"/>
              </a:ext>
            </a:extLst>
          </p:cNvPr>
          <p:cNvSpPr>
            <a:spLocks noGrp="1"/>
          </p:cNvSpPr>
          <p:nvPr>
            <p:ph type="title"/>
          </p:nvPr>
        </p:nvSpPr>
        <p:spPr>
          <a:xfrm>
            <a:off x="5704078" y="517183"/>
            <a:ext cx="4080879" cy="1788811"/>
          </a:xfrm>
        </p:spPr>
        <p:txBody>
          <a:bodyPr>
            <a:normAutofit/>
          </a:bodyPr>
          <a:lstStyle/>
          <a:p>
            <a:r>
              <a:rPr lang="en-US" sz="2400" dirty="0">
                <a:effectLst>
                  <a:outerShdw blurRad="38100" dist="38100" dir="2700000" algn="tl">
                    <a:srgbClr val="000000">
                      <a:alpha val="43137"/>
                    </a:srgbClr>
                  </a:outerShdw>
                </a:effectLst>
              </a:rPr>
              <a:t>Testator’s Declarations That She Did Not Execute the Will Freely</a:t>
            </a:r>
          </a:p>
        </p:txBody>
      </p:sp>
      <p:cxnSp>
        <p:nvCxnSpPr>
          <p:cNvPr id="5" name="Straight Connector 4">
            <a:extLst>
              <a:ext uri="{FF2B5EF4-FFF2-40B4-BE49-F238E27FC236}">
                <a16:creationId xmlns:a16="http://schemas.microsoft.com/office/drawing/2014/main" id="{9100E635-00AD-73F1-8D75-4334E2AE7736}"/>
              </a:ext>
            </a:extLst>
          </p:cNvPr>
          <p:cNvCxnSpPr/>
          <p:nvPr/>
        </p:nvCxnSpPr>
        <p:spPr>
          <a:xfrm>
            <a:off x="5827776" y="2036064"/>
            <a:ext cx="45841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835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6235B-6740-20EF-3D9C-E7F6D4FC1A5F}"/>
            </a:ext>
          </a:extLst>
        </p:cNvPr>
        <p:cNvGrpSpPr/>
        <p:nvPr/>
      </p:nvGrpSpPr>
      <p:grpSpPr>
        <a:xfrm>
          <a:off x="0" y="0"/>
          <a:ext cx="0" cy="0"/>
          <a:chOff x="0" y="0"/>
          <a:chExt cx="0" cy="0"/>
        </a:xfrm>
      </p:grpSpPr>
      <p:pic>
        <p:nvPicPr>
          <p:cNvPr id="6" name="Picture 5" descr="elptaxletterred.jpg">
            <a:extLst>
              <a:ext uri="{FF2B5EF4-FFF2-40B4-BE49-F238E27FC236}">
                <a16:creationId xmlns:a16="http://schemas.microsoft.com/office/drawing/2014/main" id="{6373F587-005E-0813-8A00-602BEFD5E1C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a:extLst>
              <a:ext uri="{FF2B5EF4-FFF2-40B4-BE49-F238E27FC236}">
                <a16:creationId xmlns:a16="http://schemas.microsoft.com/office/drawing/2014/main" id="{997BA519-0680-02D9-7D53-DFBEF3E913D6}"/>
              </a:ext>
            </a:extLst>
          </p:cNvPr>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E86A11A-EB5A-1467-AA27-7D9D44D51C3B}"/>
              </a:ext>
            </a:extLst>
          </p:cNvPr>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a:extLst>
              <a:ext uri="{FF2B5EF4-FFF2-40B4-BE49-F238E27FC236}">
                <a16:creationId xmlns:a16="http://schemas.microsoft.com/office/drawing/2014/main" id="{67E57A5E-F24C-FEDC-ADFA-E6E7AA88FC68}"/>
              </a:ext>
            </a:extLst>
          </p:cNvPr>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E6C5CA51-FB81-2B93-8BA7-5E3B86812B35}"/>
              </a:ext>
            </a:extLst>
          </p:cNvPr>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F7B23ED-6DF6-FC67-87D1-A10A9DC50C93}"/>
              </a:ext>
            </a:extLst>
          </p:cNvPr>
          <p:cNvSpPr txBox="1"/>
          <p:nvPr/>
        </p:nvSpPr>
        <p:spPr>
          <a:xfrm>
            <a:off x="4648200" y="1905000"/>
            <a:ext cx="6526306"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Please type “present” into the chatbox 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481438629"/>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64B5-D983-68CD-FC91-C43CB1D73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2F8B8-9964-F1A2-451A-5DCAC5360320}"/>
              </a:ext>
            </a:extLst>
          </p:cNvPr>
          <p:cNvSpPr>
            <a:spLocks noGrp="1"/>
          </p:cNvSpPr>
          <p:nvPr>
            <p:ph type="ctrTitle"/>
          </p:nvPr>
        </p:nvSpPr>
        <p:spPr>
          <a:xfrm>
            <a:off x="1524000" y="2487052"/>
            <a:ext cx="9144000" cy="1883895"/>
          </a:xfrm>
        </p:spPr>
        <p:txBody>
          <a:bodyPr>
            <a:normAutofit/>
          </a:bodyPr>
          <a:lstStyle/>
          <a:p>
            <a:r>
              <a:rPr lang="en-US" dirty="0">
                <a:effectLst>
                  <a:outerShdw blurRad="38100" dist="38100" dir="2700000" algn="tl">
                    <a:srgbClr val="000000">
                      <a:alpha val="43137"/>
                    </a:srgbClr>
                  </a:outerShdw>
                </a:effectLst>
                <a:latin typeface="Arial Narrow" panose="020B0606020202030204" pitchFamily="34" charset="0"/>
              </a:rPr>
              <a:t>Indirect Proof of Undue Influence</a:t>
            </a:r>
          </a:p>
        </p:txBody>
      </p:sp>
    </p:spTree>
    <p:extLst>
      <p:ext uri="{BB962C8B-B14F-4D97-AF65-F5344CB8AC3E}">
        <p14:creationId xmlns:p14="http://schemas.microsoft.com/office/powerpoint/2010/main" val="903634521"/>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346" y="620257"/>
            <a:ext cx="6248400" cy="1231106"/>
          </a:xfrm>
          <a:prstGeom prst="rect">
            <a:avLst/>
          </a:prstGeom>
        </p:spPr>
        <p:txBody>
          <a:bodyPr wrap="square">
            <a:spAutoFit/>
          </a:bodyPr>
          <a:lstStyle/>
          <a:p>
            <a:pPr marL="57150"/>
            <a:r>
              <a:rPr lang="en-US" sz="2800" kern="0" dirty="0">
                <a:solidFill>
                  <a:srgbClr val="663300"/>
                </a:solidFill>
                <a:effectLst>
                  <a:outerShdw blurRad="38100" dist="38100" dir="2700000" algn="tl">
                    <a:srgbClr val="C0C0C0"/>
                  </a:outerShdw>
                </a:effectLst>
                <a:latin typeface="Sitka Text" panose="02000505000000020004" pitchFamily="2" charset="0"/>
              </a:rPr>
              <a:t>Three Requirements to Prove Indirect Undue Influence</a:t>
            </a:r>
            <a:br>
              <a:rPr lang="en-US" sz="3600" b="1" kern="0" dirty="0">
                <a:solidFill>
                  <a:srgbClr val="000000"/>
                </a:solidFill>
                <a:effectLst>
                  <a:outerShdw blurRad="38100" dist="38100" dir="2700000" algn="tl">
                    <a:srgbClr val="C0C0C0"/>
                  </a:outerShdw>
                </a:effectLst>
                <a:latin typeface="Sitka Text" panose="02000505000000020004" pitchFamily="2" charset="0"/>
              </a:rPr>
            </a:br>
            <a:endParaRPr lang="en-US" dirty="0">
              <a:solidFill>
                <a:srgbClr val="000000"/>
              </a:solidFill>
              <a:latin typeface="Times New Roman"/>
            </a:endParaRPr>
          </a:p>
        </p:txBody>
      </p:sp>
      <p:cxnSp>
        <p:nvCxnSpPr>
          <p:cNvPr id="5" name="Straight Connector 4"/>
          <p:cNvCxnSpPr/>
          <p:nvPr/>
        </p:nvCxnSpPr>
        <p:spPr>
          <a:xfrm>
            <a:off x="904875" y="1813263"/>
            <a:ext cx="6324600"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Rectangle 1">
            <a:extLst>
              <a:ext uri="{FF2B5EF4-FFF2-40B4-BE49-F238E27FC236}">
                <a16:creationId xmlns:a16="http://schemas.microsoft.com/office/drawing/2014/main" id="{21EA4150-1F96-4554-ABAF-2E4C9072E8F4}"/>
              </a:ext>
            </a:extLst>
          </p:cNvPr>
          <p:cNvSpPr/>
          <p:nvPr/>
        </p:nvSpPr>
        <p:spPr>
          <a:xfrm>
            <a:off x="724346" y="2118479"/>
            <a:ext cx="7810054" cy="3139321"/>
          </a:xfrm>
          <a:prstGeom prst="rect">
            <a:avLst/>
          </a:prstGeom>
        </p:spPr>
        <p:txBody>
          <a:bodyPr wrap="square">
            <a:spAutoFit/>
          </a:bodyPr>
          <a:lstStyle/>
          <a:p>
            <a:pPr marL="457200" indent="-457200">
              <a:spcBef>
                <a:spcPts val="600"/>
              </a:spcBef>
              <a:spcAft>
                <a:spcPts val="600"/>
              </a:spcAft>
              <a:buFont typeface="+mj-lt"/>
              <a:buAutoNum type="arabicPeriod"/>
            </a:pPr>
            <a:r>
              <a:rPr lang="en-US" sz="2400" kern="0" dirty="0">
                <a:solidFill>
                  <a:srgbClr val="000000"/>
                </a:solidFill>
                <a:latin typeface="Arial Narrow" panose="020B0606020202030204" pitchFamily="34" charset="0"/>
              </a:rPr>
              <a:t>A  person who  is in  a  </a:t>
            </a:r>
            <a:r>
              <a:rPr lang="en-US" sz="2400" b="1" kern="0" dirty="0">
                <a:solidFill>
                  <a:srgbClr val="663300"/>
                </a:solidFill>
                <a:latin typeface="Arial Narrow" panose="020B0606020202030204" pitchFamily="34" charset="0"/>
              </a:rPr>
              <a:t>confidential   relationship  </a:t>
            </a:r>
            <a:r>
              <a:rPr lang="en-US" sz="2400" kern="0" dirty="0">
                <a:solidFill>
                  <a:srgbClr val="000000"/>
                </a:solidFill>
                <a:latin typeface="Arial Narrow" panose="020B0606020202030204" pitchFamily="34" charset="0"/>
              </a:rPr>
              <a:t>with   the testator, </a:t>
            </a:r>
          </a:p>
          <a:p>
            <a:pPr marL="457200" indent="-457200">
              <a:spcBef>
                <a:spcPts val="600"/>
              </a:spcBef>
              <a:spcAft>
                <a:spcPts val="600"/>
              </a:spcAft>
              <a:buFont typeface="+mj-lt"/>
              <a:buAutoNum type="arabicPeriod"/>
            </a:pPr>
            <a:r>
              <a:rPr lang="en-US" sz="2400" kern="0" dirty="0">
                <a:solidFill>
                  <a:srgbClr val="000000"/>
                </a:solidFill>
                <a:latin typeface="Arial Narrow" panose="020B0606020202030204" pitchFamily="34" charset="0"/>
              </a:rPr>
              <a:t>Receives  a  </a:t>
            </a:r>
            <a:r>
              <a:rPr lang="en-US" sz="2400" b="1" kern="0" dirty="0">
                <a:solidFill>
                  <a:srgbClr val="663300"/>
                </a:solidFill>
                <a:latin typeface="Arial Narrow" panose="020B0606020202030204" pitchFamily="34" charset="0"/>
              </a:rPr>
              <a:t>substantial benefit </a:t>
            </a:r>
            <a:r>
              <a:rPr lang="en-US" sz="2400" kern="0" dirty="0">
                <a:solidFill>
                  <a:srgbClr val="000000"/>
                </a:solidFill>
                <a:latin typeface="Arial Narrow" panose="020B0606020202030204" pitchFamily="34" charset="0"/>
              </a:rPr>
              <a:t>under the  proposed  Will, and </a:t>
            </a:r>
          </a:p>
          <a:p>
            <a:pPr marL="457200" indent="-457200">
              <a:spcBef>
                <a:spcPts val="600"/>
              </a:spcBef>
              <a:spcAft>
                <a:spcPts val="600"/>
              </a:spcAft>
              <a:buFont typeface="+mj-lt"/>
              <a:buAutoNum type="arabicPeriod"/>
            </a:pPr>
            <a:r>
              <a:rPr lang="en-US" sz="2400" kern="0" dirty="0">
                <a:solidFill>
                  <a:srgbClr val="000000"/>
                </a:solidFill>
                <a:latin typeface="Arial Narrow" panose="020B0606020202030204" pitchFamily="34" charset="0"/>
              </a:rPr>
              <a:t>At or around the time the  Will was executed the testator had a </a:t>
            </a:r>
            <a:r>
              <a:rPr lang="en-US" sz="2400" b="1" kern="0" dirty="0">
                <a:solidFill>
                  <a:srgbClr val="663300"/>
                </a:solidFill>
                <a:latin typeface="Arial Narrow" panose="020B0606020202030204" pitchFamily="34" charset="0"/>
              </a:rPr>
              <a:t>weakened  mental  intellect…  </a:t>
            </a:r>
          </a:p>
          <a:p>
            <a:pPr>
              <a:spcBef>
                <a:spcPts val="600"/>
              </a:spcBef>
              <a:spcAft>
                <a:spcPts val="600"/>
              </a:spcAft>
            </a:pPr>
            <a:r>
              <a:rPr lang="en-US" sz="2400" i="1" kern="0" dirty="0">
                <a:solidFill>
                  <a:srgbClr val="663300"/>
                </a:solidFill>
                <a:latin typeface="Arial Narrow" panose="020B0606020202030204" pitchFamily="34" charset="0"/>
              </a:rPr>
              <a:t>….a presumption of undue influence arises and  the  burden of proof shifts to the  proponent to prove the  absence of undue  influence.</a:t>
            </a:r>
            <a:endParaRPr lang="en-US" sz="2400" i="1" dirty="0">
              <a:solidFill>
                <a:srgbClr val="663300"/>
              </a:solidFill>
              <a:latin typeface="Arial Narrow" panose="020B0606020202030204" pitchFamily="34" charset="0"/>
            </a:endParaRPr>
          </a:p>
        </p:txBody>
      </p:sp>
      <p:pic>
        <p:nvPicPr>
          <p:cNvPr id="4" name="Picture 3">
            <a:extLst>
              <a:ext uri="{FF2B5EF4-FFF2-40B4-BE49-F238E27FC236}">
                <a16:creationId xmlns:a16="http://schemas.microsoft.com/office/drawing/2014/main" id="{A8B9A817-010C-D839-FCBC-C0D57676F1DB}"/>
              </a:ext>
            </a:extLst>
          </p:cNvPr>
          <p:cNvPicPr>
            <a:picLocks noChangeAspect="1"/>
          </p:cNvPicPr>
          <p:nvPr/>
        </p:nvPicPr>
        <p:blipFill>
          <a:blip r:embed="rId3"/>
          <a:stretch>
            <a:fillRect/>
          </a:stretch>
        </p:blipFill>
        <p:spPr>
          <a:xfrm>
            <a:off x="8824912" y="204787"/>
            <a:ext cx="3057525" cy="6729411"/>
          </a:xfrm>
          <a:prstGeom prst="rect">
            <a:avLst/>
          </a:prstGeom>
        </p:spPr>
      </p:pic>
    </p:spTree>
    <p:extLst>
      <p:ext uri="{BB962C8B-B14F-4D97-AF65-F5344CB8AC3E}">
        <p14:creationId xmlns:p14="http://schemas.microsoft.com/office/powerpoint/2010/main" val="39550923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7EA3-9D9F-4A54-A262-C809F749D2B4}"/>
              </a:ext>
            </a:extLst>
          </p:cNvPr>
          <p:cNvSpPr>
            <a:spLocks noGrp="1"/>
          </p:cNvSpPr>
          <p:nvPr>
            <p:ph type="title"/>
          </p:nvPr>
        </p:nvSpPr>
        <p:spPr>
          <a:xfrm>
            <a:off x="1292772" y="485180"/>
            <a:ext cx="10363200" cy="1143000"/>
          </a:xfrm>
        </p:spPr>
        <p:txBody>
          <a:bodyPr/>
          <a:lstStyle/>
          <a:p>
            <a:pPr algn="l"/>
            <a:r>
              <a:rPr lang="en-US" sz="3200" dirty="0">
                <a:solidFill>
                  <a:srgbClr val="C00000"/>
                </a:solidFill>
                <a:effectLst>
                  <a:outerShdw blurRad="38100" dist="38100" dir="2700000" algn="tl">
                    <a:srgbClr val="000000">
                      <a:alpha val="43137"/>
                    </a:srgbClr>
                  </a:outerShdw>
                </a:effectLst>
              </a:rPr>
              <a:t>The Burden of Proof </a:t>
            </a:r>
          </a:p>
        </p:txBody>
      </p:sp>
      <p:sp>
        <p:nvSpPr>
          <p:cNvPr id="3" name="Content Placeholder 2">
            <a:extLst>
              <a:ext uri="{FF2B5EF4-FFF2-40B4-BE49-F238E27FC236}">
                <a16:creationId xmlns:a16="http://schemas.microsoft.com/office/drawing/2014/main" id="{A5F93EBF-DFE1-4C9B-802A-55315E29DFFA}"/>
              </a:ext>
            </a:extLst>
          </p:cNvPr>
          <p:cNvSpPr>
            <a:spLocks noGrp="1"/>
          </p:cNvSpPr>
          <p:nvPr>
            <p:ph idx="1"/>
          </p:nvPr>
        </p:nvSpPr>
        <p:spPr>
          <a:xfrm>
            <a:off x="1424152" y="1600200"/>
            <a:ext cx="5791200" cy="4114800"/>
          </a:xfrm>
        </p:spPr>
        <p:txBody>
          <a:bodyPr/>
          <a:lstStyle/>
          <a:p>
            <a:pPr marL="458788" indent="-458788">
              <a:spcBef>
                <a:spcPts val="1200"/>
              </a:spcBef>
              <a:spcAft>
                <a:spcPts val="1200"/>
              </a:spcAft>
              <a:buFont typeface="Wingdings" panose="05000000000000000000" pitchFamily="2" charset="2"/>
              <a:buChar char="§"/>
            </a:pPr>
            <a:r>
              <a:rPr lang="en-US" sz="2200" b="1" dirty="0">
                <a:solidFill>
                  <a:srgbClr val="C00000"/>
                </a:solidFill>
                <a:latin typeface="Arial Narrow" panose="020B0606020202030204" pitchFamily="34" charset="0"/>
              </a:rPr>
              <a:t>First </a:t>
            </a:r>
            <a:r>
              <a:rPr lang="en-US" sz="2200" dirty="0">
                <a:latin typeface="Arial Narrow" panose="020B0606020202030204" pitchFamily="34" charset="0"/>
              </a:rPr>
              <a:t>- Proof of due execution or admission of the  probate record  shifts the   burden  to  contestant  and   raises a  presumption  of  the absence of  undue influence.   </a:t>
            </a:r>
          </a:p>
          <a:p>
            <a:pPr marL="458788" indent="-458788">
              <a:spcBef>
                <a:spcPts val="1200"/>
              </a:spcBef>
              <a:spcAft>
                <a:spcPts val="1200"/>
              </a:spcAft>
              <a:buFont typeface="Wingdings" panose="05000000000000000000" pitchFamily="2" charset="2"/>
              <a:buChar char="§"/>
            </a:pPr>
            <a:r>
              <a:rPr lang="en-US" sz="2200" b="1" dirty="0">
                <a:solidFill>
                  <a:srgbClr val="C00000"/>
                </a:solidFill>
                <a:latin typeface="Arial Narrow" panose="020B0606020202030204" pitchFamily="34" charset="0"/>
              </a:rPr>
              <a:t>Second</a:t>
            </a:r>
            <a:r>
              <a:rPr lang="en-US" sz="2200" dirty="0">
                <a:latin typeface="Arial Narrow" panose="020B0606020202030204" pitchFamily="34" charset="0"/>
              </a:rPr>
              <a:t> - If the contestant meets proves the three  requirements by </a:t>
            </a:r>
            <a:r>
              <a:rPr lang="en-US" sz="2200" i="1" dirty="0">
                <a:solidFill>
                  <a:srgbClr val="C00000"/>
                </a:solidFill>
                <a:latin typeface="Arial Narrow" panose="020B0606020202030204" pitchFamily="34" charset="0"/>
              </a:rPr>
              <a:t>clear  and  convincing evidence…</a:t>
            </a:r>
          </a:p>
          <a:p>
            <a:pPr marL="458788" indent="-458788">
              <a:spcBef>
                <a:spcPts val="1200"/>
              </a:spcBef>
              <a:spcAft>
                <a:spcPts val="1200"/>
              </a:spcAft>
              <a:buFont typeface="Wingdings" panose="05000000000000000000" pitchFamily="2" charset="2"/>
              <a:buChar char="§"/>
            </a:pPr>
            <a:r>
              <a:rPr lang="en-US" sz="2200" b="1" i="1" dirty="0">
                <a:solidFill>
                  <a:srgbClr val="C00000"/>
                </a:solidFill>
                <a:latin typeface="Arial Narrow" panose="020B0606020202030204" pitchFamily="34" charset="0"/>
              </a:rPr>
              <a:t>Finally</a:t>
            </a:r>
            <a:r>
              <a:rPr lang="en-US" sz="2200" b="1" i="1" dirty="0">
                <a:latin typeface="Arial Narrow" panose="020B0606020202030204" pitchFamily="34" charset="0"/>
              </a:rPr>
              <a:t> …. </a:t>
            </a:r>
            <a:r>
              <a:rPr lang="en-US" sz="2200" i="1" dirty="0">
                <a:latin typeface="Arial Narrow" panose="020B0606020202030204" pitchFamily="34" charset="0"/>
              </a:rPr>
              <a:t>the burden of proof  shifts  back  to the  proponent to produce  </a:t>
            </a:r>
            <a:r>
              <a:rPr lang="en-US" sz="2200" i="1" dirty="0">
                <a:solidFill>
                  <a:srgbClr val="C00000"/>
                </a:solidFill>
                <a:latin typeface="Arial Narrow" panose="020B0606020202030204" pitchFamily="34" charset="0"/>
              </a:rPr>
              <a:t>clear and  convincing evidence</a:t>
            </a:r>
            <a:r>
              <a:rPr lang="en-US" sz="2200" i="1" dirty="0">
                <a:latin typeface="Arial Narrow" panose="020B0606020202030204" pitchFamily="34" charset="0"/>
              </a:rPr>
              <a:t> which  demonstrates affirmatively the </a:t>
            </a:r>
            <a:r>
              <a:rPr lang="en-US" sz="2200" i="1" dirty="0">
                <a:solidFill>
                  <a:srgbClr val="C00000"/>
                </a:solidFill>
                <a:latin typeface="Arial Narrow" panose="020B0606020202030204" pitchFamily="34" charset="0"/>
              </a:rPr>
              <a:t>absence of undue influence</a:t>
            </a:r>
            <a:r>
              <a:rPr lang="en-US" sz="2000" i="1" dirty="0">
                <a:solidFill>
                  <a:srgbClr val="C00000"/>
                </a:solidFill>
                <a:latin typeface="Arial Narrow" panose="020B0606020202030204" pitchFamily="34" charset="0"/>
              </a:rPr>
              <a:t>. </a:t>
            </a:r>
          </a:p>
          <a:p>
            <a:pPr marL="0" indent="0">
              <a:lnSpc>
                <a:spcPct val="114000"/>
              </a:lnSpc>
              <a:spcBef>
                <a:spcPts val="1200"/>
              </a:spcBef>
              <a:spcAft>
                <a:spcPts val="1200"/>
              </a:spcAft>
              <a:buNone/>
            </a:pPr>
            <a:r>
              <a:rPr lang="en-US" sz="1800" dirty="0"/>
              <a:t> </a:t>
            </a:r>
          </a:p>
        </p:txBody>
      </p:sp>
      <p:pic>
        <p:nvPicPr>
          <p:cNvPr id="4100" name="Picture 4" descr="Image result for proponent">
            <a:extLst>
              <a:ext uri="{FF2B5EF4-FFF2-40B4-BE49-F238E27FC236}">
                <a16:creationId xmlns:a16="http://schemas.microsoft.com/office/drawing/2014/main" id="{18DEB4A5-8BD5-4EE2-8987-32C94E568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600200"/>
            <a:ext cx="1352550" cy="1352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2FE76C-C16E-419A-A310-FF27EDCB2FC5}"/>
              </a:ext>
            </a:extLst>
          </p:cNvPr>
          <p:cNvSpPr txBox="1"/>
          <p:nvPr/>
        </p:nvSpPr>
        <p:spPr>
          <a:xfrm>
            <a:off x="8382000" y="3429000"/>
            <a:ext cx="971550" cy="923330"/>
          </a:xfrm>
          <a:prstGeom prst="rect">
            <a:avLst/>
          </a:prstGeom>
          <a:solidFill>
            <a:schemeClr val="tx1"/>
          </a:solidFill>
          <a:ln>
            <a:solidFill>
              <a:srgbClr val="C00000"/>
            </a:solidFill>
          </a:ln>
          <a:effectLst>
            <a:outerShdw blurRad="50800" dist="50800" dir="5400000" algn="ctr" rotWithShape="0">
              <a:srgbClr val="000000">
                <a:alpha val="99000"/>
              </a:srgbClr>
            </a:outerShdw>
          </a:effectLst>
        </p:spPr>
        <p:txBody>
          <a:bodyPr wrap="square" rtlCol="0">
            <a:spAutoFit/>
          </a:bodyPr>
          <a:lstStyle/>
          <a:p>
            <a:r>
              <a:rPr lang="en-US" sz="5400" dirty="0">
                <a:solidFill>
                  <a:srgbClr val="000000"/>
                </a:solidFill>
                <a:latin typeface="Times New Roman"/>
              </a:rPr>
              <a:t> </a:t>
            </a:r>
            <a:r>
              <a:rPr lang="en-US" sz="5400" b="1" dirty="0">
                <a:solidFill>
                  <a:srgbClr val="C00000"/>
                </a:solidFill>
                <a:latin typeface="Times New Roman"/>
              </a:rPr>
              <a:t>C </a:t>
            </a:r>
          </a:p>
        </p:txBody>
      </p:sp>
      <p:pic>
        <p:nvPicPr>
          <p:cNvPr id="8" name="Picture 4" descr="Image result for proponent">
            <a:extLst>
              <a:ext uri="{FF2B5EF4-FFF2-40B4-BE49-F238E27FC236}">
                <a16:creationId xmlns:a16="http://schemas.microsoft.com/office/drawing/2014/main" id="{535FAB93-4A8D-4899-98DC-2986B02787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0" y="4895850"/>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643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childTnLst>
                                </p:cTn>
                              </p:par>
                              <p:par>
                                <p:cTn id="12" presetID="22" presetClass="entr" presetSubtype="8"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832D9-C7F2-46D4-B0EA-32D5883A4721}"/>
              </a:ext>
            </a:extLst>
          </p:cNvPr>
          <p:cNvSpPr>
            <a:spLocks noGrp="1"/>
          </p:cNvSpPr>
          <p:nvPr>
            <p:ph type="title"/>
          </p:nvPr>
        </p:nvSpPr>
        <p:spPr>
          <a:xfrm>
            <a:off x="6234865" y="568517"/>
            <a:ext cx="5248221" cy="1067209"/>
          </a:xfrm>
        </p:spPr>
        <p:txBody>
          <a:bodyPr vert="horz" lIns="91440" tIns="45720" rIns="182880" bIns="45720" numCol="1" anchorCtr="0" compatLnSpc="1">
            <a:prstTxWarp prst="textNoShape">
              <a:avLst/>
            </a:prstTxWarp>
            <a:normAutofit/>
          </a:bodyPr>
          <a:lstStyle/>
          <a:p>
            <a:pPr>
              <a:lnSpc>
                <a:spcPct val="90000"/>
              </a:lnSpc>
            </a:pPr>
            <a:r>
              <a:rPr lang="en-US" sz="3400">
                <a:solidFill>
                  <a:schemeClr val="bg1"/>
                </a:solidFill>
              </a:rPr>
              <a:t>What Constitutes A Confidential Relationship  </a:t>
            </a:r>
          </a:p>
        </p:txBody>
      </p:sp>
      <p:pic>
        <p:nvPicPr>
          <p:cNvPr id="4" name="Picture 3" descr="A person and person sitting at a table&#10;&#10;AI-generated content may be incorrect.">
            <a:extLst>
              <a:ext uri="{FF2B5EF4-FFF2-40B4-BE49-F238E27FC236}">
                <a16:creationId xmlns:a16="http://schemas.microsoft.com/office/drawing/2014/main" id="{AB3915D9-FE5E-13E8-BA9B-BD57E664A5B6}"/>
              </a:ext>
            </a:extLst>
          </p:cNvPr>
          <p:cNvPicPr>
            <a:picLocks noChangeAspect="1"/>
          </p:cNvPicPr>
          <p:nvPr/>
        </p:nvPicPr>
        <p:blipFill>
          <a:blip r:embed="rId3"/>
          <a:srcRect r="1" b="1"/>
          <a:stretch>
            <a:fillRect/>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E979821C-AEBA-4A71-9EDE-AC29385E34A1}"/>
              </a:ext>
            </a:extLst>
          </p:cNvPr>
          <p:cNvSpPr>
            <a:spLocks noGrp="1"/>
          </p:cNvSpPr>
          <p:nvPr>
            <p:ph idx="1"/>
          </p:nvPr>
        </p:nvSpPr>
        <p:spPr>
          <a:xfrm>
            <a:off x="6234868" y="1820369"/>
            <a:ext cx="5217173" cy="4351338"/>
          </a:xfrm>
        </p:spPr>
        <p:txBody>
          <a:bodyPr>
            <a:normAutofit/>
          </a:bodyPr>
          <a:lstStyle/>
          <a:p>
            <a:pPr>
              <a:lnSpc>
                <a:spcPct val="90000"/>
              </a:lnSpc>
              <a:spcBef>
                <a:spcPts val="600"/>
              </a:spcBef>
              <a:spcAft>
                <a:spcPts val="600"/>
              </a:spcAft>
              <a:buFont typeface="Wingdings" panose="05000000000000000000" pitchFamily="2" charset="2"/>
              <a:buChar char="§"/>
            </a:pPr>
            <a:r>
              <a:rPr lang="en-US" sz="2500">
                <a:solidFill>
                  <a:schemeClr val="bg1"/>
                </a:solidFill>
                <a:latin typeface="Arial Narrow" panose="020B0606020202030204" pitchFamily="34" charset="0"/>
              </a:rPr>
              <a:t>Although no precise formula has been devised to ascertain the existence of a confidential relationship, it has  been  said  that such  a relationship is </a:t>
            </a:r>
            <a:r>
              <a:rPr lang="en-US" sz="2500" i="1">
                <a:solidFill>
                  <a:schemeClr val="bg1"/>
                </a:solidFill>
                <a:effectLst>
                  <a:outerShdw blurRad="38100" dist="38100" dir="2700000" algn="tl">
                    <a:srgbClr val="000000">
                      <a:alpha val="43137"/>
                    </a:srgbClr>
                  </a:outerShdw>
                </a:effectLst>
                <a:latin typeface="Arial Narrow" panose="020B0606020202030204" pitchFamily="34" charset="0"/>
              </a:rPr>
              <a:t>not  confined  to a particular association of parties, </a:t>
            </a:r>
          </a:p>
          <a:p>
            <a:pPr>
              <a:lnSpc>
                <a:spcPct val="90000"/>
              </a:lnSpc>
              <a:spcBef>
                <a:spcPts val="600"/>
              </a:spcBef>
              <a:spcAft>
                <a:spcPts val="600"/>
              </a:spcAft>
              <a:buFont typeface="Wingdings" panose="05000000000000000000" pitchFamily="2" charset="2"/>
              <a:buChar char="§"/>
            </a:pPr>
            <a:r>
              <a:rPr lang="en-US" sz="2500">
                <a:solidFill>
                  <a:schemeClr val="bg1"/>
                </a:solidFill>
                <a:latin typeface="Arial Narrow" panose="020B0606020202030204" pitchFamily="34" charset="0"/>
              </a:rPr>
              <a:t>…but  exists whenever one  occupies  toward  another such  a position  of advisor or counselor  </a:t>
            </a:r>
            <a:r>
              <a:rPr lang="en-US" sz="2500" i="1">
                <a:solidFill>
                  <a:schemeClr val="bg1"/>
                </a:solidFill>
                <a:effectLst>
                  <a:outerShdw blurRad="38100" dist="38100" dir="2700000" algn="tl">
                    <a:srgbClr val="000000">
                      <a:alpha val="43137"/>
                    </a:srgbClr>
                  </a:outerShdw>
                </a:effectLst>
                <a:latin typeface="Arial Narrow" panose="020B0606020202030204" pitchFamily="34" charset="0"/>
              </a:rPr>
              <a:t>as reasonably to inspire confidence   that  he   will  act   in   good  faith  for   the   other's interest." </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1095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2832D9-C7F2-46D4-B0EA-32D5883A4721}"/>
              </a:ext>
            </a:extLst>
          </p:cNvPr>
          <p:cNvSpPr>
            <a:spLocks noGrp="1"/>
          </p:cNvSpPr>
          <p:nvPr>
            <p:ph type="title"/>
          </p:nvPr>
        </p:nvSpPr>
        <p:spPr>
          <a:xfrm>
            <a:off x="707413" y="4544704"/>
            <a:ext cx="4792635" cy="1811645"/>
          </a:xfrm>
        </p:spPr>
        <p:txBody>
          <a:bodyPr vert="horz" lIns="91440" tIns="45720" rIns="182880" bIns="45720" numCol="1" anchor="ctr" anchorCtr="0" compatLnSpc="1">
            <a:prstTxWarp prst="textNoShape">
              <a:avLst/>
            </a:prstTxWarp>
            <a:normAutofit/>
          </a:bodyPr>
          <a:lstStyle/>
          <a:p>
            <a:r>
              <a:rPr lang="en-US" sz="4000"/>
              <a:t>Confidential Relationship  </a:t>
            </a:r>
          </a:p>
        </p:txBody>
      </p:sp>
      <p:pic>
        <p:nvPicPr>
          <p:cNvPr id="5" name="Picture 4">
            <a:extLst>
              <a:ext uri="{FF2B5EF4-FFF2-40B4-BE49-F238E27FC236}">
                <a16:creationId xmlns:a16="http://schemas.microsoft.com/office/drawing/2014/main" id="{3BF327AA-1D59-479F-86B8-BA42BAFB0AE2}"/>
              </a:ext>
            </a:extLst>
          </p:cNvPr>
          <p:cNvPicPr>
            <a:picLocks noChangeAspect="1"/>
          </p:cNvPicPr>
          <p:nvPr/>
        </p:nvPicPr>
        <p:blipFill>
          <a:blip r:embed="rId3"/>
          <a:srcRect l="3588" r="31103"/>
          <a:stretch>
            <a:fillRect/>
          </a:stretch>
        </p:blipFill>
        <p:spPr>
          <a:xfrm>
            <a:off x="-1" y="10"/>
            <a:ext cx="6096001" cy="4114790"/>
          </a:xfrm>
          <a:prstGeom prst="rect">
            <a:avLst/>
          </a:prstGeom>
        </p:spPr>
      </p:pic>
      <p:sp>
        <p:nvSpPr>
          <p:cNvPr id="3" name="Content Placeholder 2">
            <a:extLst>
              <a:ext uri="{FF2B5EF4-FFF2-40B4-BE49-F238E27FC236}">
                <a16:creationId xmlns:a16="http://schemas.microsoft.com/office/drawing/2014/main" id="{E979821C-AEBA-4A71-9EDE-AC29385E34A1}"/>
              </a:ext>
            </a:extLst>
          </p:cNvPr>
          <p:cNvSpPr>
            <a:spLocks noGrp="1"/>
          </p:cNvSpPr>
          <p:nvPr>
            <p:ph idx="1"/>
          </p:nvPr>
        </p:nvSpPr>
        <p:spPr>
          <a:xfrm>
            <a:off x="6803410" y="691912"/>
            <a:ext cx="4585646" cy="5474173"/>
          </a:xfrm>
        </p:spPr>
        <p:txBody>
          <a:bodyPr anchor="ctr">
            <a:normAutofit/>
          </a:bodyPr>
          <a:lstStyle/>
          <a:p>
            <a:pPr marL="0" indent="0">
              <a:lnSpc>
                <a:spcPct val="90000"/>
              </a:lnSpc>
              <a:spcBef>
                <a:spcPts val="600"/>
              </a:spcBef>
              <a:spcAft>
                <a:spcPts val="600"/>
              </a:spcAft>
              <a:buNone/>
            </a:pPr>
            <a:r>
              <a:rPr lang="en-US" sz="2000">
                <a:latin typeface="Calibri" panose="020F0502020204030204" pitchFamily="34" charset="0"/>
                <a:cs typeface="Calibri" panose="020F0502020204030204" pitchFamily="34" charset="0"/>
              </a:rPr>
              <a:t>Confidential Relationship </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Presumed as a Matter of Law:</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Scrivener and testator</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Trustee </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Guardian and Ward</a:t>
            </a:r>
          </a:p>
          <a:p>
            <a:pPr marL="0" indent="0">
              <a:lnSpc>
                <a:spcPct val="90000"/>
              </a:lnSpc>
              <a:spcBef>
                <a:spcPts val="600"/>
              </a:spcBef>
              <a:spcAft>
                <a:spcPts val="600"/>
              </a:spcAft>
              <a:buNone/>
            </a:pPr>
            <a:r>
              <a:rPr lang="en-US" sz="2000">
                <a:latin typeface="Calibri" panose="020F0502020204030204" pitchFamily="34" charset="0"/>
                <a:cs typeface="Calibri" panose="020F0502020204030204" pitchFamily="34" charset="0"/>
              </a:rPr>
              <a:t>Other Relationships</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Kinship or Marriage</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Physician </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Banker</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Nurses</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Attorney in Fact</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Power of Attorney</a:t>
            </a:r>
          </a:p>
          <a:p>
            <a:pPr marL="914400" indent="-227013">
              <a:lnSpc>
                <a:spcPct val="90000"/>
              </a:lnSpc>
              <a:spcBef>
                <a:spcPts val="60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Accountant</a:t>
            </a:r>
          </a:p>
        </p:txBody>
      </p:sp>
    </p:spTree>
    <p:extLst>
      <p:ext uri="{BB962C8B-B14F-4D97-AF65-F5344CB8AC3E}">
        <p14:creationId xmlns:p14="http://schemas.microsoft.com/office/powerpoint/2010/main" val="3717130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left)">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226EC-E18F-4F50-B2F3-23EBD00CA46F}"/>
              </a:ext>
            </a:extLst>
          </p:cNvPr>
          <p:cNvSpPr>
            <a:spLocks noGrp="1"/>
          </p:cNvSpPr>
          <p:nvPr>
            <p:ph type="title"/>
          </p:nvPr>
        </p:nvSpPr>
        <p:spPr>
          <a:xfrm>
            <a:off x="793662" y="386930"/>
            <a:ext cx="10066122" cy="1298448"/>
          </a:xfrm>
        </p:spPr>
        <p:txBody>
          <a:bodyPr anchor="b">
            <a:normAutofit/>
          </a:bodyPr>
          <a:lstStyle/>
          <a:p>
            <a:r>
              <a:rPr lang="en-US" sz="3200" dirty="0">
                <a:effectLst>
                  <a:outerShdw blurRad="38100" dist="38100" dir="2700000" algn="tl">
                    <a:srgbClr val="000000">
                      <a:alpha val="43137"/>
                    </a:srgbClr>
                  </a:outerShdw>
                </a:effectLst>
                <a:latin typeface="Arial Nova" panose="020B0504020202020204" pitchFamily="34" charset="0"/>
              </a:rPr>
              <a:t>How is </a:t>
            </a:r>
            <a:r>
              <a:rPr lang="en-US" sz="3200" dirty="0">
                <a:solidFill>
                  <a:schemeClr val="accent2"/>
                </a:solidFill>
                <a:effectLst>
                  <a:outerShdw blurRad="38100" dist="38100" dir="2700000" algn="tl">
                    <a:srgbClr val="000000">
                      <a:alpha val="43137"/>
                    </a:srgbClr>
                  </a:outerShdw>
                </a:effectLst>
                <a:latin typeface="Arial Nova" panose="020B0504020202020204" pitchFamily="34" charset="0"/>
              </a:rPr>
              <a:t>Substantial Benefit Defined</a:t>
            </a: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C87018-ADFA-47B0-9CBF-21D39EC692E9}"/>
              </a:ext>
            </a:extLst>
          </p:cNvPr>
          <p:cNvSpPr>
            <a:spLocks noGrp="1"/>
          </p:cNvSpPr>
          <p:nvPr>
            <p:ph idx="1"/>
          </p:nvPr>
        </p:nvSpPr>
        <p:spPr>
          <a:xfrm>
            <a:off x="793661" y="2599509"/>
            <a:ext cx="4530898" cy="3639450"/>
          </a:xfrm>
        </p:spPr>
        <p:txBody>
          <a:bodyPr anchor="ctr">
            <a:normAutofit/>
          </a:bodyPr>
          <a:lstStyle/>
          <a:p>
            <a:pPr>
              <a:spcBef>
                <a:spcPts val="0"/>
              </a:spcBef>
              <a:spcAft>
                <a:spcPts val="1200"/>
              </a:spcAft>
              <a:buFont typeface="Wingdings" panose="05000000000000000000" pitchFamily="2" charset="2"/>
              <a:buChar char="§"/>
            </a:pPr>
            <a:r>
              <a:rPr lang="en-US" sz="2000" dirty="0">
                <a:latin typeface="Arial Narrow" panose="020B0606020202030204" pitchFamily="34" charset="0"/>
              </a:rPr>
              <a:t>What is a substantial benefit  must  be determined by the  facts and  circumstances of each  case, and  </a:t>
            </a:r>
            <a:r>
              <a:rPr lang="en-US" sz="2000" i="1" dirty="0">
                <a:solidFill>
                  <a:schemeClr val="accent2"/>
                </a:solidFill>
                <a:latin typeface="Arial Narrow" panose="020B0606020202030204" pitchFamily="34" charset="0"/>
              </a:rPr>
              <a:t>"no hard and fast  rule  can be laid  down." </a:t>
            </a:r>
          </a:p>
          <a:p>
            <a:pPr>
              <a:buFont typeface="Wingdings" panose="05000000000000000000" pitchFamily="2" charset="2"/>
              <a:buChar char="§"/>
            </a:pPr>
            <a:r>
              <a:rPr lang="en-US" sz="2000" dirty="0">
                <a:latin typeface="Arial Narrow" panose="020B0606020202030204" pitchFamily="34" charset="0"/>
              </a:rPr>
              <a:t>The  rationale for the  requirement of a "substantial benefit"  is that the  benefit  </a:t>
            </a:r>
            <a:r>
              <a:rPr lang="en-US" sz="2000" i="1" dirty="0">
                <a:solidFill>
                  <a:schemeClr val="accent2"/>
                </a:solidFill>
                <a:latin typeface="Arial Narrow" panose="020B0606020202030204" pitchFamily="34" charset="0"/>
              </a:rPr>
              <a:t>"must be of sufficient size to lend  credence to the  position   that   undue influence is  presumed to  have  been exerted...  “ </a:t>
            </a:r>
          </a:p>
        </p:txBody>
      </p:sp>
      <p:pic>
        <p:nvPicPr>
          <p:cNvPr id="7170" name="Picture 2" descr="Image result for Money in the pocket">
            <a:extLst>
              <a:ext uri="{FF2B5EF4-FFF2-40B4-BE49-F238E27FC236}">
                <a16:creationId xmlns:a16="http://schemas.microsoft.com/office/drawing/2014/main" id="{927C6D91-4BE4-4C74-871A-F95157591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26" r="-2"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8368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14F380-C95A-496C-90EB-D8D7BAACFCBE}"/>
              </a:ext>
            </a:extLst>
          </p:cNvPr>
          <p:cNvSpPr>
            <a:spLocks noGrp="1"/>
          </p:cNvSpPr>
          <p:nvPr>
            <p:ph type="title"/>
          </p:nvPr>
        </p:nvSpPr>
        <p:spPr>
          <a:xfrm>
            <a:off x="6028082" y="1544196"/>
            <a:ext cx="5217172" cy="1158857"/>
          </a:xfrm>
        </p:spPr>
        <p:txBody>
          <a:bodyPr anchor="b">
            <a:normAutofit/>
          </a:bodyPr>
          <a:lstStyle/>
          <a:p>
            <a:pPr>
              <a:lnSpc>
                <a:spcPct val="90000"/>
              </a:lnSpc>
            </a:pPr>
            <a:br>
              <a:rPr lang="en-US" sz="2400" dirty="0">
                <a:solidFill>
                  <a:schemeClr val="bg1"/>
                </a:solidFill>
              </a:rPr>
            </a:br>
            <a:r>
              <a:rPr lang="en-US" sz="2400" dirty="0">
                <a:solidFill>
                  <a:schemeClr val="bg1"/>
                </a:solidFill>
                <a:effectLst>
                  <a:outerShdw blurRad="38100" dist="38100" dir="2700000" algn="tl">
                    <a:srgbClr val="000000">
                      <a:alpha val="43137"/>
                    </a:srgbClr>
                  </a:outerShdw>
                </a:effectLst>
                <a:latin typeface="Arial Nova" panose="020B0504020202020204" pitchFamily="34" charset="0"/>
              </a:rPr>
              <a:t>Weakened State of Mind</a:t>
            </a:r>
            <a:br>
              <a:rPr lang="en-US" sz="2400" dirty="0">
                <a:solidFill>
                  <a:schemeClr val="bg1"/>
                </a:solidFill>
              </a:rPr>
            </a:br>
            <a:endParaRPr lang="en-US" sz="2400" dirty="0">
              <a:solidFill>
                <a:schemeClr val="bg1"/>
              </a:solidFill>
            </a:endParaRPr>
          </a:p>
        </p:txBody>
      </p:sp>
      <p:grpSp>
        <p:nvGrpSpPr>
          <p:cNvPr id="18" name="Graphic 38">
            <a:extLst>
              <a:ext uri="{FF2B5EF4-FFF2-40B4-BE49-F238E27FC236}">
                <a16:creationId xmlns:a16="http://schemas.microsoft.com/office/drawing/2014/main" id="{9742E72B-7FDB-4BC3-84CE-9A8675647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975545"/>
            <a:ext cx="1910252" cy="709660"/>
            <a:chOff x="2267504" y="2540250"/>
            <a:chExt cx="1990951" cy="739640"/>
          </a:xfrm>
          <a:solidFill>
            <a:schemeClr val="bg1"/>
          </a:solidFill>
        </p:grpSpPr>
        <p:sp>
          <p:nvSpPr>
            <p:cNvPr id="19" name="Freeform: Shape 18">
              <a:extLst>
                <a:ext uri="{FF2B5EF4-FFF2-40B4-BE49-F238E27FC236}">
                  <a16:creationId xmlns:a16="http://schemas.microsoft.com/office/drawing/2014/main" id="{9E41CB4E-1ACC-413B-9806-FF276C0F0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9B54E44-06C0-461C-A803-0F535321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2" name="Oval 21">
            <a:extLst>
              <a:ext uri="{FF2B5EF4-FFF2-40B4-BE49-F238E27FC236}">
                <a16:creationId xmlns:a16="http://schemas.microsoft.com/office/drawing/2014/main" id="{09645E15-CD1B-4EAA-B2F2-D41E53CA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0C571069-A359-469A-98CD-9458DBA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0CA3B9CE-B3AD-479B-EAC0-EE5529BF46C1}"/>
              </a:ext>
            </a:extLst>
          </p:cNvPr>
          <p:cNvPicPr>
            <a:picLocks noChangeAspect="1"/>
          </p:cNvPicPr>
          <p:nvPr/>
        </p:nvPicPr>
        <p:blipFill>
          <a:blip r:embed="rId3"/>
          <a:stretch>
            <a:fillRect/>
          </a:stretch>
        </p:blipFill>
        <p:spPr>
          <a:xfrm>
            <a:off x="1451709" y="1882794"/>
            <a:ext cx="3334581" cy="2828927"/>
          </a:xfrm>
          <a:prstGeom prst="rect">
            <a:avLst/>
          </a:prstGeom>
          <a:ln w="15875">
            <a:solidFill>
              <a:schemeClr val="accent1">
                <a:shade val="95000"/>
                <a:satMod val="105000"/>
              </a:schemeClr>
            </a:solidFill>
          </a:ln>
        </p:spPr>
      </p:pic>
      <p:grpSp>
        <p:nvGrpSpPr>
          <p:cNvPr id="26" name="Graphic 4">
            <a:extLst>
              <a:ext uri="{FF2B5EF4-FFF2-40B4-BE49-F238E27FC236}">
                <a16:creationId xmlns:a16="http://schemas.microsoft.com/office/drawing/2014/main" id="{A61BDD87-32CE-4DE2-AAE1-62C2F47938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903343"/>
            <a:ext cx="975169" cy="975171"/>
            <a:chOff x="5829300" y="3162300"/>
            <a:chExt cx="532256" cy="532257"/>
          </a:xfrm>
          <a:solidFill>
            <a:schemeClr val="bg1"/>
          </a:solidFill>
        </p:grpSpPr>
        <p:sp>
          <p:nvSpPr>
            <p:cNvPr id="27" name="Freeform: Shape 26">
              <a:extLst>
                <a:ext uri="{FF2B5EF4-FFF2-40B4-BE49-F238E27FC236}">
                  <a16:creationId xmlns:a16="http://schemas.microsoft.com/office/drawing/2014/main" id="{EF0F3645-6645-44FD-A4C7-06D41C09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5458736-D4A2-40D4-9420-C40AEB2AB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68FA6A4-209B-443A-9CF2-FFDC90EC3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B0A6C9-E0F4-403E-8FB7-5FF4F1F64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DA5950E-75DA-4E34-99EB-898254870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F609E6F-709D-42D6-8E54-91E37E2B1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C4707FB-9E68-4EBA-A4E0-4516F1506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99771A-5CA8-4CCE-B4F5-FE8C2037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61D636C-9A38-466B-BD92-39795F49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99F3BD6-49A2-4D64-A3C0-8EFCEF9D9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ABC753B-C028-4FCD-9D53-2BDBB2644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A8F316F-3B46-4F37-AB8C-E69368303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636F8A8-BD35-4E0B-901B-1589A0534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C2019DBF-4CFC-40BD-A45C-6AEC3996B949}"/>
              </a:ext>
            </a:extLst>
          </p:cNvPr>
          <p:cNvSpPr>
            <a:spLocks noGrp="1"/>
          </p:cNvSpPr>
          <p:nvPr>
            <p:ph idx="1"/>
          </p:nvPr>
        </p:nvSpPr>
        <p:spPr>
          <a:xfrm>
            <a:off x="6211462" y="2759049"/>
            <a:ext cx="5549690" cy="4351338"/>
          </a:xfrm>
        </p:spPr>
        <p:txBody>
          <a:bodyPr>
            <a:normAutofit/>
          </a:bodyPr>
          <a:lstStyle/>
          <a:p>
            <a:pPr marL="0" indent="0">
              <a:lnSpc>
                <a:spcPct val="90000"/>
              </a:lnSpc>
              <a:buNone/>
            </a:pPr>
            <a:r>
              <a:rPr lang="en-US" sz="2700" i="1" dirty="0">
                <a:solidFill>
                  <a:schemeClr val="bg1"/>
                </a:solidFill>
                <a:latin typeface="Arial Narrow" panose="020B0606020202030204" pitchFamily="34" charset="0"/>
              </a:rPr>
              <a:t>It is a relative state...</a:t>
            </a:r>
          </a:p>
          <a:p>
            <a:pPr marL="0" indent="0">
              <a:lnSpc>
                <a:spcPct val="90000"/>
              </a:lnSpc>
              <a:buNone/>
            </a:pPr>
            <a:r>
              <a:rPr lang="en-US" sz="2700" i="1" dirty="0">
                <a:solidFill>
                  <a:schemeClr val="accent1"/>
                </a:solidFill>
                <a:latin typeface="Arial Narrow" panose="020B0606020202030204" pitchFamily="34" charset="0"/>
              </a:rPr>
              <a:t>….if the  intellect of the  testator is  substantially impaired in comparison to that of the  proponent or beneficiary …</a:t>
            </a:r>
          </a:p>
          <a:p>
            <a:pPr marL="0" indent="0">
              <a:lnSpc>
                <a:spcPct val="90000"/>
              </a:lnSpc>
              <a:buNone/>
            </a:pPr>
            <a:r>
              <a:rPr lang="en-US" sz="2700" dirty="0">
                <a:solidFill>
                  <a:schemeClr val="bg1"/>
                </a:solidFill>
                <a:latin typeface="Arial Narrow" panose="020B0606020202030204" pitchFamily="34" charset="0"/>
              </a:rPr>
              <a:t>… it must  be regarded as weakened since there could be no equal dealings between the  two parties." </a:t>
            </a:r>
          </a:p>
        </p:txBody>
      </p:sp>
      <p:cxnSp>
        <p:nvCxnSpPr>
          <p:cNvPr id="6" name="Straight Connector 5">
            <a:extLst>
              <a:ext uri="{FF2B5EF4-FFF2-40B4-BE49-F238E27FC236}">
                <a16:creationId xmlns:a16="http://schemas.microsoft.com/office/drawing/2014/main" id="{B34B6BBF-1671-3A12-FAC5-34A29A110142}"/>
              </a:ext>
            </a:extLst>
          </p:cNvPr>
          <p:cNvCxnSpPr/>
          <p:nvPr/>
        </p:nvCxnSpPr>
        <p:spPr>
          <a:xfrm>
            <a:off x="6343054" y="2476500"/>
            <a:ext cx="4902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722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1945A6-A002-ADFE-3152-DB9327DE2CE8}"/>
              </a:ext>
            </a:extLst>
          </p:cNvPr>
          <p:cNvSpPr>
            <a:spLocks noGrp="1"/>
          </p:cNvSpPr>
          <p:nvPr>
            <p:ph type="title"/>
          </p:nvPr>
        </p:nvSpPr>
        <p:spPr>
          <a:xfrm>
            <a:off x="416301" y="607803"/>
            <a:ext cx="3420305" cy="1906317"/>
          </a:xfrm>
        </p:spPr>
        <p:txBody>
          <a:bodyPr>
            <a:normAutofit/>
          </a:bodyPr>
          <a:lstStyle/>
          <a:p>
            <a:pPr algn="ctr"/>
            <a:r>
              <a:rPr lang="en-US" sz="2200" b="1" dirty="0">
                <a:solidFill>
                  <a:schemeClr val="accent2"/>
                </a:solidFill>
                <a:latin typeface="Abadi" panose="020B0604020104020204" pitchFamily="34" charset="0"/>
              </a:rPr>
              <a:t>Did the Testator Intend to Execute the Will at issue as his or her Last Will and Testament of his or her own free will?</a:t>
            </a:r>
            <a:br>
              <a:rPr lang="en-US" sz="2200" dirty="0"/>
            </a:br>
            <a:endParaRPr lang="en-US" sz="2200" dirty="0"/>
          </a:p>
        </p:txBody>
      </p:sp>
      <p:pic>
        <p:nvPicPr>
          <p:cNvPr id="4" name="Picture 3">
            <a:extLst>
              <a:ext uri="{FF2B5EF4-FFF2-40B4-BE49-F238E27FC236}">
                <a16:creationId xmlns:a16="http://schemas.microsoft.com/office/drawing/2014/main" id="{1B20A9FE-6DED-57CC-FFA1-928D4CA74F59}"/>
              </a:ext>
            </a:extLst>
          </p:cNvPr>
          <p:cNvPicPr>
            <a:picLocks noChangeAspect="1"/>
          </p:cNvPicPr>
          <p:nvPr/>
        </p:nvPicPr>
        <p:blipFill>
          <a:blip r:embed="rId2"/>
          <a:srcRect l="30378" r="1" b="1"/>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8B7167DD-8EB3-B500-4693-5973C2B25524}"/>
              </a:ext>
            </a:extLst>
          </p:cNvPr>
          <p:cNvSpPr>
            <a:spLocks noGrp="1"/>
          </p:cNvSpPr>
          <p:nvPr>
            <p:ph idx="1"/>
          </p:nvPr>
        </p:nvSpPr>
        <p:spPr>
          <a:xfrm>
            <a:off x="4912450" y="1560962"/>
            <a:ext cx="7237440" cy="5409743"/>
          </a:xfrm>
        </p:spPr>
        <p:txBody>
          <a:bodyPr anchor="ctr">
            <a:noAutofit/>
          </a:bodyPr>
          <a:lstStyle/>
          <a:p>
            <a:pPr marL="0" indent="0">
              <a:spcBef>
                <a:spcPts val="600"/>
              </a:spcBef>
              <a:spcAft>
                <a:spcPts val="600"/>
              </a:spcAft>
              <a:buNone/>
            </a:pPr>
            <a:r>
              <a:rPr lang="en-US" sz="2000" dirty="0"/>
              <a:t>&gt; Conduct an interview with the testator</a:t>
            </a:r>
          </a:p>
          <a:p>
            <a:pPr marL="574675" indent="-342900">
              <a:spcBef>
                <a:spcPts val="600"/>
              </a:spcBef>
              <a:spcAft>
                <a:spcPts val="600"/>
              </a:spcAft>
              <a:buFont typeface="Symbol" panose="05050102010706020507" pitchFamily="18" charset="2"/>
              <a:buChar char="×"/>
            </a:pPr>
            <a:r>
              <a:rPr lang="en-US" sz="2000" dirty="0"/>
              <a:t>What is your living situation?</a:t>
            </a:r>
          </a:p>
          <a:p>
            <a:pPr marL="574675" indent="-342900">
              <a:spcBef>
                <a:spcPts val="600"/>
              </a:spcBef>
              <a:spcAft>
                <a:spcPts val="600"/>
              </a:spcAft>
              <a:buFont typeface="Symbol" panose="05050102010706020507" pitchFamily="18" charset="2"/>
              <a:buChar char="×"/>
            </a:pPr>
            <a:r>
              <a:rPr lang="en-US" sz="2000" dirty="0"/>
              <a:t>Who do you rely on for support?</a:t>
            </a:r>
          </a:p>
          <a:p>
            <a:pPr marL="574675" indent="-342900">
              <a:spcBef>
                <a:spcPts val="600"/>
              </a:spcBef>
              <a:spcAft>
                <a:spcPts val="600"/>
              </a:spcAft>
              <a:buFont typeface="Symbol" panose="05050102010706020507" pitchFamily="18" charset="2"/>
              <a:buChar char="×"/>
            </a:pPr>
            <a:r>
              <a:rPr lang="en-US" sz="2000" dirty="0"/>
              <a:t>Has anyone asked you to include a particular provision in the Will?</a:t>
            </a:r>
          </a:p>
          <a:p>
            <a:pPr marL="574675" indent="-342900">
              <a:spcBef>
                <a:spcPts val="600"/>
              </a:spcBef>
              <a:spcAft>
                <a:spcPts val="600"/>
              </a:spcAft>
              <a:buFont typeface="Symbol" panose="05050102010706020507" pitchFamily="18" charset="2"/>
              <a:buChar char="×"/>
            </a:pPr>
            <a:r>
              <a:rPr lang="en-US" sz="2000" dirty="0"/>
              <a:t>Is the Client isolated from family and friends</a:t>
            </a:r>
          </a:p>
          <a:p>
            <a:pPr marL="0" indent="0">
              <a:spcBef>
                <a:spcPts val="600"/>
              </a:spcBef>
              <a:spcAft>
                <a:spcPts val="600"/>
              </a:spcAft>
              <a:buNone/>
            </a:pPr>
            <a:r>
              <a:rPr lang="en-US" sz="2000" dirty="0"/>
              <a:t>&gt;Create a contemporaneous Memorandum</a:t>
            </a:r>
          </a:p>
          <a:p>
            <a:pPr marL="0" indent="0">
              <a:spcBef>
                <a:spcPts val="600"/>
              </a:spcBef>
              <a:spcAft>
                <a:spcPts val="600"/>
              </a:spcAft>
              <a:buNone/>
            </a:pPr>
            <a:r>
              <a:rPr lang="en-US" sz="2000" dirty="0"/>
              <a:t>&gt;Document the physical and mental condition of the Client</a:t>
            </a:r>
          </a:p>
          <a:p>
            <a:pPr marL="0" indent="0">
              <a:spcBef>
                <a:spcPts val="600"/>
              </a:spcBef>
              <a:spcAft>
                <a:spcPts val="600"/>
              </a:spcAft>
              <a:buNone/>
            </a:pPr>
            <a:r>
              <a:rPr lang="en-US" sz="2000" dirty="0"/>
              <a:t>&gt;Don’t let someone else pay your invoice</a:t>
            </a:r>
          </a:p>
          <a:p>
            <a:pPr marL="0" indent="0">
              <a:spcBef>
                <a:spcPts val="600"/>
              </a:spcBef>
              <a:spcAft>
                <a:spcPts val="600"/>
              </a:spcAft>
              <a:buNone/>
            </a:pPr>
            <a:r>
              <a:rPr lang="en-US" sz="2000" dirty="0"/>
              <a:t>&gt;Look out when one child brings the Client to your Office</a:t>
            </a:r>
          </a:p>
          <a:p>
            <a:pPr marL="0" indent="0">
              <a:spcBef>
                <a:spcPts val="600"/>
              </a:spcBef>
              <a:spcAft>
                <a:spcPts val="600"/>
              </a:spcAft>
              <a:buNone/>
            </a:pPr>
            <a:r>
              <a:rPr lang="en-US" sz="2000" dirty="0"/>
              <a:t>&gt;Have the testator draft a “letter of intent” explaining why</a:t>
            </a:r>
          </a:p>
          <a:p>
            <a:pPr marL="0" indent="0">
              <a:spcBef>
                <a:spcPts val="600"/>
              </a:spcBef>
              <a:spcAft>
                <a:spcPts val="600"/>
              </a:spcAft>
              <a:buNone/>
            </a:pPr>
            <a:r>
              <a:rPr lang="en-US" sz="2000" dirty="0"/>
              <a:t>&gt;Prior statements made by testator as to his or her testamentary intentions in the disposition of his or her property are also relevant</a:t>
            </a:r>
          </a:p>
          <a:p>
            <a:pPr marL="0" indent="0">
              <a:spcBef>
                <a:spcPts val="600"/>
              </a:spcBef>
              <a:spcAft>
                <a:spcPts val="600"/>
              </a:spcAft>
              <a:buNone/>
            </a:pPr>
            <a:r>
              <a:rPr lang="en-US" sz="2000" dirty="0"/>
              <a:t>&gt;Perform a Hypothetical Probate and have the Client confirm the disposition of their estate?</a:t>
            </a:r>
          </a:p>
          <a:p>
            <a:pPr marL="0" indent="0">
              <a:buNone/>
            </a:pPr>
            <a:r>
              <a:rPr lang="en-US" sz="2000" dirty="0"/>
              <a:t> </a:t>
            </a:r>
          </a:p>
          <a:p>
            <a:endParaRPr lang="en-US" sz="1400" dirty="0"/>
          </a:p>
          <a:p>
            <a:endParaRPr lang="en-US" sz="1400" dirty="0"/>
          </a:p>
          <a:p>
            <a:endParaRPr lang="en-US" sz="1400" dirty="0"/>
          </a:p>
          <a:p>
            <a:endParaRPr lang="en-US" sz="14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3112024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400" y="1645926"/>
            <a:ext cx="5562600" cy="424731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rPr>
              <a:t>CLE - Continuing Legal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rPr>
              <a:t>Attorneys:</a:t>
            </a:r>
            <a:b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rPr>
            </a:b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b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rPr>
              <a:t>YourOnlineProfessor.net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is an </a:t>
            </a:r>
            <a:r>
              <a:rPr kumimoji="0" lang="en-US" sz="1800" b="0" i="1" u="none" strike="noStrike" kern="1200" cap="none" spc="0" normalizeH="0" baseline="0" noProof="0" dirty="0">
                <a:ln>
                  <a:noFill/>
                </a:ln>
                <a:solidFill>
                  <a:srgbClr val="000000"/>
                </a:solidFill>
                <a:effectLst/>
                <a:uLnTx/>
                <a:uFillTx/>
                <a:latin typeface="Abadi Extra Light" panose="020B0204020104020204" pitchFamily="34" charset="0"/>
              </a:rPr>
              <a:t>Accredited Provider for Pennsylvania Continuing Legal Education,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through The Supreme Court of Pennsylvania's Continuing Legal Education Board, registered as sponsor #7003.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This program qualifies as 1 hour -  </a:t>
            </a:r>
            <a:r>
              <a:rPr kumimoji="0" lang="en-US" sz="1800" b="0" i="0" u="none" strike="noStrike" kern="1200" cap="none" spc="0" normalizeH="0" baseline="0" noProof="0" dirty="0">
                <a:ln>
                  <a:noFill/>
                </a:ln>
                <a:solidFill>
                  <a:srgbClr val="8A0000"/>
                </a:solidFill>
                <a:effectLst/>
                <a:uLnTx/>
                <a:uFillTx/>
                <a:latin typeface="Abadi Extra Light" panose="020B0204020104020204" pitchFamily="34" charset="0"/>
              </a:rPr>
              <a:t>‘</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rPr>
              <a:t>Live Webcast’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under PA CLE Board guidelines and in the states of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rPr>
              <a:t>Delaware, New Jersey, California, and Texas</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In most cases, credit is also available to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rPr>
              <a:t>New York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754880" y="274320"/>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38732388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2756" name="TextBox 3"/>
          <p:cNvSpPr txBox="1">
            <a:spLocks noChangeArrowheads="1"/>
          </p:cNvSpPr>
          <p:nvPr/>
        </p:nvSpPr>
        <p:spPr bwMode="auto">
          <a:xfrm>
            <a:off x="2362200" y="990721"/>
            <a:ext cx="324128" cy="830997"/>
          </a:xfrm>
          <a:prstGeom prst="rect">
            <a:avLst/>
          </a:prstGeom>
          <a:noFill/>
          <a:ln w="9525">
            <a:noFill/>
            <a:miter lim="800000"/>
            <a:headEnd/>
            <a:tailEnd/>
          </a:ln>
        </p:spPr>
        <p:txBody>
          <a:bodyPr wrap="none">
            <a:spAutoFit/>
          </a:bodyPr>
          <a:lstStyle/>
          <a:p>
            <a:pPr>
              <a:defRPr/>
            </a:pPr>
            <a:r>
              <a:rPr lang="en-US" sz="4800" dirty="0">
                <a:solidFill>
                  <a:srgbClr val="FF0000"/>
                </a:solidFill>
                <a:latin typeface="Calibri"/>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TextBox 11"/>
          <p:cNvSpPr txBox="1"/>
          <p:nvPr/>
        </p:nvSpPr>
        <p:spPr>
          <a:xfrm>
            <a:off x="4648200" y="2767016"/>
            <a:ext cx="5715000" cy="1323975"/>
          </a:xfrm>
          <a:prstGeom prst="rect">
            <a:avLst/>
          </a:prstGeom>
          <a:noFill/>
        </p:spPr>
        <p:txBody>
          <a:bodyPr>
            <a:spAutoFit/>
          </a:bodyPr>
          <a:lstStyle/>
          <a:p>
            <a:pPr algn="ctr">
              <a:defRPr/>
            </a:pPr>
            <a:r>
              <a:rPr lang="en-US" sz="8000" b="1" dirty="0">
                <a:solidFill>
                  <a:srgbClr val="000000"/>
                </a:solidFill>
                <a:latin typeface="Calibri"/>
              </a:rPr>
              <a:t>The End</a:t>
            </a:r>
          </a:p>
        </p:txBody>
      </p:sp>
    </p:spTree>
    <p:extLst>
      <p:ext uri="{BB962C8B-B14F-4D97-AF65-F5344CB8AC3E}">
        <p14:creationId xmlns:p14="http://schemas.microsoft.com/office/powerpoint/2010/main" val="2914524921"/>
      </p:ext>
    </p:extLst>
  </p:cSld>
  <p:clrMapOvr>
    <a:masterClrMapping/>
  </p:clrMapOvr>
  <p:transition spd="med">
    <p:pull/>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EBBC4"/>
        </a:solidFill>
        <a:effectLst/>
      </p:bgPr>
    </p:bg>
    <p:spTree>
      <p:nvGrpSpPr>
        <p:cNvPr id="1" name="">
          <a:extLst>
            <a:ext uri="{FF2B5EF4-FFF2-40B4-BE49-F238E27FC236}">
              <a16:creationId xmlns:a16="http://schemas.microsoft.com/office/drawing/2014/main" id="{98A6BDA0-060B-2AC4-3109-D719A413EAD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EC8AF39-1573-277E-C40E-9F3ED6776326}"/>
              </a:ext>
            </a:extLst>
          </p:cNvPr>
          <p:cNvPicPr>
            <a:picLocks noChangeAspect="1"/>
          </p:cNvPicPr>
          <p:nvPr/>
        </p:nvPicPr>
        <p:blipFill>
          <a:blip r:embed="rId2"/>
          <a:stretch>
            <a:fillRect/>
          </a:stretch>
        </p:blipFill>
        <p:spPr>
          <a:xfrm>
            <a:off x="1266825" y="0"/>
            <a:ext cx="4924425" cy="6857999"/>
          </a:xfrm>
          <a:prstGeom prst="rect">
            <a:avLst/>
          </a:prstGeom>
        </p:spPr>
      </p:pic>
      <p:sp>
        <p:nvSpPr>
          <p:cNvPr id="2" name="Title 1">
            <a:extLst>
              <a:ext uri="{FF2B5EF4-FFF2-40B4-BE49-F238E27FC236}">
                <a16:creationId xmlns:a16="http://schemas.microsoft.com/office/drawing/2014/main" id="{71C1FC5B-1027-F82F-A6EF-3765286B5E19}"/>
              </a:ext>
            </a:extLst>
          </p:cNvPr>
          <p:cNvSpPr>
            <a:spLocks noGrp="1"/>
          </p:cNvSpPr>
          <p:nvPr>
            <p:ph type="title"/>
          </p:nvPr>
        </p:nvSpPr>
        <p:spPr>
          <a:xfrm>
            <a:off x="-440531" y="4071937"/>
            <a:ext cx="6305550" cy="1485900"/>
          </a:xfrm>
        </p:spPr>
        <p:txBody>
          <a:bodyPr rtlCol="0">
            <a:normAutofit/>
          </a:bodyPr>
          <a:lstStyle/>
          <a:p>
            <a:pPr algn="ctr">
              <a:defRPr/>
            </a:pPr>
            <a:r>
              <a:rPr lang="en-US" sz="4800"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a:extLst>
              <a:ext uri="{FF2B5EF4-FFF2-40B4-BE49-F238E27FC236}">
                <a16:creationId xmlns:a16="http://schemas.microsoft.com/office/drawing/2014/main" id="{69FE4651-37A6-8082-D746-07232A6DB7A0}"/>
              </a:ext>
            </a:extLst>
          </p:cNvPr>
          <p:cNvSpPr txBox="1"/>
          <p:nvPr/>
        </p:nvSpPr>
        <p:spPr>
          <a:xfrm>
            <a:off x="5381625" y="1113065"/>
            <a:ext cx="6462712" cy="4832092"/>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If you have any questions </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regarding this Course</a:t>
            </a: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Martin Pezzner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mpezzner@gibperk.com</a:t>
            </a: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Paul Fellman</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3">
                  <a:extLst>
                    <a:ext uri="{A12FA001-AC4F-418D-AE19-62706E023703}">
                      <ahyp:hlinkClr xmlns:ahyp="http://schemas.microsoft.com/office/drawing/2018/hyperlinkcolor" val="tx"/>
                    </a:ext>
                  </a:extLst>
                </a:hlinkClick>
              </a:rPr>
              <a:t>pfellman@gibperk.com</a:t>
            </a:r>
            <a:b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Ted Perkins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4">
                  <a:extLst>
                    <a:ext uri="{A12FA001-AC4F-418D-AE19-62706E023703}">
                      <ahyp:hlinkClr xmlns:ahyp="http://schemas.microsoft.com/office/drawing/2018/hyperlinkcolor" val="tx"/>
                    </a:ext>
                  </a:extLst>
                </a:hlinkClick>
              </a:rPr>
              <a:t>tperkins@gibperk.com</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a:t>
            </a:r>
            <a:br>
              <a:rPr kumimoji="0" lang="en-US" sz="24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(610) 565-1708 Ext. 104 </a:t>
            </a:r>
            <a:b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ea typeface="+mn-ea"/>
                <a:cs typeface="Aparajita" panose="020B0604020202020204" pitchFamily="34" charset="0"/>
              </a:rPr>
            </a:br>
            <a:endParaRPr kumimoji="0" lang="en-US" sz="2400" b="0" i="0" u="none" strike="noStrike" kern="120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endParaRPr>
          </a:p>
        </p:txBody>
      </p:sp>
      <p:sp>
        <p:nvSpPr>
          <p:cNvPr id="3" name="AutoShape 4" descr="http://downloads.animationfactory.com/download/question_md_clr.gif?t=1447862876&amp;m=32992063&amp;h=bda19fe6a9044b512d4721be56c0e5d5">
            <a:extLst>
              <a:ext uri="{FF2B5EF4-FFF2-40B4-BE49-F238E27FC236}">
                <a16:creationId xmlns:a16="http://schemas.microsoft.com/office/drawing/2014/main" id="{CABA3992-1346-FF84-78C9-4DF7C6923102}"/>
              </a:ext>
            </a:extLst>
          </p:cNvPr>
          <p:cNvSpPr>
            <a:spLocks noChangeAspect="1" noChangeArrowheads="1"/>
          </p:cNvSpPr>
          <p:nvPr/>
        </p:nvSpPr>
        <p:spPr bwMode="auto">
          <a:xfrm>
            <a:off x="1571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61147692"/>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362200" y="990721"/>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4808838" y="1881691"/>
            <a:ext cx="5715000" cy="323165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Nova Cond Light" panose="020B0306020202020204" pitchFamily="34" charset="0"/>
              </a:rPr>
              <a:t>Thank you for attending our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rgbClr val="000000"/>
              </a:solidFill>
              <a:effectLst/>
              <a:uLnTx/>
              <a:uFillTx/>
              <a:latin typeface="Arial Nova Cond Light" panose="020B0306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Nova Cond Light" panose="020B0306020202020204" pitchFamily="34" charset="0"/>
              </a:rPr>
              <a:t>You will receive an email which includes a link to the materials, the replay of the event, and the link to the Evaluations.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Arial Nova Cond Light" panose="020B0306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0000"/>
                </a:solidFill>
                <a:effectLst/>
                <a:uLnTx/>
                <a:uFillTx/>
                <a:latin typeface="Arial Nova Cond Light" panose="020B0306020202020204" pitchFamily="34" charset="0"/>
              </a:rPr>
              <a:t>Please fill out the form, which helps us comply with the requirements of issuing CPE and CLE in various jurisdictions.</a:t>
            </a:r>
          </a:p>
        </p:txBody>
      </p:sp>
    </p:spTree>
    <p:extLst>
      <p:ext uri="{BB962C8B-B14F-4D97-AF65-F5344CB8AC3E}">
        <p14:creationId xmlns:p14="http://schemas.microsoft.com/office/powerpoint/2010/main" val="79276367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400" y="1645928"/>
            <a:ext cx="5562600" cy="458587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Abadi Extra Light" panose="020B0204020104020204" pitchFamily="34" charset="0"/>
              </a:rPr>
              <a:t>CPE - Continuing Professional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Abadi Extra Light" panose="020B0204020104020204" pitchFamily="34" charset="0"/>
              </a:rPr>
              <a:t>CPAs: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rPr>
            </a:b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badi Extra Light" panose="020B0204020104020204" pitchFamily="34" charset="0"/>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rPr>
              <a:t>  Our license number is </a:t>
            </a:r>
            <a: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rPr>
              <a:t>PX177605</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rPr>
            </a:b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rPr>
              <a:t>Interactive Self Study Credit depending on how you access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rPr>
            </a:b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754880" y="274320"/>
            <a:ext cx="4724400" cy="624681"/>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lumMod val="75000"/>
                  </a:prstClr>
                </a:solidFill>
                <a:effectLst>
                  <a:outerShdw blurRad="38100" dist="38100" dir="2700000" algn="tl">
                    <a:srgbClr val="000000">
                      <a:alpha val="43137"/>
                    </a:srgbClr>
                  </a:outerShdw>
                </a:effectLst>
                <a:uLnTx/>
                <a:uFillTx/>
                <a:latin typeface="Bernard MT Condensed" pitchFamily="18" charset="0"/>
                <a:ea typeface="+mj-ea"/>
                <a:cs typeface="+mj-cs"/>
              </a:rPr>
              <a:t>YourOnLineProfessor.net </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nard MT Condensed" pitchFamily="18" charset="0"/>
              <a:ea typeface="+mj-ea"/>
              <a:cs typeface="+mj-cs"/>
            </a:endParaRPr>
          </a:p>
        </p:txBody>
      </p:sp>
    </p:spTree>
    <p:extLst>
      <p:ext uri="{BB962C8B-B14F-4D97-AF65-F5344CB8AC3E}">
        <p14:creationId xmlns:p14="http://schemas.microsoft.com/office/powerpoint/2010/main" val="25886411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_yourself">
  <a:themeElements>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_yourself">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_yoursel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_yoursel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_yoursel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_yoursel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_yoursel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_yoursel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_yoursel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_yoursel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_yoursel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_yoursel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_yoursel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_yoursel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4DDC6DAB0E054E85EB466A366746D1" ma:contentTypeVersion="14" ma:contentTypeDescription="Create a new document." ma:contentTypeScope="" ma:versionID="9e6b0d7238a6bc8fd764d4608b5689cb">
  <xsd:schema xmlns:xsd="http://www.w3.org/2001/XMLSchema" xmlns:xs="http://www.w3.org/2001/XMLSchema" xmlns:p="http://schemas.microsoft.com/office/2006/metadata/properties" xmlns:ns3="d9b200a4-5d96-4f2e-812a-c542f5d418e1" xmlns:ns4="da27d67b-f2b9-4b8d-8a12-4029e31a9c4a" targetNamespace="http://schemas.microsoft.com/office/2006/metadata/properties" ma:root="true" ma:fieldsID="3d835ee2857cf2f96d237661d00ed96f" ns3:_="" ns4:_="">
    <xsd:import namespace="d9b200a4-5d96-4f2e-812a-c542f5d418e1"/>
    <xsd:import namespace="da27d67b-f2b9-4b8d-8a12-4029e31a9c4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_activity"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200a4-5d96-4f2e-812a-c542f5d41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7d67b-f2b9-4b8d-8a12-4029e31a9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9b200a4-5d96-4f2e-812a-c542f5d418e1" xsi:nil="true"/>
  </documentManagement>
</p:properties>
</file>

<file path=customXml/itemProps1.xml><?xml version="1.0" encoding="utf-8"?>
<ds:datastoreItem xmlns:ds="http://schemas.openxmlformats.org/officeDocument/2006/customXml" ds:itemID="{F5678E2F-D1B0-4F87-927C-83FECEA17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200a4-5d96-4f2e-812a-c542f5d418e1"/>
    <ds:schemaRef ds:uri="da27d67b-f2b9-4b8d-8a12-4029e31a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BFAF1-2536-4620-913D-281C02468455}">
  <ds:schemaRefs>
    <ds:schemaRef ds:uri="http://schemas.microsoft.com/sharepoint/v3/contenttype/forms"/>
  </ds:schemaRefs>
</ds:datastoreItem>
</file>

<file path=customXml/itemProps3.xml><?xml version="1.0" encoding="utf-8"?>
<ds:datastoreItem xmlns:ds="http://schemas.openxmlformats.org/officeDocument/2006/customXml" ds:itemID="{9B332D9B-59AE-4C60-B2CA-81CBD6C9EC0B}">
  <ds:schemaRefs>
    <ds:schemaRef ds:uri="http://schemas.microsoft.com/office/infopath/2007/PartnerControls"/>
    <ds:schemaRef ds:uri="da27d67b-f2b9-4b8d-8a12-4029e31a9c4a"/>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d9b200a4-5d96-4f2e-812a-c542f5d418e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2130</TotalTime>
  <Words>4783</Words>
  <Application>Microsoft Office PowerPoint</Application>
  <PresentationFormat>Widescreen</PresentationFormat>
  <Paragraphs>420</Paragraphs>
  <Slides>82</Slides>
  <Notes>25</Notes>
  <HiddenSlides>0</HiddenSlides>
  <MMClips>0</MMClips>
  <ScaleCrop>false</ScaleCrop>
  <HeadingPairs>
    <vt:vector size="6" baseType="variant">
      <vt:variant>
        <vt:lpstr>Fonts Used</vt:lpstr>
      </vt:variant>
      <vt:variant>
        <vt:i4>23</vt:i4>
      </vt:variant>
      <vt:variant>
        <vt:lpstr>Theme</vt:lpstr>
      </vt:variant>
      <vt:variant>
        <vt:i4>7</vt:i4>
      </vt:variant>
      <vt:variant>
        <vt:lpstr>Slide Titles</vt:lpstr>
      </vt:variant>
      <vt:variant>
        <vt:i4>82</vt:i4>
      </vt:variant>
    </vt:vector>
  </HeadingPairs>
  <TitlesOfParts>
    <vt:vector size="112" baseType="lpstr">
      <vt:lpstr>Abadi</vt:lpstr>
      <vt:lpstr>Abadi Extra Light</vt:lpstr>
      <vt:lpstr>Abadi ExtraLight</vt:lpstr>
      <vt:lpstr>Aparajita</vt:lpstr>
      <vt:lpstr>Aptos Narrow</vt:lpstr>
      <vt:lpstr>Arial</vt:lpstr>
      <vt:lpstr>Arial Narrow</vt:lpstr>
      <vt:lpstr>Arial Nova</vt:lpstr>
      <vt:lpstr>Arial Nova Cond</vt:lpstr>
      <vt:lpstr>Arial Nova Cond Light</vt:lpstr>
      <vt:lpstr>Arial Nova Light</vt:lpstr>
      <vt:lpstr>Bernard MT Condensed</vt:lpstr>
      <vt:lpstr>Calibri</vt:lpstr>
      <vt:lpstr>Calibri Light</vt:lpstr>
      <vt:lpstr>Franklin Gothic Book</vt:lpstr>
      <vt:lpstr>Gill Sans MT</vt:lpstr>
      <vt:lpstr>High Tower Text</vt:lpstr>
      <vt:lpstr>oswald-extralight</vt:lpstr>
      <vt:lpstr>Sitka Text</vt:lpstr>
      <vt:lpstr>Symbol</vt:lpstr>
      <vt:lpstr>Tahoma</vt:lpstr>
      <vt:lpstr>Times New Roman</vt:lpstr>
      <vt:lpstr>Wingdings</vt:lpstr>
      <vt:lpstr>Office Theme</vt:lpstr>
      <vt:lpstr>Default Design</vt:lpstr>
      <vt:lpstr>1_Office Theme</vt:lpstr>
      <vt:lpstr>present_yourself</vt:lpstr>
      <vt:lpstr>2_Office Theme</vt:lpstr>
      <vt:lpstr>4_Office Theme</vt:lpstr>
      <vt:lpstr>1_Default Design</vt:lpstr>
      <vt:lpstr>    Bullet Proofing Your  Estate Plan</vt:lpstr>
      <vt:lpstr>PowerPoint Presentation</vt:lpstr>
      <vt:lpstr>PowerPoint Presentation</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PowerPoint Presentation</vt:lpstr>
      <vt:lpstr>PowerPoint Presentation</vt:lpstr>
      <vt:lpstr>Questions</vt:lpstr>
      <vt:lpstr>    Bullet Proofing Your  Estate Plan</vt:lpstr>
      <vt:lpstr>When should you be on the alert  for a Will Contest?</vt:lpstr>
      <vt:lpstr>First Line of Defense – In Terrorem Clauses</vt:lpstr>
      <vt:lpstr>In Terrorem Clauses</vt:lpstr>
      <vt:lpstr>In Terrorem Clauses</vt:lpstr>
      <vt:lpstr>In Terrorem Clauses</vt:lpstr>
      <vt:lpstr>In Terrorem Clauses</vt:lpstr>
      <vt:lpstr>TedPerkinsTax News</vt:lpstr>
      <vt:lpstr>Basis for Bringing a Will Contest</vt:lpstr>
      <vt:lpstr>PowerPoint Presentation</vt:lpstr>
      <vt:lpstr>PowerPoint Presentation</vt:lpstr>
      <vt:lpstr>Initial Burden</vt:lpstr>
      <vt:lpstr>Burden of Proof</vt:lpstr>
      <vt:lpstr>“Clear  and  Convincing” Evidence</vt:lpstr>
      <vt:lpstr>Lack of Testamentary Capacity</vt:lpstr>
      <vt:lpstr>What Constitutes “Testamentary Capacity”</vt:lpstr>
      <vt:lpstr>PowerPoint Presentation</vt:lpstr>
      <vt:lpstr>PowerPoint Presentation</vt:lpstr>
      <vt:lpstr>The Evidence Considered</vt:lpstr>
      <vt:lpstr> Evidence of Capacity </vt:lpstr>
      <vt:lpstr> Evidence of Capacity </vt:lpstr>
      <vt:lpstr>You Have the Testator!!! ...and the opportunity to  create direct contemporary evidence </vt:lpstr>
      <vt:lpstr>Evidence Considered</vt:lpstr>
      <vt:lpstr>The Will as Evidence</vt:lpstr>
      <vt:lpstr> Out of Court Declarations - Declarations of the Testator </vt:lpstr>
      <vt:lpstr> Instructions of the Testator </vt:lpstr>
      <vt:lpstr> The Scrivener’s Testimony </vt:lpstr>
      <vt:lpstr> Out-of-Court Declarations - Subscribing Witnesses- </vt:lpstr>
      <vt:lpstr> Observations of Third Parties </vt:lpstr>
      <vt:lpstr> Observations of Third Parties </vt:lpstr>
      <vt:lpstr>Medical Testimony Concerning Mental Capacity</vt:lpstr>
      <vt:lpstr>Overview</vt:lpstr>
      <vt:lpstr>The Treating Physician</vt:lpstr>
      <vt:lpstr>Expert  Witness Testimony </vt:lpstr>
      <vt:lpstr>Applicability of the  Mental Health Procedures Act</vt:lpstr>
      <vt:lpstr>Applicability of the  Mental Health Procedures Act</vt:lpstr>
      <vt:lpstr>The Privacy Rule Under HIPAA</vt:lpstr>
      <vt:lpstr>Did the Testator meet the Test at the time  he or she Executed the Will in Question? </vt:lpstr>
      <vt:lpstr> 1.14 Client with Diminished Capacity </vt:lpstr>
      <vt:lpstr>What About Videotaping the Will Signing?</vt:lpstr>
      <vt:lpstr>TedPerkinsTax News</vt:lpstr>
      <vt:lpstr>Undue Influence</vt:lpstr>
      <vt:lpstr>PowerPoint Presentation</vt:lpstr>
      <vt:lpstr> Alternative Ways to Prove Undue Influence </vt:lpstr>
      <vt:lpstr>Direct Proof of Undue Influence</vt:lpstr>
      <vt:lpstr> Direct Proof of Undue Influence </vt:lpstr>
      <vt:lpstr>PowerPoint Presentation</vt:lpstr>
      <vt:lpstr>Defining Undue Influence </vt:lpstr>
      <vt:lpstr>Causation</vt:lpstr>
      <vt:lpstr>Evidence Considered</vt:lpstr>
      <vt:lpstr>Specific Acts Considered</vt:lpstr>
      <vt:lpstr> Circumstances Surrounding the Execution of the Will  </vt:lpstr>
      <vt:lpstr>        Influence at the Time of Execution  </vt:lpstr>
      <vt:lpstr>Testator’s Declarations That She Did Not Execute the Will Freely</vt:lpstr>
      <vt:lpstr>Testator’s Declarations That She Did Not Execute the Will Freely</vt:lpstr>
      <vt:lpstr>TedPerkinsTax News</vt:lpstr>
      <vt:lpstr>Indirect Proof of Undue Influence</vt:lpstr>
      <vt:lpstr>PowerPoint Presentation</vt:lpstr>
      <vt:lpstr>The Burden of Proof </vt:lpstr>
      <vt:lpstr>What Constitutes A Confidential Relationship  </vt:lpstr>
      <vt:lpstr>Confidential Relationship  </vt:lpstr>
      <vt:lpstr>How is Substantial Benefit Defined</vt:lpstr>
      <vt:lpstr> Weakened State of Mind </vt:lpstr>
      <vt:lpstr>Did the Testator Intend to Execute the Will at issue as his or her Last Will and Testament of his or her own free will? </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9:1. Generally</dc:title>
  <dc:creator>Sean Tait</dc:creator>
  <cp:lastModifiedBy>Edward Perkins JD, LLM, Tax (CPA)</cp:lastModifiedBy>
  <cp:revision>47</cp:revision>
  <cp:lastPrinted>2025-10-29T17:38:11Z</cp:lastPrinted>
  <dcterms:created xsi:type="dcterms:W3CDTF">2023-03-10T16:54:17Z</dcterms:created>
  <dcterms:modified xsi:type="dcterms:W3CDTF">2025-10-30T15:01:33Z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0x010100DC4DDC6DAB0E054E85EB466A366746D1</vt:lpwstr>
  </property>
</Properties>
</file>