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76"/>
  </p:notesMasterIdLst>
  <p:sldIdLst>
    <p:sldId id="278" r:id="rId11"/>
    <p:sldId id="2785" r:id="rId12"/>
    <p:sldId id="2262" r:id="rId13"/>
    <p:sldId id="2786" r:id="rId14"/>
    <p:sldId id="417" r:id="rId15"/>
    <p:sldId id="418" r:id="rId16"/>
    <p:sldId id="498" r:id="rId17"/>
    <p:sldId id="421" r:id="rId18"/>
    <p:sldId id="499" r:id="rId19"/>
    <p:sldId id="500" r:id="rId20"/>
    <p:sldId id="424" r:id="rId21"/>
    <p:sldId id="2787" r:id="rId22"/>
    <p:sldId id="256" r:id="rId23"/>
    <p:sldId id="257" r:id="rId24"/>
    <p:sldId id="294" r:id="rId25"/>
    <p:sldId id="258" r:id="rId26"/>
    <p:sldId id="279" r:id="rId27"/>
    <p:sldId id="272" r:id="rId28"/>
    <p:sldId id="293" r:id="rId29"/>
    <p:sldId id="277" r:id="rId30"/>
    <p:sldId id="295" r:id="rId31"/>
    <p:sldId id="273" r:id="rId32"/>
    <p:sldId id="2897" r:id="rId33"/>
    <p:sldId id="2900" r:id="rId34"/>
    <p:sldId id="2899" r:id="rId35"/>
    <p:sldId id="2902" r:id="rId36"/>
    <p:sldId id="274" r:id="rId37"/>
    <p:sldId id="2901" r:id="rId38"/>
    <p:sldId id="275" r:id="rId39"/>
    <p:sldId id="2906" r:id="rId40"/>
    <p:sldId id="276" r:id="rId41"/>
    <p:sldId id="2892" r:id="rId42"/>
    <p:sldId id="259" r:id="rId43"/>
    <p:sldId id="260" r:id="rId44"/>
    <p:sldId id="261" r:id="rId45"/>
    <p:sldId id="262" r:id="rId46"/>
    <p:sldId id="280" r:id="rId47"/>
    <p:sldId id="263" r:id="rId48"/>
    <p:sldId id="2895" r:id="rId49"/>
    <p:sldId id="286" r:id="rId50"/>
    <p:sldId id="288" r:id="rId51"/>
    <p:sldId id="264" r:id="rId52"/>
    <p:sldId id="266" r:id="rId53"/>
    <p:sldId id="265" r:id="rId54"/>
    <p:sldId id="285" r:id="rId55"/>
    <p:sldId id="2904" r:id="rId56"/>
    <p:sldId id="267" r:id="rId57"/>
    <p:sldId id="283" r:id="rId58"/>
    <p:sldId id="2896" r:id="rId59"/>
    <p:sldId id="268" r:id="rId60"/>
    <p:sldId id="282" r:id="rId61"/>
    <p:sldId id="2903" r:id="rId62"/>
    <p:sldId id="269" r:id="rId63"/>
    <p:sldId id="281" r:id="rId64"/>
    <p:sldId id="2893" r:id="rId65"/>
    <p:sldId id="270" r:id="rId66"/>
    <p:sldId id="291" r:id="rId67"/>
    <p:sldId id="289" r:id="rId68"/>
    <p:sldId id="2905" r:id="rId69"/>
    <p:sldId id="271" r:id="rId70"/>
    <p:sldId id="292" r:id="rId71"/>
    <p:sldId id="290" r:id="rId72"/>
    <p:sldId id="2888" r:id="rId73"/>
    <p:sldId id="2889" r:id="rId74"/>
    <p:sldId id="2890" r:id="rId7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422"/>
    <a:srgbClr val="FFFF00"/>
    <a:srgbClr val="FD99AA"/>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16" autoAdjust="0"/>
    <p:restoredTop sz="94601" autoAdjust="0"/>
  </p:normalViewPr>
  <p:slideViewPr>
    <p:cSldViewPr snapToGrid="0">
      <p:cViewPr varScale="1">
        <p:scale>
          <a:sx n="101" d="100"/>
          <a:sy n="101" d="100"/>
        </p:scale>
        <p:origin x="852" y="102"/>
      </p:cViewPr>
      <p:guideLst/>
    </p:cSldViewPr>
  </p:slideViewPr>
  <p:outlineViewPr>
    <p:cViewPr>
      <p:scale>
        <a:sx n="33" d="100"/>
        <a:sy n="33" d="100"/>
      </p:scale>
      <p:origin x="0" y="-11336"/>
    </p:cViewPr>
  </p:outlineViewPr>
  <p:notesTextViewPr>
    <p:cViewPr>
      <p:scale>
        <a:sx n="3" d="2"/>
        <a:sy n="3" d="2"/>
      </p:scale>
      <p:origin x="0" y="0"/>
    </p:cViewPr>
  </p:notesTextViewPr>
  <p:sorterViewPr>
    <p:cViewPr varScale="1">
      <p:scale>
        <a:sx n="1" d="1"/>
        <a:sy n="1" d="1"/>
      </p:scale>
      <p:origin x="0" y="-7764"/>
    </p:cViewPr>
  </p:sorterViewPr>
  <p:notesViewPr>
    <p:cSldViewPr snapToGrid="0">
      <p:cViewPr varScale="1">
        <p:scale>
          <a:sx n="80" d="100"/>
          <a:sy n="80" d="100"/>
        </p:scale>
        <p:origin x="3894"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40327-A5BA-4C45-8C84-B746783622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1D4D399-B8D3-4C17-83CC-AEB14D6AFC40}">
      <dgm:prSet/>
      <dgm:spPr/>
      <dgm:t>
        <a:bodyPr/>
        <a:lstStyle/>
        <a:p>
          <a:r>
            <a:rPr lang="en-US" b="1" dirty="0">
              <a:solidFill>
                <a:schemeClr val="accent2">
                  <a:lumMod val="40000"/>
                  <a:lumOff val="60000"/>
                </a:schemeClr>
              </a:solidFill>
            </a:rPr>
            <a:t>If your Estate is significantly under the Exemption Amount</a:t>
          </a:r>
          <a:endParaRPr lang="en-US" dirty="0">
            <a:solidFill>
              <a:schemeClr val="accent2">
                <a:lumMod val="40000"/>
                <a:lumOff val="60000"/>
              </a:schemeClr>
            </a:solidFill>
          </a:endParaRPr>
        </a:p>
      </dgm:t>
    </dgm:pt>
    <dgm:pt modelId="{48B79D47-2C54-4C5D-93CD-184708E1BFE9}" type="parTrans" cxnId="{EE5A2F63-04DB-4970-8CC1-D8A0D7A3D586}">
      <dgm:prSet/>
      <dgm:spPr/>
      <dgm:t>
        <a:bodyPr/>
        <a:lstStyle/>
        <a:p>
          <a:endParaRPr lang="en-US"/>
        </a:p>
      </dgm:t>
    </dgm:pt>
    <dgm:pt modelId="{67470E5A-6592-43DE-9B8E-3DBCCE956CBE}" type="sibTrans" cxnId="{EE5A2F63-04DB-4970-8CC1-D8A0D7A3D586}">
      <dgm:prSet/>
      <dgm:spPr/>
      <dgm:t>
        <a:bodyPr/>
        <a:lstStyle/>
        <a:p>
          <a:endParaRPr lang="en-US"/>
        </a:p>
      </dgm:t>
    </dgm:pt>
    <dgm:pt modelId="{5961DA99-1285-4045-BD61-4341F43E1566}">
      <dgm:prSet/>
      <dgm:spPr/>
      <dgm:t>
        <a:bodyPr/>
        <a:lstStyle/>
        <a:p>
          <a:r>
            <a:rPr lang="en-US" dirty="0">
              <a:solidFill>
                <a:schemeClr val="bg1"/>
              </a:solidFill>
            </a:rPr>
            <a:t>Don’ t make lifetime gifts for tax purposes</a:t>
          </a:r>
        </a:p>
      </dgm:t>
    </dgm:pt>
    <dgm:pt modelId="{D8ED5E97-1ECD-4978-A9A6-89571F8E1D16}" type="parTrans" cxnId="{4208DE95-E426-4345-9670-4BC4D22B0EB4}">
      <dgm:prSet/>
      <dgm:spPr/>
      <dgm:t>
        <a:bodyPr/>
        <a:lstStyle/>
        <a:p>
          <a:endParaRPr lang="en-US"/>
        </a:p>
      </dgm:t>
    </dgm:pt>
    <dgm:pt modelId="{AEC4169D-8966-4A2A-9C1E-3FD3F70E8CC2}" type="sibTrans" cxnId="{4208DE95-E426-4345-9670-4BC4D22B0EB4}">
      <dgm:prSet/>
      <dgm:spPr/>
      <dgm:t>
        <a:bodyPr/>
        <a:lstStyle/>
        <a:p>
          <a:endParaRPr lang="en-US"/>
        </a:p>
      </dgm:t>
    </dgm:pt>
    <dgm:pt modelId="{BFDACE02-6AEE-4091-8492-DBA537727564}">
      <dgm:prSet/>
      <dgm:spPr/>
      <dgm:t>
        <a:bodyPr/>
        <a:lstStyle/>
        <a:p>
          <a:r>
            <a:rPr lang="en-US" dirty="0">
              <a:solidFill>
                <a:schemeClr val="bg1"/>
              </a:solidFill>
            </a:rPr>
            <a:t>Loss of Step- up in Basis </a:t>
          </a:r>
        </a:p>
      </dgm:t>
    </dgm:pt>
    <dgm:pt modelId="{DCEF11D0-1591-43A6-8CD0-37A91BDA0190}" type="parTrans" cxnId="{4AD9E4E5-3A9D-4847-86B1-BCDF3E9DE3B9}">
      <dgm:prSet/>
      <dgm:spPr/>
      <dgm:t>
        <a:bodyPr/>
        <a:lstStyle/>
        <a:p>
          <a:endParaRPr lang="en-US"/>
        </a:p>
      </dgm:t>
    </dgm:pt>
    <dgm:pt modelId="{92781A2F-58F9-4168-9276-59D9F7FD8AD1}" type="sibTrans" cxnId="{4AD9E4E5-3A9D-4847-86B1-BCDF3E9DE3B9}">
      <dgm:prSet/>
      <dgm:spPr/>
      <dgm:t>
        <a:bodyPr/>
        <a:lstStyle/>
        <a:p>
          <a:endParaRPr lang="en-US"/>
        </a:p>
      </dgm:t>
    </dgm:pt>
    <dgm:pt modelId="{0F2C5090-8321-4C45-9F41-AE6BDD566131}">
      <dgm:prSet/>
      <dgm:spPr/>
      <dgm:t>
        <a:bodyPr/>
        <a:lstStyle/>
        <a:p>
          <a:r>
            <a:rPr lang="en-US" dirty="0">
              <a:solidFill>
                <a:schemeClr val="bg1"/>
              </a:solidFill>
            </a:rPr>
            <a:t>No Estate Tax savings</a:t>
          </a:r>
        </a:p>
      </dgm:t>
    </dgm:pt>
    <dgm:pt modelId="{9DF5A8C3-2B98-4AC8-8B14-A547D2185CE9}" type="parTrans" cxnId="{EFF851A8-3071-48C2-922C-15FB8351FAD0}">
      <dgm:prSet/>
      <dgm:spPr/>
      <dgm:t>
        <a:bodyPr/>
        <a:lstStyle/>
        <a:p>
          <a:endParaRPr lang="en-US"/>
        </a:p>
      </dgm:t>
    </dgm:pt>
    <dgm:pt modelId="{235E174F-CECF-49F7-9373-3C75D10BA52A}" type="sibTrans" cxnId="{EFF851A8-3071-48C2-922C-15FB8351FAD0}">
      <dgm:prSet/>
      <dgm:spPr/>
      <dgm:t>
        <a:bodyPr/>
        <a:lstStyle/>
        <a:p>
          <a:endParaRPr lang="en-US"/>
        </a:p>
      </dgm:t>
    </dgm:pt>
    <dgm:pt modelId="{F1AD7415-2D64-4E94-BD8A-3A3ECCCCE608}">
      <dgm:prSet/>
      <dgm:spPr/>
      <dgm:t>
        <a:bodyPr/>
        <a:lstStyle/>
        <a:p>
          <a:r>
            <a:rPr lang="en-US" b="1" dirty="0">
              <a:solidFill>
                <a:schemeClr val="accent2">
                  <a:lumMod val="60000"/>
                  <a:lumOff val="40000"/>
                </a:schemeClr>
              </a:solidFill>
            </a:rPr>
            <a:t>If your Estate is under the Exemption Amount but appreciation will take you over</a:t>
          </a:r>
          <a:endParaRPr lang="en-US" dirty="0">
            <a:solidFill>
              <a:schemeClr val="accent2">
                <a:lumMod val="60000"/>
                <a:lumOff val="40000"/>
              </a:schemeClr>
            </a:solidFill>
          </a:endParaRPr>
        </a:p>
      </dgm:t>
    </dgm:pt>
    <dgm:pt modelId="{D7FD7907-9A83-4CFA-BB04-97157975CC6E}" type="parTrans" cxnId="{D8ECB019-2B4F-4EBE-B80F-83C692C52264}">
      <dgm:prSet/>
      <dgm:spPr/>
      <dgm:t>
        <a:bodyPr/>
        <a:lstStyle/>
        <a:p>
          <a:endParaRPr lang="en-US"/>
        </a:p>
      </dgm:t>
    </dgm:pt>
    <dgm:pt modelId="{FE71C1D3-75D7-4C06-A91A-DE79A3A79CB6}" type="sibTrans" cxnId="{D8ECB019-2B4F-4EBE-B80F-83C692C52264}">
      <dgm:prSet/>
      <dgm:spPr/>
      <dgm:t>
        <a:bodyPr/>
        <a:lstStyle/>
        <a:p>
          <a:endParaRPr lang="en-US"/>
        </a:p>
      </dgm:t>
    </dgm:pt>
    <dgm:pt modelId="{08287192-5F97-407E-BF20-0CDCBC65F813}">
      <dgm:prSet/>
      <dgm:spPr/>
      <dgm:t>
        <a:bodyPr/>
        <a:lstStyle/>
        <a:p>
          <a:r>
            <a:rPr lang="en-US" dirty="0">
              <a:solidFill>
                <a:schemeClr val="bg1"/>
              </a:solidFill>
            </a:rPr>
            <a:t>Consider </a:t>
          </a:r>
          <a:r>
            <a:rPr lang="en-US" dirty="0">
              <a:solidFill>
                <a:schemeClr val="accent2">
                  <a:lumMod val="40000"/>
                  <a:lumOff val="60000"/>
                </a:schemeClr>
              </a:solidFill>
            </a:rPr>
            <a:t>“freezing</a:t>
          </a:r>
          <a:r>
            <a:rPr lang="en-US" dirty="0">
              <a:solidFill>
                <a:schemeClr val="bg1"/>
              </a:solidFill>
            </a:rPr>
            <a:t>” techniques</a:t>
          </a:r>
        </a:p>
      </dgm:t>
    </dgm:pt>
    <dgm:pt modelId="{11CA298E-D526-4CFD-9D46-682A9D733980}" type="parTrans" cxnId="{A0E35170-35D8-48E8-9D1D-6FEDAC2197EC}">
      <dgm:prSet/>
      <dgm:spPr/>
      <dgm:t>
        <a:bodyPr/>
        <a:lstStyle/>
        <a:p>
          <a:endParaRPr lang="en-US"/>
        </a:p>
      </dgm:t>
    </dgm:pt>
    <dgm:pt modelId="{170C2B8C-CCB8-42F1-A55A-EE70C6CE9A81}" type="sibTrans" cxnId="{A0E35170-35D8-48E8-9D1D-6FEDAC2197EC}">
      <dgm:prSet/>
      <dgm:spPr/>
      <dgm:t>
        <a:bodyPr/>
        <a:lstStyle/>
        <a:p>
          <a:endParaRPr lang="en-US"/>
        </a:p>
      </dgm:t>
    </dgm:pt>
    <dgm:pt modelId="{92F5E681-F2DF-4482-9224-A7D4ABCD2ED2}">
      <dgm:prSet/>
      <dgm:spPr/>
      <dgm:t>
        <a:bodyPr/>
        <a:lstStyle/>
        <a:p>
          <a:r>
            <a:rPr lang="en-US" b="1" dirty="0">
              <a:solidFill>
                <a:schemeClr val="accent2">
                  <a:lumMod val="40000"/>
                  <a:lumOff val="60000"/>
                </a:schemeClr>
              </a:solidFill>
            </a:rPr>
            <a:t>If your Estate is over the Exemption Amount</a:t>
          </a:r>
          <a:endParaRPr lang="en-US" dirty="0">
            <a:solidFill>
              <a:schemeClr val="accent2">
                <a:lumMod val="40000"/>
                <a:lumOff val="60000"/>
              </a:schemeClr>
            </a:solidFill>
          </a:endParaRPr>
        </a:p>
      </dgm:t>
    </dgm:pt>
    <dgm:pt modelId="{57217316-3DD3-428E-81CD-C35DC0B53CD6}" type="parTrans" cxnId="{90B06D66-8B19-496D-BE71-D3556A8C35E1}">
      <dgm:prSet/>
      <dgm:spPr/>
      <dgm:t>
        <a:bodyPr/>
        <a:lstStyle/>
        <a:p>
          <a:endParaRPr lang="en-US"/>
        </a:p>
      </dgm:t>
    </dgm:pt>
    <dgm:pt modelId="{C454C33D-20EE-45BE-B041-3212061E0031}" type="sibTrans" cxnId="{90B06D66-8B19-496D-BE71-D3556A8C35E1}">
      <dgm:prSet/>
      <dgm:spPr/>
      <dgm:t>
        <a:bodyPr/>
        <a:lstStyle/>
        <a:p>
          <a:endParaRPr lang="en-US"/>
        </a:p>
      </dgm:t>
    </dgm:pt>
    <dgm:pt modelId="{695CC568-3A95-4649-9B51-324EE0A3C71B}">
      <dgm:prSet/>
      <dgm:spPr/>
      <dgm:t>
        <a:bodyPr/>
        <a:lstStyle/>
        <a:p>
          <a:r>
            <a:rPr lang="en-US" dirty="0">
              <a:solidFill>
                <a:schemeClr val="bg1"/>
              </a:solidFill>
            </a:rPr>
            <a:t>Traditional techniques to reduce your taxable estate still apply</a:t>
          </a:r>
        </a:p>
      </dgm:t>
    </dgm:pt>
    <dgm:pt modelId="{EA2537B5-7AEE-418D-9F4A-AC09D0C320F5}" type="parTrans" cxnId="{35850F45-A181-4595-94AA-BC11A92EBE73}">
      <dgm:prSet/>
      <dgm:spPr/>
      <dgm:t>
        <a:bodyPr/>
        <a:lstStyle/>
        <a:p>
          <a:endParaRPr lang="en-US"/>
        </a:p>
      </dgm:t>
    </dgm:pt>
    <dgm:pt modelId="{C0175507-8508-4BC1-A657-AA349FBF105B}" type="sibTrans" cxnId="{35850F45-A181-4595-94AA-BC11A92EBE73}">
      <dgm:prSet/>
      <dgm:spPr/>
      <dgm:t>
        <a:bodyPr/>
        <a:lstStyle/>
        <a:p>
          <a:endParaRPr lang="en-US"/>
        </a:p>
      </dgm:t>
    </dgm:pt>
    <dgm:pt modelId="{668DBE34-1BBD-4CA1-A90B-AE1F8CDCCA6D}">
      <dgm:prSet/>
      <dgm:spPr/>
      <dgm:t>
        <a:bodyPr/>
        <a:lstStyle/>
        <a:p>
          <a:r>
            <a:rPr lang="en-US" dirty="0">
              <a:solidFill>
                <a:schemeClr val="bg1"/>
              </a:solidFill>
            </a:rPr>
            <a:t>However, you retain low basis property </a:t>
          </a:r>
        </a:p>
      </dgm:t>
    </dgm:pt>
    <dgm:pt modelId="{0D00E6CA-3D3A-476E-86CE-5970037DE857}" type="parTrans" cxnId="{1820A14E-1C6F-459F-BE3B-7428D968B696}">
      <dgm:prSet/>
      <dgm:spPr/>
      <dgm:t>
        <a:bodyPr/>
        <a:lstStyle/>
        <a:p>
          <a:endParaRPr lang="en-US"/>
        </a:p>
      </dgm:t>
    </dgm:pt>
    <dgm:pt modelId="{27939708-9E50-498B-94A3-ED951CE0EC8B}" type="sibTrans" cxnId="{1820A14E-1C6F-459F-BE3B-7428D968B696}">
      <dgm:prSet/>
      <dgm:spPr/>
      <dgm:t>
        <a:bodyPr/>
        <a:lstStyle/>
        <a:p>
          <a:endParaRPr lang="en-US"/>
        </a:p>
      </dgm:t>
    </dgm:pt>
    <dgm:pt modelId="{8869F5FE-1727-4DCE-BDA8-4EE31BDB146D}">
      <dgm:prSet/>
      <dgm:spPr/>
      <dgm:t>
        <a:bodyPr/>
        <a:lstStyle/>
        <a:p>
          <a:r>
            <a:rPr lang="en-US" dirty="0">
              <a:solidFill>
                <a:schemeClr val="bg1"/>
              </a:solidFill>
            </a:rPr>
            <a:t>Ideal would be to retain the Exemption Amount</a:t>
          </a:r>
        </a:p>
      </dgm:t>
    </dgm:pt>
    <dgm:pt modelId="{BFD45E9D-C544-4F8F-8AD4-9127AF64BAB1}" type="parTrans" cxnId="{6F318479-55EC-4BDF-8131-7708C307DA27}">
      <dgm:prSet/>
      <dgm:spPr/>
      <dgm:t>
        <a:bodyPr/>
        <a:lstStyle/>
        <a:p>
          <a:endParaRPr lang="en-US"/>
        </a:p>
      </dgm:t>
    </dgm:pt>
    <dgm:pt modelId="{19B28283-98AB-48CE-A95F-EAB79D84B521}" type="sibTrans" cxnId="{6F318479-55EC-4BDF-8131-7708C307DA27}">
      <dgm:prSet/>
      <dgm:spPr/>
      <dgm:t>
        <a:bodyPr/>
        <a:lstStyle/>
        <a:p>
          <a:endParaRPr lang="en-US"/>
        </a:p>
      </dgm:t>
    </dgm:pt>
    <dgm:pt modelId="{705C3BB9-CF7A-47B2-9893-F2436298CCB4}" type="pres">
      <dgm:prSet presAssocID="{7CD40327-A5BA-4C45-8C84-B7467836226F}" presName="vert0" presStyleCnt="0">
        <dgm:presLayoutVars>
          <dgm:dir/>
          <dgm:animOne val="branch"/>
          <dgm:animLvl val="lvl"/>
        </dgm:presLayoutVars>
      </dgm:prSet>
      <dgm:spPr/>
    </dgm:pt>
    <dgm:pt modelId="{232F5A48-8EA0-4DF0-B85E-A7DD53EA8637}" type="pres">
      <dgm:prSet presAssocID="{41D4D399-B8D3-4C17-83CC-AEB14D6AFC40}" presName="thickLine" presStyleLbl="alignNode1" presStyleIdx="0" presStyleCnt="3"/>
      <dgm:spPr/>
    </dgm:pt>
    <dgm:pt modelId="{D91F9440-C56A-45E8-A714-A7C8B5D9BD91}" type="pres">
      <dgm:prSet presAssocID="{41D4D399-B8D3-4C17-83CC-AEB14D6AFC40}" presName="horz1" presStyleCnt="0"/>
      <dgm:spPr/>
    </dgm:pt>
    <dgm:pt modelId="{C76FFCE2-1BA1-4197-BDEF-0C447CDB6280}" type="pres">
      <dgm:prSet presAssocID="{41D4D399-B8D3-4C17-83CC-AEB14D6AFC40}" presName="tx1" presStyleLbl="revTx" presStyleIdx="0" presStyleCnt="10"/>
      <dgm:spPr/>
    </dgm:pt>
    <dgm:pt modelId="{5CF39425-0C7C-49F9-963C-97F60A1806CF}" type="pres">
      <dgm:prSet presAssocID="{41D4D399-B8D3-4C17-83CC-AEB14D6AFC40}" presName="vert1" presStyleCnt="0"/>
      <dgm:spPr/>
    </dgm:pt>
    <dgm:pt modelId="{65824600-1BC5-488E-A3F2-43D9E445C540}" type="pres">
      <dgm:prSet presAssocID="{5961DA99-1285-4045-BD61-4341F43E1566}" presName="vertSpace2a" presStyleCnt="0"/>
      <dgm:spPr/>
    </dgm:pt>
    <dgm:pt modelId="{95179816-5BE8-441F-B929-0CE955758793}" type="pres">
      <dgm:prSet presAssocID="{5961DA99-1285-4045-BD61-4341F43E1566}" presName="horz2" presStyleCnt="0"/>
      <dgm:spPr/>
    </dgm:pt>
    <dgm:pt modelId="{D1E7B10E-751F-4924-BFD0-D5897BFC86F8}" type="pres">
      <dgm:prSet presAssocID="{5961DA99-1285-4045-BD61-4341F43E1566}" presName="horzSpace2" presStyleCnt="0"/>
      <dgm:spPr/>
    </dgm:pt>
    <dgm:pt modelId="{642678B6-BC5B-4707-A687-5D26F52FC956}" type="pres">
      <dgm:prSet presAssocID="{5961DA99-1285-4045-BD61-4341F43E1566}" presName="tx2" presStyleLbl="revTx" presStyleIdx="1" presStyleCnt="10"/>
      <dgm:spPr/>
    </dgm:pt>
    <dgm:pt modelId="{74F0B81A-B5DC-435C-8082-CFAC78043456}" type="pres">
      <dgm:prSet presAssocID="{5961DA99-1285-4045-BD61-4341F43E1566}" presName="vert2" presStyleCnt="0"/>
      <dgm:spPr/>
    </dgm:pt>
    <dgm:pt modelId="{757438E6-414B-40D9-BEB9-A59D87DA87C7}" type="pres">
      <dgm:prSet presAssocID="{5961DA99-1285-4045-BD61-4341F43E1566}" presName="thinLine2b" presStyleLbl="callout" presStyleIdx="0" presStyleCnt="7"/>
      <dgm:spPr/>
    </dgm:pt>
    <dgm:pt modelId="{A6C1D0C2-9BE3-4202-A76F-22A0C04AA463}" type="pres">
      <dgm:prSet presAssocID="{5961DA99-1285-4045-BD61-4341F43E1566}" presName="vertSpace2b" presStyleCnt="0"/>
      <dgm:spPr/>
    </dgm:pt>
    <dgm:pt modelId="{DC96747E-E67C-48A3-B76E-00AFF149E79D}" type="pres">
      <dgm:prSet presAssocID="{BFDACE02-6AEE-4091-8492-DBA537727564}" presName="horz2" presStyleCnt="0"/>
      <dgm:spPr/>
    </dgm:pt>
    <dgm:pt modelId="{02D8D28E-D03C-40A1-B8F9-D473DE9BA0A5}" type="pres">
      <dgm:prSet presAssocID="{BFDACE02-6AEE-4091-8492-DBA537727564}" presName="horzSpace2" presStyleCnt="0"/>
      <dgm:spPr/>
    </dgm:pt>
    <dgm:pt modelId="{DD9A57CF-723B-4C49-B237-A5E213006358}" type="pres">
      <dgm:prSet presAssocID="{BFDACE02-6AEE-4091-8492-DBA537727564}" presName="tx2" presStyleLbl="revTx" presStyleIdx="2" presStyleCnt="10"/>
      <dgm:spPr/>
    </dgm:pt>
    <dgm:pt modelId="{D7ACB340-28C4-49A5-AE75-EF3A47799CD9}" type="pres">
      <dgm:prSet presAssocID="{BFDACE02-6AEE-4091-8492-DBA537727564}" presName="vert2" presStyleCnt="0"/>
      <dgm:spPr/>
    </dgm:pt>
    <dgm:pt modelId="{788C783E-6C79-4149-9522-1A2C5119A475}" type="pres">
      <dgm:prSet presAssocID="{BFDACE02-6AEE-4091-8492-DBA537727564}" presName="thinLine2b" presStyleLbl="callout" presStyleIdx="1" presStyleCnt="7"/>
      <dgm:spPr/>
    </dgm:pt>
    <dgm:pt modelId="{47CAFC1B-6AAC-472A-AC8C-73A9B36FC0C1}" type="pres">
      <dgm:prSet presAssocID="{BFDACE02-6AEE-4091-8492-DBA537727564}" presName="vertSpace2b" presStyleCnt="0"/>
      <dgm:spPr/>
    </dgm:pt>
    <dgm:pt modelId="{C46493D2-3D78-4DB5-AE65-FC81AD04379D}" type="pres">
      <dgm:prSet presAssocID="{0F2C5090-8321-4C45-9F41-AE6BDD566131}" presName="horz2" presStyleCnt="0"/>
      <dgm:spPr/>
    </dgm:pt>
    <dgm:pt modelId="{7DC06393-4400-4237-BE00-6DA745F9C427}" type="pres">
      <dgm:prSet presAssocID="{0F2C5090-8321-4C45-9F41-AE6BDD566131}" presName="horzSpace2" presStyleCnt="0"/>
      <dgm:spPr/>
    </dgm:pt>
    <dgm:pt modelId="{5F727EFA-4F0F-43BD-887B-5EB3E4FDFC50}" type="pres">
      <dgm:prSet presAssocID="{0F2C5090-8321-4C45-9F41-AE6BDD566131}" presName="tx2" presStyleLbl="revTx" presStyleIdx="3" presStyleCnt="10"/>
      <dgm:spPr/>
    </dgm:pt>
    <dgm:pt modelId="{C83E0F77-BC00-487E-B6B6-0D7C2082E32B}" type="pres">
      <dgm:prSet presAssocID="{0F2C5090-8321-4C45-9F41-AE6BDD566131}" presName="vert2" presStyleCnt="0"/>
      <dgm:spPr/>
    </dgm:pt>
    <dgm:pt modelId="{1B01793F-82F1-4E63-B35B-AEE9E8E00B6B}" type="pres">
      <dgm:prSet presAssocID="{0F2C5090-8321-4C45-9F41-AE6BDD566131}" presName="thinLine2b" presStyleLbl="callout" presStyleIdx="2" presStyleCnt="7"/>
      <dgm:spPr/>
    </dgm:pt>
    <dgm:pt modelId="{DD854355-1493-4CED-A2A7-5488382F9BFE}" type="pres">
      <dgm:prSet presAssocID="{0F2C5090-8321-4C45-9F41-AE6BDD566131}" presName="vertSpace2b" presStyleCnt="0"/>
      <dgm:spPr/>
    </dgm:pt>
    <dgm:pt modelId="{6C7C1BAD-6C38-4889-A617-F5FE8162CA83}" type="pres">
      <dgm:prSet presAssocID="{F1AD7415-2D64-4E94-BD8A-3A3ECCCCE608}" presName="thickLine" presStyleLbl="alignNode1" presStyleIdx="1" presStyleCnt="3"/>
      <dgm:spPr/>
    </dgm:pt>
    <dgm:pt modelId="{01675D81-6371-4C13-AEA5-13FD2329E2D9}" type="pres">
      <dgm:prSet presAssocID="{F1AD7415-2D64-4E94-BD8A-3A3ECCCCE608}" presName="horz1" presStyleCnt="0"/>
      <dgm:spPr/>
    </dgm:pt>
    <dgm:pt modelId="{8DB8E4FE-0FC9-4210-9B4F-FE381905B805}" type="pres">
      <dgm:prSet presAssocID="{F1AD7415-2D64-4E94-BD8A-3A3ECCCCE608}" presName="tx1" presStyleLbl="revTx" presStyleIdx="4" presStyleCnt="10"/>
      <dgm:spPr/>
    </dgm:pt>
    <dgm:pt modelId="{D26A87C2-EDE7-47E5-BF86-322AC193332E}" type="pres">
      <dgm:prSet presAssocID="{F1AD7415-2D64-4E94-BD8A-3A3ECCCCE608}" presName="vert1" presStyleCnt="0"/>
      <dgm:spPr/>
    </dgm:pt>
    <dgm:pt modelId="{AA7E18A5-828F-4A59-8A57-8849A445EB80}" type="pres">
      <dgm:prSet presAssocID="{08287192-5F97-407E-BF20-0CDCBC65F813}" presName="vertSpace2a" presStyleCnt="0"/>
      <dgm:spPr/>
    </dgm:pt>
    <dgm:pt modelId="{ECB2A67A-5D18-4A4A-89E2-1FBFE127F6C2}" type="pres">
      <dgm:prSet presAssocID="{08287192-5F97-407E-BF20-0CDCBC65F813}" presName="horz2" presStyleCnt="0"/>
      <dgm:spPr/>
    </dgm:pt>
    <dgm:pt modelId="{038E75B6-EC17-4424-9A93-127BF6395735}" type="pres">
      <dgm:prSet presAssocID="{08287192-5F97-407E-BF20-0CDCBC65F813}" presName="horzSpace2" presStyleCnt="0"/>
      <dgm:spPr/>
    </dgm:pt>
    <dgm:pt modelId="{2499CDA8-FDC2-4FA7-99FE-A26E122E27A8}" type="pres">
      <dgm:prSet presAssocID="{08287192-5F97-407E-BF20-0CDCBC65F813}" presName="tx2" presStyleLbl="revTx" presStyleIdx="5" presStyleCnt="10"/>
      <dgm:spPr/>
    </dgm:pt>
    <dgm:pt modelId="{F729E2FD-160E-4887-BD92-5CCB26B597F0}" type="pres">
      <dgm:prSet presAssocID="{08287192-5F97-407E-BF20-0CDCBC65F813}" presName="vert2" presStyleCnt="0"/>
      <dgm:spPr/>
    </dgm:pt>
    <dgm:pt modelId="{B09CDCB5-4CFA-42E3-B04B-2B5A0CF796AC}" type="pres">
      <dgm:prSet presAssocID="{08287192-5F97-407E-BF20-0CDCBC65F813}" presName="thinLine2b" presStyleLbl="callout" presStyleIdx="3" presStyleCnt="7"/>
      <dgm:spPr/>
    </dgm:pt>
    <dgm:pt modelId="{33F9EBA9-3E5D-4C45-95F8-B53EE0B8F922}" type="pres">
      <dgm:prSet presAssocID="{08287192-5F97-407E-BF20-0CDCBC65F813}" presName="vertSpace2b" presStyleCnt="0"/>
      <dgm:spPr/>
    </dgm:pt>
    <dgm:pt modelId="{B2206C1E-8F3D-418A-A93B-34514673364A}" type="pres">
      <dgm:prSet presAssocID="{92F5E681-F2DF-4482-9224-A7D4ABCD2ED2}" presName="thickLine" presStyleLbl="alignNode1" presStyleIdx="2" presStyleCnt="3"/>
      <dgm:spPr/>
    </dgm:pt>
    <dgm:pt modelId="{A4EAA91E-8C87-49F5-A508-F06A6E2C78C6}" type="pres">
      <dgm:prSet presAssocID="{92F5E681-F2DF-4482-9224-A7D4ABCD2ED2}" presName="horz1" presStyleCnt="0"/>
      <dgm:spPr/>
    </dgm:pt>
    <dgm:pt modelId="{6013176F-00B5-400D-9DF2-1DCB0ED5BD0A}" type="pres">
      <dgm:prSet presAssocID="{92F5E681-F2DF-4482-9224-A7D4ABCD2ED2}" presName="tx1" presStyleLbl="revTx" presStyleIdx="6" presStyleCnt="10"/>
      <dgm:spPr/>
    </dgm:pt>
    <dgm:pt modelId="{A911DBC7-91CD-4598-8B87-126A6CB39EC1}" type="pres">
      <dgm:prSet presAssocID="{92F5E681-F2DF-4482-9224-A7D4ABCD2ED2}" presName="vert1" presStyleCnt="0"/>
      <dgm:spPr/>
    </dgm:pt>
    <dgm:pt modelId="{0A383A44-61E9-41B0-9171-DF5D47836B89}" type="pres">
      <dgm:prSet presAssocID="{695CC568-3A95-4649-9B51-324EE0A3C71B}" presName="vertSpace2a" presStyleCnt="0"/>
      <dgm:spPr/>
    </dgm:pt>
    <dgm:pt modelId="{B2BFD2D3-B01D-4151-9853-4AB50C039BEA}" type="pres">
      <dgm:prSet presAssocID="{695CC568-3A95-4649-9B51-324EE0A3C71B}" presName="horz2" presStyleCnt="0"/>
      <dgm:spPr/>
    </dgm:pt>
    <dgm:pt modelId="{3F79271C-B5F6-46A0-BCF6-F04F9C55AC04}" type="pres">
      <dgm:prSet presAssocID="{695CC568-3A95-4649-9B51-324EE0A3C71B}" presName="horzSpace2" presStyleCnt="0"/>
      <dgm:spPr/>
    </dgm:pt>
    <dgm:pt modelId="{5B78D46B-4521-43D7-AE73-A6B0740100F5}" type="pres">
      <dgm:prSet presAssocID="{695CC568-3A95-4649-9B51-324EE0A3C71B}" presName="tx2" presStyleLbl="revTx" presStyleIdx="7" presStyleCnt="10"/>
      <dgm:spPr/>
    </dgm:pt>
    <dgm:pt modelId="{92082CF3-916E-430A-B93B-36E78A137398}" type="pres">
      <dgm:prSet presAssocID="{695CC568-3A95-4649-9B51-324EE0A3C71B}" presName="vert2" presStyleCnt="0"/>
      <dgm:spPr/>
    </dgm:pt>
    <dgm:pt modelId="{E5BDB4EE-4C60-487A-8815-8424226A6211}" type="pres">
      <dgm:prSet presAssocID="{695CC568-3A95-4649-9B51-324EE0A3C71B}" presName="thinLine2b" presStyleLbl="callout" presStyleIdx="4" presStyleCnt="7"/>
      <dgm:spPr/>
    </dgm:pt>
    <dgm:pt modelId="{ED5D43F8-D975-484E-A8BE-2658C9DB556A}" type="pres">
      <dgm:prSet presAssocID="{695CC568-3A95-4649-9B51-324EE0A3C71B}" presName="vertSpace2b" presStyleCnt="0"/>
      <dgm:spPr/>
    </dgm:pt>
    <dgm:pt modelId="{AC040CC5-A4A3-4172-B1B0-0616350D2EEE}" type="pres">
      <dgm:prSet presAssocID="{668DBE34-1BBD-4CA1-A90B-AE1F8CDCCA6D}" presName="horz2" presStyleCnt="0"/>
      <dgm:spPr/>
    </dgm:pt>
    <dgm:pt modelId="{F4A31D50-7ADB-4ACC-82AC-DB53598BD207}" type="pres">
      <dgm:prSet presAssocID="{668DBE34-1BBD-4CA1-A90B-AE1F8CDCCA6D}" presName="horzSpace2" presStyleCnt="0"/>
      <dgm:spPr/>
    </dgm:pt>
    <dgm:pt modelId="{2FF7F8F0-C29F-4802-AF23-308965417004}" type="pres">
      <dgm:prSet presAssocID="{668DBE34-1BBD-4CA1-A90B-AE1F8CDCCA6D}" presName="tx2" presStyleLbl="revTx" presStyleIdx="8" presStyleCnt="10"/>
      <dgm:spPr/>
    </dgm:pt>
    <dgm:pt modelId="{E338A8CB-4798-4973-A978-A3E8BF163AD2}" type="pres">
      <dgm:prSet presAssocID="{668DBE34-1BBD-4CA1-A90B-AE1F8CDCCA6D}" presName="vert2" presStyleCnt="0"/>
      <dgm:spPr/>
    </dgm:pt>
    <dgm:pt modelId="{73CCBA13-F41A-4A70-BB5C-4BE3E681EB96}" type="pres">
      <dgm:prSet presAssocID="{668DBE34-1BBD-4CA1-A90B-AE1F8CDCCA6D}" presName="thinLine2b" presStyleLbl="callout" presStyleIdx="5" presStyleCnt="7"/>
      <dgm:spPr/>
    </dgm:pt>
    <dgm:pt modelId="{169C9C2F-12CD-44D4-98E1-60D3EE8693D0}" type="pres">
      <dgm:prSet presAssocID="{668DBE34-1BBD-4CA1-A90B-AE1F8CDCCA6D}" presName="vertSpace2b" presStyleCnt="0"/>
      <dgm:spPr/>
    </dgm:pt>
    <dgm:pt modelId="{AA9B41E3-5CE6-4A85-A45B-9C3BA148FACE}" type="pres">
      <dgm:prSet presAssocID="{8869F5FE-1727-4DCE-BDA8-4EE31BDB146D}" presName="horz2" presStyleCnt="0"/>
      <dgm:spPr/>
    </dgm:pt>
    <dgm:pt modelId="{2DD7AF8F-7A5A-4354-BB6B-0AD9EC233E50}" type="pres">
      <dgm:prSet presAssocID="{8869F5FE-1727-4DCE-BDA8-4EE31BDB146D}" presName="horzSpace2" presStyleCnt="0"/>
      <dgm:spPr/>
    </dgm:pt>
    <dgm:pt modelId="{ADF335A8-D992-435A-A182-0B259FC1D458}" type="pres">
      <dgm:prSet presAssocID="{8869F5FE-1727-4DCE-BDA8-4EE31BDB146D}" presName="tx2" presStyleLbl="revTx" presStyleIdx="9" presStyleCnt="10"/>
      <dgm:spPr/>
    </dgm:pt>
    <dgm:pt modelId="{F6A3675D-6182-4DF3-B980-D98D5404BD23}" type="pres">
      <dgm:prSet presAssocID="{8869F5FE-1727-4DCE-BDA8-4EE31BDB146D}" presName="vert2" presStyleCnt="0"/>
      <dgm:spPr/>
    </dgm:pt>
    <dgm:pt modelId="{2454AEC4-20C5-4280-BBB1-30B5809BA568}" type="pres">
      <dgm:prSet presAssocID="{8869F5FE-1727-4DCE-BDA8-4EE31BDB146D}" presName="thinLine2b" presStyleLbl="callout" presStyleIdx="6" presStyleCnt="7"/>
      <dgm:spPr/>
    </dgm:pt>
    <dgm:pt modelId="{B7BFBD1E-4387-4A1A-B9FD-75C30FD2A42F}" type="pres">
      <dgm:prSet presAssocID="{8869F5FE-1727-4DCE-BDA8-4EE31BDB146D}" presName="vertSpace2b" presStyleCnt="0"/>
      <dgm:spPr/>
    </dgm:pt>
  </dgm:ptLst>
  <dgm:cxnLst>
    <dgm:cxn modelId="{1ADFB402-0FD7-4DD4-86D3-B5F643451574}" type="presOf" srcId="{0F2C5090-8321-4C45-9F41-AE6BDD566131}" destId="{5F727EFA-4F0F-43BD-887B-5EB3E4FDFC50}" srcOrd="0" destOrd="0" presId="urn:microsoft.com/office/officeart/2008/layout/LinedList"/>
    <dgm:cxn modelId="{D8ECB019-2B4F-4EBE-B80F-83C692C52264}" srcId="{7CD40327-A5BA-4C45-8C84-B7467836226F}" destId="{F1AD7415-2D64-4E94-BD8A-3A3ECCCCE608}" srcOrd="1" destOrd="0" parTransId="{D7FD7907-9A83-4CFA-BB04-97157975CC6E}" sibTransId="{FE71C1D3-75D7-4C06-A91A-DE79A3A79CB6}"/>
    <dgm:cxn modelId="{8ABEB119-747E-47F7-AB67-F35CE5E39C8C}" type="presOf" srcId="{695CC568-3A95-4649-9B51-324EE0A3C71B}" destId="{5B78D46B-4521-43D7-AE73-A6B0740100F5}" srcOrd="0" destOrd="0" presId="urn:microsoft.com/office/officeart/2008/layout/LinedList"/>
    <dgm:cxn modelId="{F9990563-138F-494B-9EC9-AA01FC258FFB}" type="presOf" srcId="{92F5E681-F2DF-4482-9224-A7D4ABCD2ED2}" destId="{6013176F-00B5-400D-9DF2-1DCB0ED5BD0A}" srcOrd="0" destOrd="0" presId="urn:microsoft.com/office/officeart/2008/layout/LinedList"/>
    <dgm:cxn modelId="{EE5A2F63-04DB-4970-8CC1-D8A0D7A3D586}" srcId="{7CD40327-A5BA-4C45-8C84-B7467836226F}" destId="{41D4D399-B8D3-4C17-83CC-AEB14D6AFC40}" srcOrd="0" destOrd="0" parTransId="{48B79D47-2C54-4C5D-93CD-184708E1BFE9}" sibTransId="{67470E5A-6592-43DE-9B8E-3DBCCE956CBE}"/>
    <dgm:cxn modelId="{35850F45-A181-4595-94AA-BC11A92EBE73}" srcId="{92F5E681-F2DF-4482-9224-A7D4ABCD2ED2}" destId="{695CC568-3A95-4649-9B51-324EE0A3C71B}" srcOrd="0" destOrd="0" parTransId="{EA2537B5-7AEE-418D-9F4A-AC09D0C320F5}" sibTransId="{C0175507-8508-4BC1-A657-AA349FBF105B}"/>
    <dgm:cxn modelId="{90B06D66-8B19-496D-BE71-D3556A8C35E1}" srcId="{7CD40327-A5BA-4C45-8C84-B7467836226F}" destId="{92F5E681-F2DF-4482-9224-A7D4ABCD2ED2}" srcOrd="2" destOrd="0" parTransId="{57217316-3DD3-428E-81CD-C35DC0B53CD6}" sibTransId="{C454C33D-20EE-45BE-B041-3212061E0031}"/>
    <dgm:cxn modelId="{1820A14E-1C6F-459F-BE3B-7428D968B696}" srcId="{92F5E681-F2DF-4482-9224-A7D4ABCD2ED2}" destId="{668DBE34-1BBD-4CA1-A90B-AE1F8CDCCA6D}" srcOrd="1" destOrd="0" parTransId="{0D00E6CA-3D3A-476E-86CE-5970037DE857}" sibTransId="{27939708-9E50-498B-94A3-ED951CE0EC8B}"/>
    <dgm:cxn modelId="{A0E35170-35D8-48E8-9D1D-6FEDAC2197EC}" srcId="{F1AD7415-2D64-4E94-BD8A-3A3ECCCCE608}" destId="{08287192-5F97-407E-BF20-0CDCBC65F813}" srcOrd="0" destOrd="0" parTransId="{11CA298E-D526-4CFD-9D46-682A9D733980}" sibTransId="{170C2B8C-CCB8-42F1-A55A-EE70C6CE9A81}"/>
    <dgm:cxn modelId="{6F318479-55EC-4BDF-8131-7708C307DA27}" srcId="{92F5E681-F2DF-4482-9224-A7D4ABCD2ED2}" destId="{8869F5FE-1727-4DCE-BDA8-4EE31BDB146D}" srcOrd="2" destOrd="0" parTransId="{BFD45E9D-C544-4F8F-8AD4-9127AF64BAB1}" sibTransId="{19B28283-98AB-48CE-A95F-EAB79D84B521}"/>
    <dgm:cxn modelId="{D87FFE8B-2E76-4350-88C0-821E1A5D8CFA}" type="presOf" srcId="{5961DA99-1285-4045-BD61-4341F43E1566}" destId="{642678B6-BC5B-4707-A687-5D26F52FC956}" srcOrd="0" destOrd="0" presId="urn:microsoft.com/office/officeart/2008/layout/LinedList"/>
    <dgm:cxn modelId="{81041294-69B2-4C0C-A8BA-6EFEC03929D0}" type="presOf" srcId="{7CD40327-A5BA-4C45-8C84-B7467836226F}" destId="{705C3BB9-CF7A-47B2-9893-F2436298CCB4}" srcOrd="0" destOrd="0" presId="urn:microsoft.com/office/officeart/2008/layout/LinedList"/>
    <dgm:cxn modelId="{4208DE95-E426-4345-9670-4BC4D22B0EB4}" srcId="{41D4D399-B8D3-4C17-83CC-AEB14D6AFC40}" destId="{5961DA99-1285-4045-BD61-4341F43E1566}" srcOrd="0" destOrd="0" parTransId="{D8ED5E97-1ECD-4978-A9A6-89571F8E1D16}" sibTransId="{AEC4169D-8966-4A2A-9C1E-3FD3F70E8CC2}"/>
    <dgm:cxn modelId="{0A1B40A5-DC21-4D8A-96EA-656057FE78F4}" type="presOf" srcId="{F1AD7415-2D64-4E94-BD8A-3A3ECCCCE608}" destId="{8DB8E4FE-0FC9-4210-9B4F-FE381905B805}" srcOrd="0" destOrd="0" presId="urn:microsoft.com/office/officeart/2008/layout/LinedList"/>
    <dgm:cxn modelId="{EFF851A8-3071-48C2-922C-15FB8351FAD0}" srcId="{41D4D399-B8D3-4C17-83CC-AEB14D6AFC40}" destId="{0F2C5090-8321-4C45-9F41-AE6BDD566131}" srcOrd="2" destOrd="0" parTransId="{9DF5A8C3-2B98-4AC8-8B14-A547D2185CE9}" sibTransId="{235E174F-CECF-49F7-9373-3C75D10BA52A}"/>
    <dgm:cxn modelId="{AA7E2ACE-F3BB-4676-810D-164E08D7BD7E}" type="presOf" srcId="{BFDACE02-6AEE-4091-8492-DBA537727564}" destId="{DD9A57CF-723B-4C49-B237-A5E213006358}" srcOrd="0" destOrd="0" presId="urn:microsoft.com/office/officeart/2008/layout/LinedList"/>
    <dgm:cxn modelId="{783688D4-B205-4E8C-8B0E-C5304C96F771}" type="presOf" srcId="{8869F5FE-1727-4DCE-BDA8-4EE31BDB146D}" destId="{ADF335A8-D992-435A-A182-0B259FC1D458}" srcOrd="0" destOrd="0" presId="urn:microsoft.com/office/officeart/2008/layout/LinedList"/>
    <dgm:cxn modelId="{1C975CDD-C838-4E6C-A2FB-5DD9D62D3835}" type="presOf" srcId="{41D4D399-B8D3-4C17-83CC-AEB14D6AFC40}" destId="{C76FFCE2-1BA1-4197-BDEF-0C447CDB6280}" srcOrd="0" destOrd="0" presId="urn:microsoft.com/office/officeart/2008/layout/LinedList"/>
    <dgm:cxn modelId="{3799F6E3-6059-423A-A903-B0FA2F387AC5}" type="presOf" srcId="{668DBE34-1BBD-4CA1-A90B-AE1F8CDCCA6D}" destId="{2FF7F8F0-C29F-4802-AF23-308965417004}" srcOrd="0" destOrd="0" presId="urn:microsoft.com/office/officeart/2008/layout/LinedList"/>
    <dgm:cxn modelId="{4AD9E4E5-3A9D-4847-86B1-BCDF3E9DE3B9}" srcId="{41D4D399-B8D3-4C17-83CC-AEB14D6AFC40}" destId="{BFDACE02-6AEE-4091-8492-DBA537727564}" srcOrd="1" destOrd="0" parTransId="{DCEF11D0-1591-43A6-8CD0-37A91BDA0190}" sibTransId="{92781A2F-58F9-4168-9276-59D9F7FD8AD1}"/>
    <dgm:cxn modelId="{A50B70F2-3C32-4228-AAB8-D83A297577EF}" type="presOf" srcId="{08287192-5F97-407E-BF20-0CDCBC65F813}" destId="{2499CDA8-FDC2-4FA7-99FE-A26E122E27A8}" srcOrd="0" destOrd="0" presId="urn:microsoft.com/office/officeart/2008/layout/LinedList"/>
    <dgm:cxn modelId="{666C8005-0B07-4AD6-9337-46D3F89F3856}" type="presParOf" srcId="{705C3BB9-CF7A-47B2-9893-F2436298CCB4}" destId="{232F5A48-8EA0-4DF0-B85E-A7DD53EA8637}" srcOrd="0" destOrd="0" presId="urn:microsoft.com/office/officeart/2008/layout/LinedList"/>
    <dgm:cxn modelId="{F46C6527-6816-46FF-BC09-F58B0964C6B4}" type="presParOf" srcId="{705C3BB9-CF7A-47B2-9893-F2436298CCB4}" destId="{D91F9440-C56A-45E8-A714-A7C8B5D9BD91}" srcOrd="1" destOrd="0" presId="urn:microsoft.com/office/officeart/2008/layout/LinedList"/>
    <dgm:cxn modelId="{46839CC7-D5BE-4637-9868-BBE3E8EBF93C}" type="presParOf" srcId="{D91F9440-C56A-45E8-A714-A7C8B5D9BD91}" destId="{C76FFCE2-1BA1-4197-BDEF-0C447CDB6280}" srcOrd="0" destOrd="0" presId="urn:microsoft.com/office/officeart/2008/layout/LinedList"/>
    <dgm:cxn modelId="{5EA3173B-0497-4A9B-A3B9-8EFE2D25111A}" type="presParOf" srcId="{D91F9440-C56A-45E8-A714-A7C8B5D9BD91}" destId="{5CF39425-0C7C-49F9-963C-97F60A1806CF}" srcOrd="1" destOrd="0" presId="urn:microsoft.com/office/officeart/2008/layout/LinedList"/>
    <dgm:cxn modelId="{8CF46DB9-C9EF-4E4E-BE35-293CD4DD7649}" type="presParOf" srcId="{5CF39425-0C7C-49F9-963C-97F60A1806CF}" destId="{65824600-1BC5-488E-A3F2-43D9E445C540}" srcOrd="0" destOrd="0" presId="urn:microsoft.com/office/officeart/2008/layout/LinedList"/>
    <dgm:cxn modelId="{7CC54EA5-E2B2-43B3-8744-66E82C9BB141}" type="presParOf" srcId="{5CF39425-0C7C-49F9-963C-97F60A1806CF}" destId="{95179816-5BE8-441F-B929-0CE955758793}" srcOrd="1" destOrd="0" presId="urn:microsoft.com/office/officeart/2008/layout/LinedList"/>
    <dgm:cxn modelId="{C7F2B40C-A6D3-4944-B2FE-AD56FFF1E289}" type="presParOf" srcId="{95179816-5BE8-441F-B929-0CE955758793}" destId="{D1E7B10E-751F-4924-BFD0-D5897BFC86F8}" srcOrd="0" destOrd="0" presId="urn:microsoft.com/office/officeart/2008/layout/LinedList"/>
    <dgm:cxn modelId="{4B29003B-A23E-47DB-8C5B-9E9A678BFE92}" type="presParOf" srcId="{95179816-5BE8-441F-B929-0CE955758793}" destId="{642678B6-BC5B-4707-A687-5D26F52FC956}" srcOrd="1" destOrd="0" presId="urn:microsoft.com/office/officeart/2008/layout/LinedList"/>
    <dgm:cxn modelId="{2D497628-3382-461A-BEE5-A6571C71E90B}" type="presParOf" srcId="{95179816-5BE8-441F-B929-0CE955758793}" destId="{74F0B81A-B5DC-435C-8082-CFAC78043456}" srcOrd="2" destOrd="0" presId="urn:microsoft.com/office/officeart/2008/layout/LinedList"/>
    <dgm:cxn modelId="{16E47EB8-FDD4-450A-B40F-F636B118F319}" type="presParOf" srcId="{5CF39425-0C7C-49F9-963C-97F60A1806CF}" destId="{757438E6-414B-40D9-BEB9-A59D87DA87C7}" srcOrd="2" destOrd="0" presId="urn:microsoft.com/office/officeart/2008/layout/LinedList"/>
    <dgm:cxn modelId="{31F1E227-2E17-4D83-B7F9-8C2C1E9CBEA3}" type="presParOf" srcId="{5CF39425-0C7C-49F9-963C-97F60A1806CF}" destId="{A6C1D0C2-9BE3-4202-A76F-22A0C04AA463}" srcOrd="3" destOrd="0" presId="urn:microsoft.com/office/officeart/2008/layout/LinedList"/>
    <dgm:cxn modelId="{D5D63377-8791-470F-B97F-085438280CA1}" type="presParOf" srcId="{5CF39425-0C7C-49F9-963C-97F60A1806CF}" destId="{DC96747E-E67C-48A3-B76E-00AFF149E79D}" srcOrd="4" destOrd="0" presId="urn:microsoft.com/office/officeart/2008/layout/LinedList"/>
    <dgm:cxn modelId="{A32C8968-2AEE-473A-BCC9-FB34EAB90ADB}" type="presParOf" srcId="{DC96747E-E67C-48A3-B76E-00AFF149E79D}" destId="{02D8D28E-D03C-40A1-B8F9-D473DE9BA0A5}" srcOrd="0" destOrd="0" presId="urn:microsoft.com/office/officeart/2008/layout/LinedList"/>
    <dgm:cxn modelId="{C95FAF63-7775-45E6-9AF5-8FBE93F7D169}" type="presParOf" srcId="{DC96747E-E67C-48A3-B76E-00AFF149E79D}" destId="{DD9A57CF-723B-4C49-B237-A5E213006358}" srcOrd="1" destOrd="0" presId="urn:microsoft.com/office/officeart/2008/layout/LinedList"/>
    <dgm:cxn modelId="{4811E6AB-999D-4339-9513-512DE5B79A7A}" type="presParOf" srcId="{DC96747E-E67C-48A3-B76E-00AFF149E79D}" destId="{D7ACB340-28C4-49A5-AE75-EF3A47799CD9}" srcOrd="2" destOrd="0" presId="urn:microsoft.com/office/officeart/2008/layout/LinedList"/>
    <dgm:cxn modelId="{21674D09-16A9-4F0E-90F3-8C11749CCE69}" type="presParOf" srcId="{5CF39425-0C7C-49F9-963C-97F60A1806CF}" destId="{788C783E-6C79-4149-9522-1A2C5119A475}" srcOrd="5" destOrd="0" presId="urn:microsoft.com/office/officeart/2008/layout/LinedList"/>
    <dgm:cxn modelId="{83E1934A-1D4C-41DB-8944-1EBCB68CCDF5}" type="presParOf" srcId="{5CF39425-0C7C-49F9-963C-97F60A1806CF}" destId="{47CAFC1B-6AAC-472A-AC8C-73A9B36FC0C1}" srcOrd="6" destOrd="0" presId="urn:microsoft.com/office/officeart/2008/layout/LinedList"/>
    <dgm:cxn modelId="{E718A8C1-6200-4D93-940D-6DA8DBF1B1A3}" type="presParOf" srcId="{5CF39425-0C7C-49F9-963C-97F60A1806CF}" destId="{C46493D2-3D78-4DB5-AE65-FC81AD04379D}" srcOrd="7" destOrd="0" presId="urn:microsoft.com/office/officeart/2008/layout/LinedList"/>
    <dgm:cxn modelId="{B19770BC-ACBF-41CF-8560-705CEDBA9016}" type="presParOf" srcId="{C46493D2-3D78-4DB5-AE65-FC81AD04379D}" destId="{7DC06393-4400-4237-BE00-6DA745F9C427}" srcOrd="0" destOrd="0" presId="urn:microsoft.com/office/officeart/2008/layout/LinedList"/>
    <dgm:cxn modelId="{5BA13703-9435-4DCC-91DF-F8BAC17CB032}" type="presParOf" srcId="{C46493D2-3D78-4DB5-AE65-FC81AD04379D}" destId="{5F727EFA-4F0F-43BD-887B-5EB3E4FDFC50}" srcOrd="1" destOrd="0" presId="urn:microsoft.com/office/officeart/2008/layout/LinedList"/>
    <dgm:cxn modelId="{63D48A1D-6EC3-42F9-9249-92636949D25B}" type="presParOf" srcId="{C46493D2-3D78-4DB5-AE65-FC81AD04379D}" destId="{C83E0F77-BC00-487E-B6B6-0D7C2082E32B}" srcOrd="2" destOrd="0" presId="urn:microsoft.com/office/officeart/2008/layout/LinedList"/>
    <dgm:cxn modelId="{989F0D41-D364-4303-B414-87C163206EE1}" type="presParOf" srcId="{5CF39425-0C7C-49F9-963C-97F60A1806CF}" destId="{1B01793F-82F1-4E63-B35B-AEE9E8E00B6B}" srcOrd="8" destOrd="0" presId="urn:microsoft.com/office/officeart/2008/layout/LinedList"/>
    <dgm:cxn modelId="{AE2A19D4-0FC3-48E9-9303-522384E5BBF3}" type="presParOf" srcId="{5CF39425-0C7C-49F9-963C-97F60A1806CF}" destId="{DD854355-1493-4CED-A2A7-5488382F9BFE}" srcOrd="9" destOrd="0" presId="urn:microsoft.com/office/officeart/2008/layout/LinedList"/>
    <dgm:cxn modelId="{018D4592-06A5-4CC7-869C-7A6AAE5878A5}" type="presParOf" srcId="{705C3BB9-CF7A-47B2-9893-F2436298CCB4}" destId="{6C7C1BAD-6C38-4889-A617-F5FE8162CA83}" srcOrd="2" destOrd="0" presId="urn:microsoft.com/office/officeart/2008/layout/LinedList"/>
    <dgm:cxn modelId="{BF89D0FB-CBB3-44A6-84B0-0ADA44FFBC05}" type="presParOf" srcId="{705C3BB9-CF7A-47B2-9893-F2436298CCB4}" destId="{01675D81-6371-4C13-AEA5-13FD2329E2D9}" srcOrd="3" destOrd="0" presId="urn:microsoft.com/office/officeart/2008/layout/LinedList"/>
    <dgm:cxn modelId="{268BC3E7-F680-4745-A0BF-F70F0D6C6806}" type="presParOf" srcId="{01675D81-6371-4C13-AEA5-13FD2329E2D9}" destId="{8DB8E4FE-0FC9-4210-9B4F-FE381905B805}" srcOrd="0" destOrd="0" presId="urn:microsoft.com/office/officeart/2008/layout/LinedList"/>
    <dgm:cxn modelId="{FE03A5D1-6418-443D-8AF2-1DE93EEEA37F}" type="presParOf" srcId="{01675D81-6371-4C13-AEA5-13FD2329E2D9}" destId="{D26A87C2-EDE7-47E5-BF86-322AC193332E}" srcOrd="1" destOrd="0" presId="urn:microsoft.com/office/officeart/2008/layout/LinedList"/>
    <dgm:cxn modelId="{ECEF6F1C-9867-49CB-9673-BA395731D2B7}" type="presParOf" srcId="{D26A87C2-EDE7-47E5-BF86-322AC193332E}" destId="{AA7E18A5-828F-4A59-8A57-8849A445EB80}" srcOrd="0" destOrd="0" presId="urn:microsoft.com/office/officeart/2008/layout/LinedList"/>
    <dgm:cxn modelId="{EB22642C-97DA-4BDB-AF2A-4E6C00C7EB8A}" type="presParOf" srcId="{D26A87C2-EDE7-47E5-BF86-322AC193332E}" destId="{ECB2A67A-5D18-4A4A-89E2-1FBFE127F6C2}" srcOrd="1" destOrd="0" presId="urn:microsoft.com/office/officeart/2008/layout/LinedList"/>
    <dgm:cxn modelId="{522DD1AF-5C65-44D9-9E76-BA89D2E181EE}" type="presParOf" srcId="{ECB2A67A-5D18-4A4A-89E2-1FBFE127F6C2}" destId="{038E75B6-EC17-4424-9A93-127BF6395735}" srcOrd="0" destOrd="0" presId="urn:microsoft.com/office/officeart/2008/layout/LinedList"/>
    <dgm:cxn modelId="{9D97B31F-6539-4818-8A10-21021C183C8A}" type="presParOf" srcId="{ECB2A67A-5D18-4A4A-89E2-1FBFE127F6C2}" destId="{2499CDA8-FDC2-4FA7-99FE-A26E122E27A8}" srcOrd="1" destOrd="0" presId="urn:microsoft.com/office/officeart/2008/layout/LinedList"/>
    <dgm:cxn modelId="{9E311CCC-B22B-4443-80C6-83A4AA8516CD}" type="presParOf" srcId="{ECB2A67A-5D18-4A4A-89E2-1FBFE127F6C2}" destId="{F729E2FD-160E-4887-BD92-5CCB26B597F0}" srcOrd="2" destOrd="0" presId="urn:microsoft.com/office/officeart/2008/layout/LinedList"/>
    <dgm:cxn modelId="{854E579E-3E13-4F4A-BCF4-7AF7BB5E514B}" type="presParOf" srcId="{D26A87C2-EDE7-47E5-BF86-322AC193332E}" destId="{B09CDCB5-4CFA-42E3-B04B-2B5A0CF796AC}" srcOrd="2" destOrd="0" presId="urn:microsoft.com/office/officeart/2008/layout/LinedList"/>
    <dgm:cxn modelId="{0C422742-6F61-4301-9021-0873884F3349}" type="presParOf" srcId="{D26A87C2-EDE7-47E5-BF86-322AC193332E}" destId="{33F9EBA9-3E5D-4C45-95F8-B53EE0B8F922}" srcOrd="3" destOrd="0" presId="urn:microsoft.com/office/officeart/2008/layout/LinedList"/>
    <dgm:cxn modelId="{73255409-EB9E-4CAD-84C8-19D44492FBD2}" type="presParOf" srcId="{705C3BB9-CF7A-47B2-9893-F2436298CCB4}" destId="{B2206C1E-8F3D-418A-A93B-34514673364A}" srcOrd="4" destOrd="0" presId="urn:microsoft.com/office/officeart/2008/layout/LinedList"/>
    <dgm:cxn modelId="{0AC3C91B-A011-4C7D-B316-C01BF672E404}" type="presParOf" srcId="{705C3BB9-CF7A-47B2-9893-F2436298CCB4}" destId="{A4EAA91E-8C87-49F5-A508-F06A6E2C78C6}" srcOrd="5" destOrd="0" presId="urn:microsoft.com/office/officeart/2008/layout/LinedList"/>
    <dgm:cxn modelId="{0F214E51-214F-428F-A04B-F796BAE6F055}" type="presParOf" srcId="{A4EAA91E-8C87-49F5-A508-F06A6E2C78C6}" destId="{6013176F-00B5-400D-9DF2-1DCB0ED5BD0A}" srcOrd="0" destOrd="0" presId="urn:microsoft.com/office/officeart/2008/layout/LinedList"/>
    <dgm:cxn modelId="{40C52DF2-3530-4277-A59A-70BD5B61C34E}" type="presParOf" srcId="{A4EAA91E-8C87-49F5-A508-F06A6E2C78C6}" destId="{A911DBC7-91CD-4598-8B87-126A6CB39EC1}" srcOrd="1" destOrd="0" presId="urn:microsoft.com/office/officeart/2008/layout/LinedList"/>
    <dgm:cxn modelId="{0FBB4B75-A740-40E2-A820-FAA0B1F4F0A8}" type="presParOf" srcId="{A911DBC7-91CD-4598-8B87-126A6CB39EC1}" destId="{0A383A44-61E9-41B0-9171-DF5D47836B89}" srcOrd="0" destOrd="0" presId="urn:microsoft.com/office/officeart/2008/layout/LinedList"/>
    <dgm:cxn modelId="{2CC3BA09-12F1-43AC-B9F9-CE4AFFD6B3F2}" type="presParOf" srcId="{A911DBC7-91CD-4598-8B87-126A6CB39EC1}" destId="{B2BFD2D3-B01D-4151-9853-4AB50C039BEA}" srcOrd="1" destOrd="0" presId="urn:microsoft.com/office/officeart/2008/layout/LinedList"/>
    <dgm:cxn modelId="{9C012AC7-127F-4A2F-BFEF-516A2FDA90AE}" type="presParOf" srcId="{B2BFD2D3-B01D-4151-9853-4AB50C039BEA}" destId="{3F79271C-B5F6-46A0-BCF6-F04F9C55AC04}" srcOrd="0" destOrd="0" presId="urn:microsoft.com/office/officeart/2008/layout/LinedList"/>
    <dgm:cxn modelId="{26EAC1B0-1F73-467B-968D-38BD6E934E63}" type="presParOf" srcId="{B2BFD2D3-B01D-4151-9853-4AB50C039BEA}" destId="{5B78D46B-4521-43D7-AE73-A6B0740100F5}" srcOrd="1" destOrd="0" presId="urn:microsoft.com/office/officeart/2008/layout/LinedList"/>
    <dgm:cxn modelId="{EAF5F594-2E4A-43D5-903D-7982D9E80385}" type="presParOf" srcId="{B2BFD2D3-B01D-4151-9853-4AB50C039BEA}" destId="{92082CF3-916E-430A-B93B-36E78A137398}" srcOrd="2" destOrd="0" presId="urn:microsoft.com/office/officeart/2008/layout/LinedList"/>
    <dgm:cxn modelId="{2CC92930-C352-45EB-AC53-37B9C0E61062}" type="presParOf" srcId="{A911DBC7-91CD-4598-8B87-126A6CB39EC1}" destId="{E5BDB4EE-4C60-487A-8815-8424226A6211}" srcOrd="2" destOrd="0" presId="urn:microsoft.com/office/officeart/2008/layout/LinedList"/>
    <dgm:cxn modelId="{FBACFB04-B771-4B6D-AA3A-9D59D2195039}" type="presParOf" srcId="{A911DBC7-91CD-4598-8B87-126A6CB39EC1}" destId="{ED5D43F8-D975-484E-A8BE-2658C9DB556A}" srcOrd="3" destOrd="0" presId="urn:microsoft.com/office/officeart/2008/layout/LinedList"/>
    <dgm:cxn modelId="{80D975C1-0334-4C35-87DB-77EFD875C9BA}" type="presParOf" srcId="{A911DBC7-91CD-4598-8B87-126A6CB39EC1}" destId="{AC040CC5-A4A3-4172-B1B0-0616350D2EEE}" srcOrd="4" destOrd="0" presId="urn:microsoft.com/office/officeart/2008/layout/LinedList"/>
    <dgm:cxn modelId="{97F9C744-DAF9-475A-B757-833D4F2A78D5}" type="presParOf" srcId="{AC040CC5-A4A3-4172-B1B0-0616350D2EEE}" destId="{F4A31D50-7ADB-4ACC-82AC-DB53598BD207}" srcOrd="0" destOrd="0" presId="urn:microsoft.com/office/officeart/2008/layout/LinedList"/>
    <dgm:cxn modelId="{6D77B572-BF4B-4208-9BA2-35707E4CBEF8}" type="presParOf" srcId="{AC040CC5-A4A3-4172-B1B0-0616350D2EEE}" destId="{2FF7F8F0-C29F-4802-AF23-308965417004}" srcOrd="1" destOrd="0" presId="urn:microsoft.com/office/officeart/2008/layout/LinedList"/>
    <dgm:cxn modelId="{8C083531-4106-45B3-9E0F-F760B381126C}" type="presParOf" srcId="{AC040CC5-A4A3-4172-B1B0-0616350D2EEE}" destId="{E338A8CB-4798-4973-A978-A3E8BF163AD2}" srcOrd="2" destOrd="0" presId="urn:microsoft.com/office/officeart/2008/layout/LinedList"/>
    <dgm:cxn modelId="{80B3BDC8-662C-4DBB-9F0A-8BE582AD8F59}" type="presParOf" srcId="{A911DBC7-91CD-4598-8B87-126A6CB39EC1}" destId="{73CCBA13-F41A-4A70-BB5C-4BE3E681EB96}" srcOrd="5" destOrd="0" presId="urn:microsoft.com/office/officeart/2008/layout/LinedList"/>
    <dgm:cxn modelId="{D827BABE-CE54-4C89-A51E-4802F11321EA}" type="presParOf" srcId="{A911DBC7-91CD-4598-8B87-126A6CB39EC1}" destId="{169C9C2F-12CD-44D4-98E1-60D3EE8693D0}" srcOrd="6" destOrd="0" presId="urn:microsoft.com/office/officeart/2008/layout/LinedList"/>
    <dgm:cxn modelId="{D3434E3F-E28E-48D9-A13B-80A478D6142C}" type="presParOf" srcId="{A911DBC7-91CD-4598-8B87-126A6CB39EC1}" destId="{AA9B41E3-5CE6-4A85-A45B-9C3BA148FACE}" srcOrd="7" destOrd="0" presId="urn:microsoft.com/office/officeart/2008/layout/LinedList"/>
    <dgm:cxn modelId="{EDE0DBED-B4C2-411E-8705-8E00EECCD92F}" type="presParOf" srcId="{AA9B41E3-5CE6-4A85-A45B-9C3BA148FACE}" destId="{2DD7AF8F-7A5A-4354-BB6B-0AD9EC233E50}" srcOrd="0" destOrd="0" presId="urn:microsoft.com/office/officeart/2008/layout/LinedList"/>
    <dgm:cxn modelId="{BCB95883-45E3-4DB6-82BA-995178910DA7}" type="presParOf" srcId="{AA9B41E3-5CE6-4A85-A45B-9C3BA148FACE}" destId="{ADF335A8-D992-435A-A182-0B259FC1D458}" srcOrd="1" destOrd="0" presId="urn:microsoft.com/office/officeart/2008/layout/LinedList"/>
    <dgm:cxn modelId="{095C9BA5-6884-4678-BA47-C26A7DAAC354}" type="presParOf" srcId="{AA9B41E3-5CE6-4A85-A45B-9C3BA148FACE}" destId="{F6A3675D-6182-4DF3-B980-D98D5404BD23}" srcOrd="2" destOrd="0" presId="urn:microsoft.com/office/officeart/2008/layout/LinedList"/>
    <dgm:cxn modelId="{10DE9359-A18D-4C70-A47B-46A0165230E5}" type="presParOf" srcId="{A911DBC7-91CD-4598-8B87-126A6CB39EC1}" destId="{2454AEC4-20C5-4280-BBB1-30B5809BA568}" srcOrd="8" destOrd="0" presId="urn:microsoft.com/office/officeart/2008/layout/LinedList"/>
    <dgm:cxn modelId="{5EAEE02A-22A2-4A83-8200-19B01DA8482A}" type="presParOf" srcId="{A911DBC7-91CD-4598-8B87-126A6CB39EC1}" destId="{B7BFBD1E-4387-4A1A-B9FD-75C30FD2A42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F5A48-8EA0-4DF0-B85E-A7DD53EA8637}">
      <dsp:nvSpPr>
        <dsp:cNvPr id="0" name=""/>
        <dsp:cNvSpPr/>
      </dsp:nvSpPr>
      <dsp:spPr>
        <a:xfrm>
          <a:off x="0" y="268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FFCE2-1BA1-4197-BDEF-0C447CDB6280}">
      <dsp:nvSpPr>
        <dsp:cNvPr id="0" name=""/>
        <dsp:cNvSpPr/>
      </dsp:nvSpPr>
      <dsp:spPr>
        <a:xfrm>
          <a:off x="0" y="2684"/>
          <a:ext cx="2103120" cy="183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2">
                  <a:lumMod val="40000"/>
                  <a:lumOff val="60000"/>
                </a:schemeClr>
              </a:solidFill>
            </a:rPr>
            <a:t>If your Estate is significantly under the Exemption Amount</a:t>
          </a:r>
          <a:endParaRPr lang="en-US" sz="2000" kern="1200" dirty="0">
            <a:solidFill>
              <a:schemeClr val="accent2">
                <a:lumMod val="40000"/>
                <a:lumOff val="60000"/>
              </a:schemeClr>
            </a:solidFill>
          </a:endParaRPr>
        </a:p>
      </dsp:txBody>
      <dsp:txXfrm>
        <a:off x="0" y="2684"/>
        <a:ext cx="2103120" cy="1831051"/>
      </dsp:txXfrm>
    </dsp:sp>
    <dsp:sp modelId="{642678B6-BC5B-4707-A687-5D26F52FC956}">
      <dsp:nvSpPr>
        <dsp:cNvPr id="0" name=""/>
        <dsp:cNvSpPr/>
      </dsp:nvSpPr>
      <dsp:spPr>
        <a:xfrm>
          <a:off x="2260854" y="31294"/>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Don’ t make lifetime gifts for tax purposes</a:t>
          </a:r>
        </a:p>
      </dsp:txBody>
      <dsp:txXfrm>
        <a:off x="2260854" y="31294"/>
        <a:ext cx="8254746" cy="572203"/>
      </dsp:txXfrm>
    </dsp:sp>
    <dsp:sp modelId="{757438E6-414B-40D9-BEB9-A59D87DA87C7}">
      <dsp:nvSpPr>
        <dsp:cNvPr id="0" name=""/>
        <dsp:cNvSpPr/>
      </dsp:nvSpPr>
      <dsp:spPr>
        <a:xfrm>
          <a:off x="2103120" y="603498"/>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A57CF-723B-4C49-B237-A5E213006358}">
      <dsp:nvSpPr>
        <dsp:cNvPr id="0" name=""/>
        <dsp:cNvSpPr/>
      </dsp:nvSpPr>
      <dsp:spPr>
        <a:xfrm>
          <a:off x="2260854" y="632108"/>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Loss of Step- up in Basis </a:t>
          </a:r>
        </a:p>
      </dsp:txBody>
      <dsp:txXfrm>
        <a:off x="2260854" y="632108"/>
        <a:ext cx="8254746" cy="572203"/>
      </dsp:txXfrm>
    </dsp:sp>
    <dsp:sp modelId="{788C783E-6C79-4149-9522-1A2C5119A475}">
      <dsp:nvSpPr>
        <dsp:cNvPr id="0" name=""/>
        <dsp:cNvSpPr/>
      </dsp:nvSpPr>
      <dsp:spPr>
        <a:xfrm>
          <a:off x="2103120" y="1204312"/>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27EFA-4F0F-43BD-887B-5EB3E4FDFC50}">
      <dsp:nvSpPr>
        <dsp:cNvPr id="0" name=""/>
        <dsp:cNvSpPr/>
      </dsp:nvSpPr>
      <dsp:spPr>
        <a:xfrm>
          <a:off x="2260854" y="1232922"/>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No Estate Tax savings</a:t>
          </a:r>
        </a:p>
      </dsp:txBody>
      <dsp:txXfrm>
        <a:off x="2260854" y="1232922"/>
        <a:ext cx="8254746" cy="572203"/>
      </dsp:txXfrm>
    </dsp:sp>
    <dsp:sp modelId="{1B01793F-82F1-4E63-B35B-AEE9E8E00B6B}">
      <dsp:nvSpPr>
        <dsp:cNvPr id="0" name=""/>
        <dsp:cNvSpPr/>
      </dsp:nvSpPr>
      <dsp:spPr>
        <a:xfrm>
          <a:off x="2103120" y="1805125"/>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C1BAD-6C38-4889-A617-F5FE8162CA83}">
      <dsp:nvSpPr>
        <dsp:cNvPr id="0" name=""/>
        <dsp:cNvSpPr/>
      </dsp:nvSpPr>
      <dsp:spPr>
        <a:xfrm>
          <a:off x="0" y="18337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8E4FE-0FC9-4210-9B4F-FE381905B805}">
      <dsp:nvSpPr>
        <dsp:cNvPr id="0" name=""/>
        <dsp:cNvSpPr/>
      </dsp:nvSpPr>
      <dsp:spPr>
        <a:xfrm>
          <a:off x="0" y="1833735"/>
          <a:ext cx="2103120" cy="183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2">
                  <a:lumMod val="60000"/>
                  <a:lumOff val="40000"/>
                </a:schemeClr>
              </a:solidFill>
            </a:rPr>
            <a:t>If your Estate is under the Exemption Amount but appreciation will take you over</a:t>
          </a:r>
          <a:endParaRPr lang="en-US" sz="2000" kern="1200" dirty="0">
            <a:solidFill>
              <a:schemeClr val="accent2">
                <a:lumMod val="60000"/>
                <a:lumOff val="40000"/>
              </a:schemeClr>
            </a:solidFill>
          </a:endParaRPr>
        </a:p>
      </dsp:txBody>
      <dsp:txXfrm>
        <a:off x="0" y="1833735"/>
        <a:ext cx="2103120" cy="1831051"/>
      </dsp:txXfrm>
    </dsp:sp>
    <dsp:sp modelId="{2499CDA8-FDC2-4FA7-99FE-A26E122E27A8}">
      <dsp:nvSpPr>
        <dsp:cNvPr id="0" name=""/>
        <dsp:cNvSpPr/>
      </dsp:nvSpPr>
      <dsp:spPr>
        <a:xfrm>
          <a:off x="2260854" y="1916884"/>
          <a:ext cx="8254746" cy="1662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Consider </a:t>
          </a:r>
          <a:r>
            <a:rPr lang="en-US" sz="2300" kern="1200" dirty="0">
              <a:solidFill>
                <a:schemeClr val="accent2">
                  <a:lumMod val="40000"/>
                  <a:lumOff val="60000"/>
                </a:schemeClr>
              </a:solidFill>
            </a:rPr>
            <a:t>“freezing</a:t>
          </a:r>
          <a:r>
            <a:rPr lang="en-US" sz="2300" kern="1200" dirty="0">
              <a:solidFill>
                <a:schemeClr val="bg1"/>
              </a:solidFill>
            </a:rPr>
            <a:t>” techniques</a:t>
          </a:r>
        </a:p>
      </dsp:txBody>
      <dsp:txXfrm>
        <a:off x="2260854" y="1916884"/>
        <a:ext cx="8254746" cy="1662966"/>
      </dsp:txXfrm>
    </dsp:sp>
    <dsp:sp modelId="{B09CDCB5-4CFA-42E3-B04B-2B5A0CF796AC}">
      <dsp:nvSpPr>
        <dsp:cNvPr id="0" name=""/>
        <dsp:cNvSpPr/>
      </dsp:nvSpPr>
      <dsp:spPr>
        <a:xfrm>
          <a:off x="2103120" y="3579850"/>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206C1E-8F3D-418A-A93B-34514673364A}">
      <dsp:nvSpPr>
        <dsp:cNvPr id="0" name=""/>
        <dsp:cNvSpPr/>
      </dsp:nvSpPr>
      <dsp:spPr>
        <a:xfrm>
          <a:off x="0" y="36647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3176F-00B5-400D-9DF2-1DCB0ED5BD0A}">
      <dsp:nvSpPr>
        <dsp:cNvPr id="0" name=""/>
        <dsp:cNvSpPr/>
      </dsp:nvSpPr>
      <dsp:spPr>
        <a:xfrm>
          <a:off x="0" y="3664787"/>
          <a:ext cx="2103120" cy="183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2">
                  <a:lumMod val="40000"/>
                  <a:lumOff val="60000"/>
                </a:schemeClr>
              </a:solidFill>
            </a:rPr>
            <a:t>If your Estate is over the Exemption Amount</a:t>
          </a:r>
          <a:endParaRPr lang="en-US" sz="2000" kern="1200" dirty="0">
            <a:solidFill>
              <a:schemeClr val="accent2">
                <a:lumMod val="40000"/>
                <a:lumOff val="60000"/>
              </a:schemeClr>
            </a:solidFill>
          </a:endParaRPr>
        </a:p>
      </dsp:txBody>
      <dsp:txXfrm>
        <a:off x="0" y="3664787"/>
        <a:ext cx="2103120" cy="1831051"/>
      </dsp:txXfrm>
    </dsp:sp>
    <dsp:sp modelId="{5B78D46B-4521-43D7-AE73-A6B0740100F5}">
      <dsp:nvSpPr>
        <dsp:cNvPr id="0" name=""/>
        <dsp:cNvSpPr/>
      </dsp:nvSpPr>
      <dsp:spPr>
        <a:xfrm>
          <a:off x="2260854" y="3693397"/>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Traditional techniques to reduce your taxable estate still apply</a:t>
          </a:r>
        </a:p>
      </dsp:txBody>
      <dsp:txXfrm>
        <a:off x="2260854" y="3693397"/>
        <a:ext cx="8254746" cy="572203"/>
      </dsp:txXfrm>
    </dsp:sp>
    <dsp:sp modelId="{E5BDB4EE-4C60-487A-8815-8424226A6211}">
      <dsp:nvSpPr>
        <dsp:cNvPr id="0" name=""/>
        <dsp:cNvSpPr/>
      </dsp:nvSpPr>
      <dsp:spPr>
        <a:xfrm>
          <a:off x="2103120" y="4265600"/>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F7F8F0-C29F-4802-AF23-308965417004}">
      <dsp:nvSpPr>
        <dsp:cNvPr id="0" name=""/>
        <dsp:cNvSpPr/>
      </dsp:nvSpPr>
      <dsp:spPr>
        <a:xfrm>
          <a:off x="2260854" y="4294210"/>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However, you retain low basis property </a:t>
          </a:r>
        </a:p>
      </dsp:txBody>
      <dsp:txXfrm>
        <a:off x="2260854" y="4294210"/>
        <a:ext cx="8254746" cy="572203"/>
      </dsp:txXfrm>
    </dsp:sp>
    <dsp:sp modelId="{73CCBA13-F41A-4A70-BB5C-4BE3E681EB96}">
      <dsp:nvSpPr>
        <dsp:cNvPr id="0" name=""/>
        <dsp:cNvSpPr/>
      </dsp:nvSpPr>
      <dsp:spPr>
        <a:xfrm>
          <a:off x="2103120" y="4866414"/>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335A8-D992-435A-A182-0B259FC1D458}">
      <dsp:nvSpPr>
        <dsp:cNvPr id="0" name=""/>
        <dsp:cNvSpPr/>
      </dsp:nvSpPr>
      <dsp:spPr>
        <a:xfrm>
          <a:off x="2260854" y="4895024"/>
          <a:ext cx="8254746" cy="572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Ideal would be to retain the Exemption Amount</a:t>
          </a:r>
        </a:p>
      </dsp:txBody>
      <dsp:txXfrm>
        <a:off x="2260854" y="4895024"/>
        <a:ext cx="8254746" cy="572203"/>
      </dsp:txXfrm>
    </dsp:sp>
    <dsp:sp modelId="{2454AEC4-20C5-4280-BBB1-30B5809BA568}">
      <dsp:nvSpPr>
        <dsp:cNvPr id="0" name=""/>
        <dsp:cNvSpPr/>
      </dsp:nvSpPr>
      <dsp:spPr>
        <a:xfrm>
          <a:off x="2103120" y="5467228"/>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A7C139A-48F2-428F-9BCA-6A1620D19D9A}" type="datetimeFigureOut">
              <a:rPr lang="en-US" smtClean="0"/>
              <a:t>1/15/2026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2C393C4-D100-4C4B-8BC2-5346A0CED807}" type="slidenum">
              <a:rPr lang="en-US" smtClean="0"/>
              <a:t>‹#›</a:t>
            </a:fld>
            <a:endParaRPr lang="en-US"/>
          </a:p>
        </p:txBody>
      </p:sp>
    </p:spTree>
    <p:extLst>
      <p:ext uri="{BB962C8B-B14F-4D97-AF65-F5344CB8AC3E}">
        <p14:creationId xmlns:p14="http://schemas.microsoft.com/office/powerpoint/2010/main" val="371410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a:t>
            </a:fld>
            <a:endParaRPr lang="en-US"/>
          </a:p>
        </p:txBody>
      </p:sp>
    </p:spTree>
    <p:extLst>
      <p:ext uri="{BB962C8B-B14F-4D97-AF65-F5344CB8AC3E}">
        <p14:creationId xmlns:p14="http://schemas.microsoft.com/office/powerpoint/2010/main" val="331515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879475" y="1260475"/>
            <a:ext cx="6040438" cy="3397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9507" indent="-319039">
              <a:defRPr>
                <a:solidFill>
                  <a:schemeClr val="tx1"/>
                </a:solidFill>
                <a:latin typeface="Arial" panose="020B0604020202020204" pitchFamily="34" charset="0"/>
                <a:cs typeface="Arial" panose="020B0604020202020204" pitchFamily="34" charset="0"/>
              </a:defRPr>
            </a:lvl2pPr>
            <a:lvl3pPr marL="1276164" indent="-255233">
              <a:defRPr>
                <a:solidFill>
                  <a:schemeClr val="tx1"/>
                </a:solidFill>
                <a:latin typeface="Arial" panose="020B0604020202020204" pitchFamily="34" charset="0"/>
                <a:cs typeface="Arial" panose="020B0604020202020204" pitchFamily="34" charset="0"/>
              </a:defRPr>
            </a:lvl3pPr>
            <a:lvl4pPr marL="1786630" indent="-255233">
              <a:defRPr>
                <a:solidFill>
                  <a:schemeClr val="tx1"/>
                </a:solidFill>
                <a:latin typeface="Arial" panose="020B0604020202020204" pitchFamily="34" charset="0"/>
                <a:cs typeface="Arial" panose="020B0604020202020204" pitchFamily="34" charset="0"/>
              </a:defRPr>
            </a:lvl4pPr>
            <a:lvl5pPr marL="2297094" indent="-255233">
              <a:defRPr>
                <a:solidFill>
                  <a:schemeClr val="tx1"/>
                </a:solidFill>
                <a:latin typeface="Arial" panose="020B0604020202020204" pitchFamily="34" charset="0"/>
                <a:cs typeface="Arial" panose="020B0604020202020204" pitchFamily="34" charset="0"/>
              </a:defRPr>
            </a:lvl5pPr>
            <a:lvl6pPr marL="2807558"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18025"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28489"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38955"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01896">
              <a:defRPr/>
            </a:pPr>
            <a:fld id="{2239F6F3-BCC9-49B1-817F-3C2B49599BD0}" type="slidenum">
              <a:rPr lang="en-US" altLang="en-US">
                <a:solidFill>
                  <a:prstClr val="black"/>
                </a:solidFill>
                <a:latin typeface="Calibri" panose="020F0502020204030204" pitchFamily="34" charset="0"/>
              </a:rPr>
              <a:pPr defTabSz="1001896">
                <a:defRPr/>
              </a:pPr>
              <a:t>10</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879475" y="1260475"/>
            <a:ext cx="6040438" cy="3397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9507" indent="-319039">
              <a:defRPr>
                <a:solidFill>
                  <a:schemeClr val="tx1"/>
                </a:solidFill>
                <a:latin typeface="Arial" panose="020B0604020202020204" pitchFamily="34" charset="0"/>
                <a:cs typeface="Arial" panose="020B0604020202020204" pitchFamily="34" charset="0"/>
              </a:defRPr>
            </a:lvl2pPr>
            <a:lvl3pPr marL="1276164" indent="-255233">
              <a:defRPr>
                <a:solidFill>
                  <a:schemeClr val="tx1"/>
                </a:solidFill>
                <a:latin typeface="Arial" panose="020B0604020202020204" pitchFamily="34" charset="0"/>
                <a:cs typeface="Arial" panose="020B0604020202020204" pitchFamily="34" charset="0"/>
              </a:defRPr>
            </a:lvl3pPr>
            <a:lvl4pPr marL="1786630" indent="-255233">
              <a:defRPr>
                <a:solidFill>
                  <a:schemeClr val="tx1"/>
                </a:solidFill>
                <a:latin typeface="Arial" panose="020B0604020202020204" pitchFamily="34" charset="0"/>
                <a:cs typeface="Arial" panose="020B0604020202020204" pitchFamily="34" charset="0"/>
              </a:defRPr>
            </a:lvl4pPr>
            <a:lvl5pPr marL="2297094" indent="-255233">
              <a:defRPr>
                <a:solidFill>
                  <a:schemeClr val="tx1"/>
                </a:solidFill>
                <a:latin typeface="Arial" panose="020B0604020202020204" pitchFamily="34" charset="0"/>
                <a:cs typeface="Arial" panose="020B0604020202020204" pitchFamily="34" charset="0"/>
              </a:defRPr>
            </a:lvl5pPr>
            <a:lvl6pPr marL="2807558"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18025"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28489"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38955" indent="-25523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01896">
              <a:defRPr/>
            </a:pPr>
            <a:fld id="{2A685415-B560-4765-A89E-AB11D189AF3A}" type="slidenum">
              <a:rPr lang="en-US" altLang="en-US">
                <a:solidFill>
                  <a:prstClr val="black"/>
                </a:solidFill>
                <a:latin typeface="Calibri" panose="020F0502020204030204" pitchFamily="34" charset="0"/>
              </a:rPr>
              <a:pPr defTabSz="1001896">
                <a:defRPr/>
              </a:pPr>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12</a:t>
            </a:fld>
            <a:endParaRPr lang="en-US"/>
          </a:p>
        </p:txBody>
      </p:sp>
    </p:spTree>
    <p:extLst>
      <p:ext uri="{BB962C8B-B14F-4D97-AF65-F5344CB8AC3E}">
        <p14:creationId xmlns:p14="http://schemas.microsoft.com/office/powerpoint/2010/main" val="20357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13</a:t>
            </a:fld>
            <a:endParaRPr lang="en-US"/>
          </a:p>
        </p:txBody>
      </p:sp>
    </p:spTree>
    <p:extLst>
      <p:ext uri="{BB962C8B-B14F-4D97-AF65-F5344CB8AC3E}">
        <p14:creationId xmlns:p14="http://schemas.microsoft.com/office/powerpoint/2010/main" val="43744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14</a:t>
            </a:fld>
            <a:endParaRPr lang="en-US"/>
          </a:p>
        </p:txBody>
      </p:sp>
    </p:spTree>
    <p:extLst>
      <p:ext uri="{BB962C8B-B14F-4D97-AF65-F5344CB8AC3E}">
        <p14:creationId xmlns:p14="http://schemas.microsoft.com/office/powerpoint/2010/main" val="30535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15</a:t>
            </a:fld>
            <a:endParaRPr lang="en-US"/>
          </a:p>
        </p:txBody>
      </p:sp>
    </p:spTree>
    <p:extLst>
      <p:ext uri="{BB962C8B-B14F-4D97-AF65-F5344CB8AC3E}">
        <p14:creationId xmlns:p14="http://schemas.microsoft.com/office/powerpoint/2010/main" val="2447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16</a:t>
            </a:fld>
            <a:endParaRPr lang="en-US"/>
          </a:p>
        </p:txBody>
      </p:sp>
    </p:spTree>
    <p:extLst>
      <p:ext uri="{BB962C8B-B14F-4D97-AF65-F5344CB8AC3E}">
        <p14:creationId xmlns:p14="http://schemas.microsoft.com/office/powerpoint/2010/main" val="153960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Transparency International’s Scott Greytak called the 11th Circuit decision “a clear wake-up call” for Treasury. “With the law’s constitutionality now upheld at the appellate level, the Department’s choice to exempt over 99 percent of companies Congress sought to cover is a policy choice – not a legal necessity,” he added.</a:t>
            </a:r>
          </a:p>
          <a:p>
            <a:endParaRPr lang="en-US" dirty="0"/>
          </a:p>
          <a:p>
            <a:r>
              <a:rPr lang="en-US" dirty="0"/>
              <a:t>12/31/2024</a:t>
            </a:r>
          </a:p>
        </p:txBody>
      </p:sp>
      <p:sp>
        <p:nvSpPr>
          <p:cNvPr id="4" name="Slide Number Placeholder 3"/>
          <p:cNvSpPr>
            <a:spLocks noGrp="1"/>
          </p:cNvSpPr>
          <p:nvPr>
            <p:ph type="sldNum" sz="quarter" idx="5"/>
          </p:nvPr>
        </p:nvSpPr>
        <p:spPr/>
        <p:txBody>
          <a:bodyPr/>
          <a:lstStyle/>
          <a:p>
            <a:fld id="{52C393C4-D100-4C4B-8BC2-5346A0CED807}" type="slidenum">
              <a:rPr lang="en-US" smtClean="0"/>
              <a:t>17</a:t>
            </a:fld>
            <a:endParaRPr lang="en-US"/>
          </a:p>
        </p:txBody>
      </p:sp>
    </p:spTree>
    <p:extLst>
      <p:ext uri="{BB962C8B-B14F-4D97-AF65-F5344CB8AC3E}">
        <p14:creationId xmlns:p14="http://schemas.microsoft.com/office/powerpoint/2010/main" val="187395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18</a:t>
            </a:fld>
            <a:endParaRPr lang="en-US">
              <a:solidFill>
                <a:prstClr val="black"/>
              </a:solidFill>
              <a:latin typeface="Aptos" panose="02110004020202020204"/>
            </a:endParaRPr>
          </a:p>
        </p:txBody>
      </p:sp>
    </p:spTree>
    <p:extLst>
      <p:ext uri="{BB962C8B-B14F-4D97-AF65-F5344CB8AC3E}">
        <p14:creationId xmlns:p14="http://schemas.microsoft.com/office/powerpoint/2010/main" val="44157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19</a:t>
            </a:fld>
            <a:endParaRPr lang="en-US"/>
          </a:p>
        </p:txBody>
      </p:sp>
    </p:spTree>
    <p:extLst>
      <p:ext uri="{BB962C8B-B14F-4D97-AF65-F5344CB8AC3E}">
        <p14:creationId xmlns:p14="http://schemas.microsoft.com/office/powerpoint/2010/main" val="313313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79337">
              <a:defRPr/>
            </a:pPr>
            <a:fld id="{ECB5FAA0-DA90-435B-AF94-2EAAA4BEE556}" type="slidenum">
              <a:rPr lang="en-US">
                <a:solidFill>
                  <a:prstClr val="black"/>
                </a:solidFill>
                <a:latin typeface="Calibri" panose="020F0502020204030204"/>
              </a:rPr>
              <a:pPr defTabSz="9793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8164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20</a:t>
            </a:fld>
            <a:endParaRPr lang="en-US">
              <a:solidFill>
                <a:prstClr val="black"/>
              </a:solidFill>
              <a:latin typeface="Aptos" panose="02110004020202020204"/>
            </a:endParaRPr>
          </a:p>
        </p:txBody>
      </p:sp>
    </p:spTree>
    <p:extLst>
      <p:ext uri="{BB962C8B-B14F-4D97-AF65-F5344CB8AC3E}">
        <p14:creationId xmlns:p14="http://schemas.microsoft.com/office/powerpoint/2010/main" val="335828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21</a:t>
            </a:fld>
            <a:endParaRPr lang="en-US"/>
          </a:p>
        </p:txBody>
      </p:sp>
    </p:spTree>
    <p:extLst>
      <p:ext uri="{BB962C8B-B14F-4D97-AF65-F5344CB8AC3E}">
        <p14:creationId xmlns:p14="http://schemas.microsoft.com/office/powerpoint/2010/main" val="110466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22</a:t>
            </a:fld>
            <a:endParaRPr lang="en-US">
              <a:solidFill>
                <a:prstClr val="black"/>
              </a:solidFill>
              <a:latin typeface="Aptos" panose="02110004020202020204"/>
            </a:endParaRPr>
          </a:p>
        </p:txBody>
      </p:sp>
    </p:spTree>
    <p:extLst>
      <p:ext uri="{BB962C8B-B14F-4D97-AF65-F5344CB8AC3E}">
        <p14:creationId xmlns:p14="http://schemas.microsoft.com/office/powerpoint/2010/main" val="4116593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23</a:t>
            </a:fld>
            <a:endParaRPr lang="en-US"/>
          </a:p>
        </p:txBody>
      </p:sp>
    </p:spTree>
    <p:extLst>
      <p:ext uri="{BB962C8B-B14F-4D97-AF65-F5344CB8AC3E}">
        <p14:creationId xmlns:p14="http://schemas.microsoft.com/office/powerpoint/2010/main" val="183522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69EDA-C2EA-E023-5C55-43E484C9B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352B5-9124-5320-82A5-7B2397C48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1A632-164C-6965-9325-6070699590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86B81B-C195-DF6D-406C-585531D00E89}"/>
              </a:ext>
            </a:extLst>
          </p:cNvPr>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24</a:t>
            </a:fld>
            <a:endParaRPr lang="en-US">
              <a:solidFill>
                <a:prstClr val="black"/>
              </a:solidFill>
              <a:latin typeface="Aptos" panose="02110004020202020204"/>
            </a:endParaRPr>
          </a:p>
        </p:txBody>
      </p:sp>
    </p:spTree>
    <p:extLst>
      <p:ext uri="{BB962C8B-B14F-4D97-AF65-F5344CB8AC3E}">
        <p14:creationId xmlns:p14="http://schemas.microsoft.com/office/powerpoint/2010/main" val="358961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25</a:t>
            </a:fld>
            <a:endParaRPr lang="en-US"/>
          </a:p>
        </p:txBody>
      </p:sp>
    </p:spTree>
    <p:extLst>
      <p:ext uri="{BB962C8B-B14F-4D97-AF65-F5344CB8AC3E}">
        <p14:creationId xmlns:p14="http://schemas.microsoft.com/office/powerpoint/2010/main" val="165987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2735-AE45-93D3-5743-52F2E0DA9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400E7-96C5-A6C3-7D5A-16ED8D546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5F34D-0AD0-9179-B7CE-EDFA4F8B17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83F23-4D9F-26B1-4052-8BCEE72930A8}"/>
              </a:ext>
            </a:extLst>
          </p:cNvPr>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26</a:t>
            </a:fld>
            <a:endParaRPr lang="en-US">
              <a:solidFill>
                <a:prstClr val="black"/>
              </a:solidFill>
              <a:latin typeface="Aptos" panose="02110004020202020204"/>
            </a:endParaRPr>
          </a:p>
        </p:txBody>
      </p:sp>
    </p:spTree>
    <p:extLst>
      <p:ext uri="{BB962C8B-B14F-4D97-AF65-F5344CB8AC3E}">
        <p14:creationId xmlns:p14="http://schemas.microsoft.com/office/powerpoint/2010/main" val="2916771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27</a:t>
            </a:fld>
            <a:endParaRPr lang="en-US">
              <a:solidFill>
                <a:prstClr val="black"/>
              </a:solidFill>
              <a:latin typeface="Aptos" panose="02110004020202020204"/>
            </a:endParaRPr>
          </a:p>
        </p:txBody>
      </p:sp>
    </p:spTree>
    <p:extLst>
      <p:ext uri="{BB962C8B-B14F-4D97-AF65-F5344CB8AC3E}">
        <p14:creationId xmlns:p14="http://schemas.microsoft.com/office/powerpoint/2010/main" val="1316092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28</a:t>
            </a:fld>
            <a:endParaRPr lang="en-US"/>
          </a:p>
        </p:txBody>
      </p:sp>
    </p:spTree>
    <p:extLst>
      <p:ext uri="{BB962C8B-B14F-4D97-AF65-F5344CB8AC3E}">
        <p14:creationId xmlns:p14="http://schemas.microsoft.com/office/powerpoint/2010/main" val="790964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29</a:t>
            </a:fld>
            <a:endParaRPr lang="en-US">
              <a:solidFill>
                <a:prstClr val="black"/>
              </a:solidFill>
              <a:latin typeface="Aptos" panose="02110004020202020204"/>
            </a:endParaRPr>
          </a:p>
        </p:txBody>
      </p:sp>
    </p:spTree>
    <p:extLst>
      <p:ext uri="{BB962C8B-B14F-4D97-AF65-F5344CB8AC3E}">
        <p14:creationId xmlns:p14="http://schemas.microsoft.com/office/powerpoint/2010/main" val="105665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8BF697C5-5207-450A-B097-EA5F4C7E19F4}" type="slidenum">
              <a:rPr lang="en-US">
                <a:solidFill>
                  <a:prstClr val="black"/>
                </a:solidFill>
                <a:latin typeface="Aptos" panose="02110004020202020204"/>
              </a:rPr>
              <a:pPr defTabSz="924916">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3777355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30</a:t>
            </a:fld>
            <a:endParaRPr lang="en-US"/>
          </a:p>
        </p:txBody>
      </p:sp>
    </p:spTree>
    <p:extLst>
      <p:ext uri="{BB962C8B-B14F-4D97-AF65-F5344CB8AC3E}">
        <p14:creationId xmlns:p14="http://schemas.microsoft.com/office/powerpoint/2010/main" val="2534945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IRS has issued Form 8971 “Information Regarding Beneficiaries Acquiring Property From a Decedent” and instructions. This increases the duties of a personal representative or executor of a decedent’s estate.</a:t>
            </a:r>
          </a:p>
          <a:p>
            <a:endParaRPr lang="en-US" sz="1400" dirty="0"/>
          </a:p>
          <a:p>
            <a:r>
              <a:rPr lang="en-US" sz="1400" dirty="0"/>
              <a:t>Form 8971 is required to be filed if an estate has to file an estate tax return under Form 706 after July 31, 2015. Form 8971 should be filed separately from the 706 and not attached to the Form 706.</a:t>
            </a:r>
          </a:p>
        </p:txBody>
      </p:sp>
      <p:sp>
        <p:nvSpPr>
          <p:cNvPr id="4" name="Slide Number Placeholder 3"/>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31</a:t>
            </a:fld>
            <a:endParaRPr lang="en-US">
              <a:solidFill>
                <a:prstClr val="black"/>
              </a:solidFill>
              <a:latin typeface="Aptos" panose="02110004020202020204"/>
            </a:endParaRPr>
          </a:p>
        </p:txBody>
      </p:sp>
    </p:spTree>
    <p:extLst>
      <p:ext uri="{BB962C8B-B14F-4D97-AF65-F5344CB8AC3E}">
        <p14:creationId xmlns:p14="http://schemas.microsoft.com/office/powerpoint/2010/main" val="1753083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32</a:t>
            </a:fld>
            <a:endParaRPr lang="en-US"/>
          </a:p>
        </p:txBody>
      </p:sp>
    </p:spTree>
    <p:extLst>
      <p:ext uri="{BB962C8B-B14F-4D97-AF65-F5344CB8AC3E}">
        <p14:creationId xmlns:p14="http://schemas.microsoft.com/office/powerpoint/2010/main" val="3074909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33</a:t>
            </a:fld>
            <a:endParaRPr lang="en-US"/>
          </a:p>
        </p:txBody>
      </p:sp>
    </p:spTree>
    <p:extLst>
      <p:ext uri="{BB962C8B-B14F-4D97-AF65-F5344CB8AC3E}">
        <p14:creationId xmlns:p14="http://schemas.microsoft.com/office/powerpoint/2010/main" val="1374630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gifts or bequests from a nonresident alien or foreign estate, you are required to report the receipt of such gifts or bequests only if the aggregate amount received from that nonresident alien or foreign estate exceeds $100,000 during the taxable year. If the gifts or bequests exceed $100,000, you must separately identify each gift in excess of $5,000.</a:t>
            </a:r>
          </a:p>
          <a:p>
            <a:endParaRPr lang="en-US" dirty="0"/>
          </a:p>
          <a:p>
            <a:r>
              <a:rPr lang="en-US" dirty="0"/>
              <a:t>Form 3520</a:t>
            </a:r>
          </a:p>
          <a:p>
            <a:endParaRPr lang="en-US" dirty="0"/>
          </a:p>
          <a:p>
            <a:r>
              <a:rPr lang="en-US" dirty="0"/>
              <a:t>For purported gifts from foreign corporations or foreign partnerships, you are required to report the receipt of such purported gifts only if the aggregate amount received from all entities exceeds $18,567 for 2023 and $19,570 for 2024 (adjusted annually for inflation). You must separately identify each gift and the identity of the donor. Note that the IRS may recharacterize purported gifts from foreign corporations or foreign partnerships.</a:t>
            </a:r>
          </a:p>
          <a:p>
            <a:endParaRPr lang="en-US" dirty="0"/>
          </a:p>
          <a:p>
            <a:r>
              <a:rPr lang="en-US" dirty="0"/>
              <a:t>Preferential interest rates apply, including a 2% rate on the tax attributable to the first $1 million of taxable value (inflation-adjusted, e.g., about $1.9 million in 2025), with the remaining deferred tax subject to an interest rate equal to 45% of the standard IRS underpayment rate. </a:t>
            </a:r>
          </a:p>
        </p:txBody>
      </p:sp>
      <p:sp>
        <p:nvSpPr>
          <p:cNvPr id="4" name="Slide Number Placeholder 3"/>
          <p:cNvSpPr>
            <a:spLocks noGrp="1"/>
          </p:cNvSpPr>
          <p:nvPr>
            <p:ph type="sldNum" sz="quarter" idx="5"/>
          </p:nvPr>
        </p:nvSpPr>
        <p:spPr/>
        <p:txBody>
          <a:bodyPr/>
          <a:lstStyle/>
          <a:p>
            <a:fld id="{52C393C4-D100-4C4B-8BC2-5346A0CED807}" type="slidenum">
              <a:rPr lang="en-US" smtClean="0"/>
              <a:t>34</a:t>
            </a:fld>
            <a:endParaRPr lang="en-US"/>
          </a:p>
        </p:txBody>
      </p:sp>
    </p:spTree>
    <p:extLst>
      <p:ext uri="{BB962C8B-B14F-4D97-AF65-F5344CB8AC3E}">
        <p14:creationId xmlns:p14="http://schemas.microsoft.com/office/powerpoint/2010/main" val="93016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A covered expatriate is an individual who meets specific criteria under U.S. tax law when relinquishing their U.S. citizenship or terminating lawful permanent resident status (green card).</a:t>
            </a:r>
          </a:p>
        </p:txBody>
      </p:sp>
      <p:sp>
        <p:nvSpPr>
          <p:cNvPr id="4" name="Slide Number Placeholder 3"/>
          <p:cNvSpPr>
            <a:spLocks noGrp="1"/>
          </p:cNvSpPr>
          <p:nvPr>
            <p:ph type="sldNum" sz="quarter" idx="5"/>
          </p:nvPr>
        </p:nvSpPr>
        <p:spPr/>
        <p:txBody>
          <a:bodyPr/>
          <a:lstStyle/>
          <a:p>
            <a:fld id="{52C393C4-D100-4C4B-8BC2-5346A0CED807}" type="slidenum">
              <a:rPr lang="en-US" smtClean="0"/>
              <a:t>35</a:t>
            </a:fld>
            <a:endParaRPr lang="en-US"/>
          </a:p>
        </p:txBody>
      </p:sp>
    </p:spTree>
    <p:extLst>
      <p:ext uri="{BB962C8B-B14F-4D97-AF65-F5344CB8AC3E}">
        <p14:creationId xmlns:p14="http://schemas.microsoft.com/office/powerpoint/2010/main" val="1204821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3320" y="4606043"/>
            <a:ext cx="5803765" cy="3636705"/>
          </a:xfrm>
        </p:spPr>
        <p:txBody>
          <a:bodyPr/>
          <a:lstStyle/>
          <a:p>
            <a:r>
              <a:rPr lang="en-US" sz="1600" dirty="0"/>
              <a:t>Line 7. Consent of Spouse</a:t>
            </a:r>
          </a:p>
          <a:p>
            <a:r>
              <a:rPr lang="en-US" sz="1600" dirty="0"/>
              <a:t>You must indicate spousal consent for gifts made to third parties to be considered as made one-half by each spouse by using </a:t>
            </a:r>
            <a:r>
              <a:rPr lang="en-US" sz="1600" dirty="0" err="1"/>
              <a:t>thecheckbox</a:t>
            </a:r>
            <a:r>
              <a:rPr lang="en-US" sz="1600" dirty="0"/>
              <a:t>, and attaching a Notice of Consent. Your spouse (the consenting spouse) must sign the Notice of Consent for your gift-splitting election to be valid. </a:t>
            </a:r>
          </a:p>
          <a:p>
            <a:endParaRPr lang="en-US" sz="1600" dirty="0"/>
          </a:p>
          <a:p>
            <a:r>
              <a:rPr lang="en-US" sz="1600" dirty="0"/>
              <a:t>The Notice of Consent must be signed and dated by the consenting spouse and must include a statement signifying consent to treat all gifts made to third parties as having been made one-half by each spouse, such as</a:t>
            </a:r>
          </a:p>
        </p:txBody>
      </p:sp>
      <p:sp>
        <p:nvSpPr>
          <p:cNvPr id="4" name="Slide Number Placeholder 3"/>
          <p:cNvSpPr>
            <a:spLocks noGrp="1"/>
          </p:cNvSpPr>
          <p:nvPr>
            <p:ph type="sldNum" sz="quarter" idx="5"/>
          </p:nvPr>
        </p:nvSpPr>
        <p:spPr/>
        <p:txBody>
          <a:bodyPr/>
          <a:lstStyle/>
          <a:p>
            <a:fld id="{52C393C4-D100-4C4B-8BC2-5346A0CED807}" type="slidenum">
              <a:rPr lang="en-US" smtClean="0"/>
              <a:t>36</a:t>
            </a:fld>
            <a:endParaRPr lang="en-US"/>
          </a:p>
        </p:txBody>
      </p:sp>
    </p:spTree>
    <p:extLst>
      <p:ext uri="{BB962C8B-B14F-4D97-AF65-F5344CB8AC3E}">
        <p14:creationId xmlns:p14="http://schemas.microsoft.com/office/powerpoint/2010/main" val="1061456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37</a:t>
            </a:fld>
            <a:endParaRPr lang="en-US"/>
          </a:p>
        </p:txBody>
      </p:sp>
    </p:spTree>
    <p:extLst>
      <p:ext uri="{BB962C8B-B14F-4D97-AF65-F5344CB8AC3E}">
        <p14:creationId xmlns:p14="http://schemas.microsoft.com/office/powerpoint/2010/main" val="3496772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38</a:t>
            </a:fld>
            <a:endParaRPr lang="en-US"/>
          </a:p>
        </p:txBody>
      </p:sp>
    </p:spTree>
    <p:extLst>
      <p:ext uri="{BB962C8B-B14F-4D97-AF65-F5344CB8AC3E}">
        <p14:creationId xmlns:p14="http://schemas.microsoft.com/office/powerpoint/2010/main" val="941223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39</a:t>
            </a:fld>
            <a:endParaRPr lang="en-US"/>
          </a:p>
        </p:txBody>
      </p:sp>
    </p:spTree>
    <p:extLst>
      <p:ext uri="{BB962C8B-B14F-4D97-AF65-F5344CB8AC3E}">
        <p14:creationId xmlns:p14="http://schemas.microsoft.com/office/powerpoint/2010/main" val="409908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79211">
              <a:defRPr/>
            </a:pPr>
            <a:fld id="{ADE015BC-75D4-443D-A8F3-534279909228}" type="slidenum">
              <a:rPr lang="en-US">
                <a:solidFill>
                  <a:prstClr val="black"/>
                </a:solidFill>
                <a:latin typeface="Calibri" panose="020F0502020204030204"/>
              </a:rPr>
              <a:pPr defTabSz="97921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670889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393C4-D100-4C4B-8BC2-5346A0CED8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3328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393C4-D100-4C4B-8BC2-5346A0CED8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9191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 420: Examination Indicator, which reflects that the return is under examination consideration.</a:t>
            </a:r>
          </a:p>
          <a:p>
            <a:r>
              <a:rPr lang="en-US" dirty="0"/>
              <a:t>TC 424: Examination Request, which may also indicate the return is under review.</a:t>
            </a:r>
          </a:p>
          <a:p>
            <a:endParaRPr lang="en-US" dirty="0">
              <a:solidFill>
                <a:srgbClr val="C00000"/>
              </a:solidFill>
            </a:endParaRPr>
          </a:p>
          <a:p>
            <a:r>
              <a:rPr lang="en-US" dirty="0">
                <a:solidFill>
                  <a:srgbClr val="C00000"/>
                </a:solidFill>
              </a:rPr>
              <a:t> TC 421: Crucial differentiator. If you see TC 421 ("Closed examination of tax return"), it means the audit is finished or the return has been accepted as filed. If 421 is not present and 420 is, the return is still under review. </a:t>
            </a:r>
          </a:p>
        </p:txBody>
      </p:sp>
      <p:sp>
        <p:nvSpPr>
          <p:cNvPr id="4" name="Slide Number Placeholder 3"/>
          <p:cNvSpPr>
            <a:spLocks noGrp="1"/>
          </p:cNvSpPr>
          <p:nvPr>
            <p:ph type="sldNum" sz="quarter" idx="5"/>
          </p:nvPr>
        </p:nvSpPr>
        <p:spPr/>
        <p:txBody>
          <a:bodyPr/>
          <a:lstStyle/>
          <a:p>
            <a:fld id="{52C393C4-D100-4C4B-8BC2-5346A0CED807}" type="slidenum">
              <a:rPr lang="en-US" smtClean="0"/>
              <a:t>42</a:t>
            </a:fld>
            <a:endParaRPr lang="en-US"/>
          </a:p>
        </p:txBody>
      </p:sp>
    </p:spTree>
    <p:extLst>
      <p:ext uri="{BB962C8B-B14F-4D97-AF65-F5344CB8AC3E}">
        <p14:creationId xmlns:p14="http://schemas.microsoft.com/office/powerpoint/2010/main" val="2003105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43</a:t>
            </a:fld>
            <a:endParaRPr lang="en-US"/>
          </a:p>
        </p:txBody>
      </p:sp>
    </p:spTree>
    <p:extLst>
      <p:ext uri="{BB962C8B-B14F-4D97-AF65-F5344CB8AC3E}">
        <p14:creationId xmlns:p14="http://schemas.microsoft.com/office/powerpoint/2010/main" val="1687871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849646" cy="3636705"/>
          </a:xfrm>
        </p:spPr>
        <p:txBody>
          <a:bodyPr/>
          <a:lstStyle/>
          <a:p>
            <a:r>
              <a:rPr lang="en-US" dirty="0"/>
              <a:t>Generally, “the due date of an estate tax return required to elect portability is nine months after the decedent's date of death or the last day of the period covered by an extension (if an extension of time for filing has been obtained).“ Treas. Reg. §20.2010-2(a)(1). As relevant here, the IRS offered an additional safe harbor, providing that “a complete and properly prepared“ estate tax return would be considered timely if filed “</a:t>
            </a:r>
            <a:r>
              <a:rPr lang="en-US" dirty="0">
                <a:solidFill>
                  <a:schemeClr val="accent2"/>
                </a:solidFill>
              </a:rPr>
              <a:t>on or before the later of January 2, 2018, or the second [*7] annual anniversary of the decedent's date of death.“</a:t>
            </a:r>
            <a:r>
              <a:rPr lang="en-US" dirty="0"/>
              <a:t> Rev. Proc. 2017-34, §4.01(1), 4.02, 2017-26 I.R.B. at 1284.</a:t>
            </a:r>
          </a:p>
          <a:p>
            <a:endParaRPr lang="en-US" dirty="0"/>
          </a:p>
          <a:p>
            <a:r>
              <a:rPr lang="en-US" dirty="0"/>
              <a:t>A return is considered “complete and properly prepared if it is prepared in accordance with [Treasury Regulation] §20.2010-2(a)(7).“ Id. §4.01(1). For its part, Treasury Regulation §20.2010-2(a)(7)(i) pins the meaning of “complete and properly prepared“ to (1) compliance with “the instructions issued for the estate tax return (Instructions for Form 706)“ and (2) satisfaction of “the requirements of [Treasury Regulation] §§20.6018-2, 20.6018-3, and 20.6018-4.“ Both parties focus on the former requirement.</a:t>
            </a:r>
          </a:p>
          <a:p>
            <a:endParaRPr lang="en-US" dirty="0"/>
          </a:p>
          <a:p>
            <a:r>
              <a:rPr lang="en-US" dirty="0"/>
              <a:t>Nor can Fay's Return shelter under the special rule set forth in Treasury Regulation §20.2010-2(a)(7)(ii). </a:t>
            </a:r>
          </a:p>
          <a:p>
            <a:endParaRPr lang="en-US" dirty="0"/>
          </a:p>
          <a:p>
            <a:r>
              <a:rPr lang="en-US" dirty="0"/>
              <a:t>This rule relaxes valuation reporting requirements, but with respect to only marital and charitable deduction property. Id. </a:t>
            </a:r>
          </a:p>
          <a:p>
            <a:endParaRPr lang="en-US" dirty="0"/>
          </a:p>
          <a:p>
            <a:r>
              <a:rPr lang="en-US" dirty="0"/>
              <a:t>At best, it would allow Fay's Estate to estimate the value of only certain assets and does not obviate the need to comply with the detailed reporting requirements for assets that did not pass to either Mr. Rowland or charity.</a:t>
            </a:r>
          </a:p>
          <a:p>
            <a:endParaRPr lang="en-US" dirty="0"/>
          </a:p>
        </p:txBody>
      </p:sp>
      <p:sp>
        <p:nvSpPr>
          <p:cNvPr id="4" name="Slide Number Placeholder 3"/>
          <p:cNvSpPr>
            <a:spLocks noGrp="1"/>
          </p:cNvSpPr>
          <p:nvPr>
            <p:ph type="sldNum" sz="quarter" idx="5"/>
          </p:nvPr>
        </p:nvSpPr>
        <p:spPr/>
        <p:txBody>
          <a:bodyPr/>
          <a:lstStyle/>
          <a:p>
            <a:fld id="{52C393C4-D100-4C4B-8BC2-5346A0CED807}" type="slidenum">
              <a:rPr lang="en-US" smtClean="0"/>
              <a:t>44</a:t>
            </a:fld>
            <a:endParaRPr lang="en-US"/>
          </a:p>
        </p:txBody>
      </p:sp>
    </p:spTree>
    <p:extLst>
      <p:ext uri="{BB962C8B-B14F-4D97-AF65-F5344CB8AC3E}">
        <p14:creationId xmlns:p14="http://schemas.microsoft.com/office/powerpoint/2010/main" val="1114851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397-EF20-E1D8-9014-1884EF8DC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52C54-5377-2254-2D20-809EA99AD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15BBD-2BFC-DB01-19AD-6AEA55642B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610F17-A274-6E77-2996-5B7756882DDC}"/>
              </a:ext>
            </a:extLst>
          </p:cNvPr>
          <p:cNvSpPr>
            <a:spLocks noGrp="1"/>
          </p:cNvSpPr>
          <p:nvPr>
            <p:ph type="sldNum" sz="quarter" idx="5"/>
          </p:nvPr>
        </p:nvSpPr>
        <p:spPr/>
        <p:txBody>
          <a:bodyPr/>
          <a:lstStyle/>
          <a:p>
            <a:pPr defTabSz="924916">
              <a:defRPr/>
            </a:pPr>
            <a:fld id="{52C393C4-D100-4C4B-8BC2-5346A0CED807}" type="slidenum">
              <a:rPr lang="en-US">
                <a:solidFill>
                  <a:prstClr val="black"/>
                </a:solidFill>
                <a:latin typeface="Aptos" panose="02110004020202020204"/>
              </a:rPr>
              <a:pPr defTabSz="924916">
                <a:defRPr/>
              </a:pPr>
              <a:t>45</a:t>
            </a:fld>
            <a:endParaRPr lang="en-US">
              <a:solidFill>
                <a:prstClr val="black"/>
              </a:solidFill>
              <a:latin typeface="Aptos" panose="02110004020202020204"/>
            </a:endParaRPr>
          </a:p>
        </p:txBody>
      </p:sp>
    </p:spTree>
    <p:extLst>
      <p:ext uri="{BB962C8B-B14F-4D97-AF65-F5344CB8AC3E}">
        <p14:creationId xmlns:p14="http://schemas.microsoft.com/office/powerpoint/2010/main" val="302578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46</a:t>
            </a:fld>
            <a:endParaRPr lang="en-US"/>
          </a:p>
        </p:txBody>
      </p:sp>
    </p:spTree>
    <p:extLst>
      <p:ext uri="{BB962C8B-B14F-4D97-AF65-F5344CB8AC3E}">
        <p14:creationId xmlns:p14="http://schemas.microsoft.com/office/powerpoint/2010/main" val="621277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District Court held that a decedent's estate tax deficiency could be recovered from the decedent's estate, the decedent's revocable trust, the estate of decedent's executor who filed the estate tax return, and the surviving spouse of the decedent's executor who filed the estate tax return. </a:t>
            </a:r>
          </a:p>
        </p:txBody>
      </p:sp>
      <p:sp>
        <p:nvSpPr>
          <p:cNvPr id="4" name="Slide Number Placeholder 3"/>
          <p:cNvSpPr>
            <a:spLocks noGrp="1"/>
          </p:cNvSpPr>
          <p:nvPr>
            <p:ph type="sldNum" sz="quarter" idx="5"/>
          </p:nvPr>
        </p:nvSpPr>
        <p:spPr/>
        <p:txBody>
          <a:bodyPr/>
          <a:lstStyle/>
          <a:p>
            <a:fld id="{52C393C4-D100-4C4B-8BC2-5346A0CED807}" type="slidenum">
              <a:rPr lang="en-US" smtClean="0"/>
              <a:t>47</a:t>
            </a:fld>
            <a:endParaRPr lang="en-US"/>
          </a:p>
        </p:txBody>
      </p:sp>
    </p:spTree>
    <p:extLst>
      <p:ext uri="{BB962C8B-B14F-4D97-AF65-F5344CB8AC3E}">
        <p14:creationId xmlns:p14="http://schemas.microsoft.com/office/powerpoint/2010/main" val="1517773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393C4-D100-4C4B-8BC2-5346A0CED807}" type="slidenum">
              <a:rPr lang="en-US" smtClean="0"/>
              <a:t>48</a:t>
            </a:fld>
            <a:endParaRPr lang="en-US"/>
          </a:p>
        </p:txBody>
      </p:sp>
    </p:spTree>
    <p:extLst>
      <p:ext uri="{BB962C8B-B14F-4D97-AF65-F5344CB8AC3E}">
        <p14:creationId xmlns:p14="http://schemas.microsoft.com/office/powerpoint/2010/main" val="1752356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D1E8EDFC-6259-4EE5-969C-6CE65539C60C}" type="slidenum">
              <a:rPr lang="en-US">
                <a:solidFill>
                  <a:prstClr val="black"/>
                </a:solidFill>
                <a:latin typeface="Aptos" panose="02110004020202020204"/>
              </a:rPr>
              <a:pPr defTabSz="924916">
                <a:defRPr/>
              </a:pPr>
              <a:t>49</a:t>
            </a:fld>
            <a:endParaRPr lang="en-US">
              <a:solidFill>
                <a:prstClr val="black"/>
              </a:solidFill>
              <a:latin typeface="Aptos" panose="02110004020202020204"/>
            </a:endParaRPr>
          </a:p>
        </p:txBody>
      </p:sp>
    </p:spTree>
    <p:extLst>
      <p:ext uri="{BB962C8B-B14F-4D97-AF65-F5344CB8AC3E}">
        <p14:creationId xmlns:p14="http://schemas.microsoft.com/office/powerpoint/2010/main" val="36610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8BF697C5-5207-450A-B097-EA5F4C7E19F4}" type="slidenum">
              <a:rPr lang="en-US">
                <a:solidFill>
                  <a:prstClr val="black"/>
                </a:solidFill>
                <a:latin typeface="Aptos" panose="02110004020202020204"/>
              </a:rPr>
              <a:pPr defTabSz="924916">
                <a:defRPr/>
              </a:pPr>
              <a:t>5</a:t>
            </a:fld>
            <a:endParaRPr lang="en-US">
              <a:solidFill>
                <a:prstClr val="black"/>
              </a:solidFill>
              <a:latin typeface="Aptos" panose="02110004020202020204"/>
            </a:endParaRPr>
          </a:p>
        </p:txBody>
      </p:sp>
    </p:spTree>
    <p:extLst>
      <p:ext uri="{BB962C8B-B14F-4D97-AF65-F5344CB8AC3E}">
        <p14:creationId xmlns:p14="http://schemas.microsoft.com/office/powerpoint/2010/main" val="3384677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Estate of Galli,27 Barbara Galli loaned $2.3 million to her son in 2013 when she was 79 years old. The terms of the loan provided for a nine–year term with interest at the applicable federal rate (AFR) of 1.01%, payable annually and with repayment of the principal due at the end of the term. Galli’s son made annual payments of interest for three years until Galli died in 2016. Galli had not filed a gift tax return relating to the note and left a taxable estate that included the repayment obligation under the note, which the estate valued at $1,624,000.</a:t>
            </a:r>
          </a:p>
          <a:p>
            <a:r>
              <a:rPr lang="en-US" dirty="0"/>
              <a:t>The IRS argued that the FMV of the note was $869,000 higher than what the estate reported as of Galli’s date of death and that this excess amount was a gift and not a loan. The IRS argued that the note did not create a legally enforceable right in Galli to repayment from the son and that Galli failed to show that her son had the ability to repay the loan or whether Galli intended to be repaid.</a:t>
            </a:r>
          </a:p>
          <a:p>
            <a:r>
              <a:rPr lang="en-US" dirty="0"/>
              <a:t>The Tax Court determined that the estate provided sufficient evidence to classify the note as a loan rather than a gift. Specifically, the note was signed by both parties, included adequate interest at the AFR, specified a repayment date, and the son had actually made annual interest payments for several years.</a:t>
            </a:r>
          </a:p>
          <a:p>
            <a:r>
              <a:rPr lang="en-US" dirty="0"/>
              <a:t>Although this decision is favorable for taxpayers, planners should remain cautious when structuring intrafamily notes as bona fide loans that will hold up against IRS scrutiny. Clients should administer the note in a manner consistent with arm’s–length transactions by strictly adhering to the formalities of the note, including proper documentation, charging adequate interest, specifying a fixed repayment schedule, and ensuring that payments are actually made in accordance with the terms. Additionally, it is important to avoid any prearranged agreement between the family members that the note will be forgiven or not enforced.</a:t>
            </a:r>
          </a:p>
          <a:p>
            <a:endParaRPr lang="en-US" dirty="0"/>
          </a:p>
        </p:txBody>
      </p:sp>
      <p:sp>
        <p:nvSpPr>
          <p:cNvPr id="4" name="Slide Number Placeholder 3"/>
          <p:cNvSpPr>
            <a:spLocks noGrp="1"/>
          </p:cNvSpPr>
          <p:nvPr>
            <p:ph type="sldNum" sz="quarter" idx="5"/>
          </p:nvPr>
        </p:nvSpPr>
        <p:spPr/>
        <p:txBody>
          <a:bodyPr/>
          <a:lstStyle/>
          <a:p>
            <a:fld id="{52C393C4-D100-4C4B-8BC2-5346A0CED807}" type="slidenum">
              <a:rPr lang="en-US" smtClean="0"/>
              <a:t>50</a:t>
            </a:fld>
            <a:endParaRPr lang="en-US"/>
          </a:p>
        </p:txBody>
      </p:sp>
    </p:spTree>
    <p:extLst>
      <p:ext uri="{BB962C8B-B14F-4D97-AF65-F5344CB8AC3E}">
        <p14:creationId xmlns:p14="http://schemas.microsoft.com/office/powerpoint/2010/main" val="3016534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51</a:t>
            </a:fld>
            <a:endParaRPr lang="en-US"/>
          </a:p>
        </p:txBody>
      </p:sp>
    </p:spTree>
    <p:extLst>
      <p:ext uri="{BB962C8B-B14F-4D97-AF65-F5344CB8AC3E}">
        <p14:creationId xmlns:p14="http://schemas.microsoft.com/office/powerpoint/2010/main" val="1940040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52</a:t>
            </a:fld>
            <a:endParaRPr lang="en-US"/>
          </a:p>
        </p:txBody>
      </p:sp>
    </p:spTree>
    <p:extLst>
      <p:ext uri="{BB962C8B-B14F-4D97-AF65-F5344CB8AC3E}">
        <p14:creationId xmlns:p14="http://schemas.microsoft.com/office/powerpoint/2010/main" val="913540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May 16, 2025, the Eleventh Circuit filed its decision in Estate of Spizzirri28 and affirmed the Tax Court’s decision that payments by a decedent’s estate made pursuant to a premarital agreement to his surviving spouse’s children from a previous marriage were not deductible as claims against the estate.</a:t>
            </a:r>
          </a:p>
          <a:p>
            <a:r>
              <a:rPr lang="en-US" dirty="0"/>
              <a:t>Richard Spizzirri entered into a prenuptial agreement with his fourth wife, Holly Lueders. The agreement, as later modified, required Spizzirri’s estate to pay $6 million to Lueders and $3 million to her three children from a prior marriage upon his death.</a:t>
            </a:r>
          </a:p>
          <a:p>
            <a:r>
              <a:rPr lang="en-US" dirty="0"/>
              <a:t>After Spizzirri’s death, his estate paid the stepchildren $1 million each and claimed a deduction for these payments as claims against the estate under Sec. 2053(a)(3). The IRS disallowed the deduction, and the estate petitioned the Tax Court for review. The Tax Court found, and the Eleventh Circuit affirmed, that the payments to the stepchildren were not deductible, as they were not contracted for bona fide, adequate, and full consideration in money or money’s worth as required by Sec. 2053(c)(1)(A). The Eleventh Circuit agreed with the Tax Court that the payments to the stepchildren failed the “bona fide” requirement. The court found evidence of donative intent, including Richard’s history of making gifts to his stepchildren. The court noted that such a “transfer that is essentially donative in character (a mere cloak for a gift or bequest)” is denied an estate deduction.29</a:t>
            </a:r>
          </a:p>
          <a:p>
            <a:endParaRPr lang="en-US" dirty="0"/>
          </a:p>
        </p:txBody>
      </p:sp>
      <p:sp>
        <p:nvSpPr>
          <p:cNvPr id="4" name="Slide Number Placeholder 3"/>
          <p:cNvSpPr>
            <a:spLocks noGrp="1"/>
          </p:cNvSpPr>
          <p:nvPr>
            <p:ph type="sldNum" sz="quarter" idx="5"/>
          </p:nvPr>
        </p:nvSpPr>
        <p:spPr/>
        <p:txBody>
          <a:bodyPr/>
          <a:lstStyle/>
          <a:p>
            <a:fld id="{52C393C4-D100-4C4B-8BC2-5346A0CED807}" type="slidenum">
              <a:rPr lang="en-US" smtClean="0"/>
              <a:t>53</a:t>
            </a:fld>
            <a:endParaRPr lang="en-US"/>
          </a:p>
        </p:txBody>
      </p:sp>
    </p:spTree>
    <p:extLst>
      <p:ext uri="{BB962C8B-B14F-4D97-AF65-F5344CB8AC3E}">
        <p14:creationId xmlns:p14="http://schemas.microsoft.com/office/powerpoint/2010/main" val="4109076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54</a:t>
            </a:fld>
            <a:endParaRPr lang="en-US"/>
          </a:p>
        </p:txBody>
      </p:sp>
    </p:spTree>
    <p:extLst>
      <p:ext uri="{BB962C8B-B14F-4D97-AF65-F5344CB8AC3E}">
        <p14:creationId xmlns:p14="http://schemas.microsoft.com/office/powerpoint/2010/main" val="445820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55</a:t>
            </a:fld>
            <a:endParaRPr lang="en-US"/>
          </a:p>
        </p:txBody>
      </p:sp>
    </p:spTree>
    <p:extLst>
      <p:ext uri="{BB962C8B-B14F-4D97-AF65-F5344CB8AC3E}">
        <p14:creationId xmlns:p14="http://schemas.microsoft.com/office/powerpoint/2010/main" val="1158147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56</a:t>
            </a:fld>
            <a:endParaRPr lang="en-US"/>
          </a:p>
        </p:txBody>
      </p:sp>
    </p:spTree>
    <p:extLst>
      <p:ext uri="{BB962C8B-B14F-4D97-AF65-F5344CB8AC3E}">
        <p14:creationId xmlns:p14="http://schemas.microsoft.com/office/powerpoint/2010/main" val="2181395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57</a:t>
            </a:fld>
            <a:endParaRPr lang="en-US"/>
          </a:p>
        </p:txBody>
      </p:sp>
    </p:spTree>
    <p:extLst>
      <p:ext uri="{BB962C8B-B14F-4D97-AF65-F5344CB8AC3E}">
        <p14:creationId xmlns:p14="http://schemas.microsoft.com/office/powerpoint/2010/main" val="1487646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58</a:t>
            </a:fld>
            <a:endParaRPr lang="en-US"/>
          </a:p>
        </p:txBody>
      </p:sp>
    </p:spTree>
    <p:extLst>
      <p:ext uri="{BB962C8B-B14F-4D97-AF65-F5344CB8AC3E}">
        <p14:creationId xmlns:p14="http://schemas.microsoft.com/office/powerpoint/2010/main" val="4221878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59</a:t>
            </a:fld>
            <a:endParaRPr lang="en-US"/>
          </a:p>
        </p:txBody>
      </p:sp>
    </p:spTree>
    <p:extLst>
      <p:ext uri="{BB962C8B-B14F-4D97-AF65-F5344CB8AC3E}">
        <p14:creationId xmlns:p14="http://schemas.microsoft.com/office/powerpoint/2010/main" val="90756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8BF697C5-5207-450A-B097-EA5F4C7E19F4}" type="slidenum">
              <a:rPr lang="en-US">
                <a:solidFill>
                  <a:prstClr val="black"/>
                </a:solidFill>
                <a:latin typeface="Aptos" panose="02110004020202020204"/>
              </a:rPr>
              <a:pPr defTabSz="924916">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3843918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60</a:t>
            </a:fld>
            <a:endParaRPr lang="en-US"/>
          </a:p>
        </p:txBody>
      </p:sp>
    </p:spTree>
    <p:extLst>
      <p:ext uri="{BB962C8B-B14F-4D97-AF65-F5344CB8AC3E}">
        <p14:creationId xmlns:p14="http://schemas.microsoft.com/office/powerpoint/2010/main" val="3041854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61</a:t>
            </a:fld>
            <a:endParaRPr lang="en-US"/>
          </a:p>
        </p:txBody>
      </p:sp>
    </p:spTree>
    <p:extLst>
      <p:ext uri="{BB962C8B-B14F-4D97-AF65-F5344CB8AC3E}">
        <p14:creationId xmlns:p14="http://schemas.microsoft.com/office/powerpoint/2010/main" val="2746593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62</a:t>
            </a:fld>
            <a:endParaRPr lang="en-US"/>
          </a:p>
        </p:txBody>
      </p:sp>
    </p:spTree>
    <p:extLst>
      <p:ext uri="{BB962C8B-B14F-4D97-AF65-F5344CB8AC3E}">
        <p14:creationId xmlns:p14="http://schemas.microsoft.com/office/powerpoint/2010/main" val="16080695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63</a:t>
            </a:fld>
            <a:endParaRPr lang="en-US"/>
          </a:p>
        </p:txBody>
      </p:sp>
    </p:spTree>
    <p:extLst>
      <p:ext uri="{BB962C8B-B14F-4D97-AF65-F5344CB8AC3E}">
        <p14:creationId xmlns:p14="http://schemas.microsoft.com/office/powerpoint/2010/main" val="2251943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64</a:t>
            </a:fld>
            <a:endParaRPr lang="en-US"/>
          </a:p>
        </p:txBody>
      </p:sp>
    </p:spTree>
    <p:extLst>
      <p:ext uri="{BB962C8B-B14F-4D97-AF65-F5344CB8AC3E}">
        <p14:creationId xmlns:p14="http://schemas.microsoft.com/office/powerpoint/2010/main" val="25942338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393C4-D100-4C4B-8BC2-5346A0CED807}" type="slidenum">
              <a:rPr lang="en-US" smtClean="0"/>
              <a:t>65</a:t>
            </a:fld>
            <a:endParaRPr lang="en-US"/>
          </a:p>
        </p:txBody>
      </p:sp>
    </p:spTree>
    <p:extLst>
      <p:ext uri="{BB962C8B-B14F-4D97-AF65-F5344CB8AC3E}">
        <p14:creationId xmlns:p14="http://schemas.microsoft.com/office/powerpoint/2010/main" val="310958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757238"/>
            <a:ext cx="6710363" cy="3775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01896">
              <a:defRPr/>
            </a:pPr>
            <a:fld id="{88BE6BA3-E703-46E0-B6D4-79A1391FA8DE}" type="slidenum">
              <a:rPr lang="en-US">
                <a:solidFill>
                  <a:prstClr val="black"/>
                </a:solidFill>
                <a:latin typeface="Calibri"/>
              </a:rPr>
              <a:pPr defTabSz="1001896">
                <a:defRPr/>
              </a:pPr>
              <a:t>7</a:t>
            </a:fld>
            <a:endParaRPr lang="en-US">
              <a:solidFill>
                <a:prstClr val="black"/>
              </a:solidFill>
              <a:latin typeface="Calibri"/>
            </a:endParaRPr>
          </a:p>
        </p:txBody>
      </p:sp>
    </p:spTree>
    <p:extLst>
      <p:ext uri="{BB962C8B-B14F-4D97-AF65-F5344CB8AC3E}">
        <p14:creationId xmlns:p14="http://schemas.microsoft.com/office/powerpoint/2010/main" val="390275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8BF697C5-5207-450A-B097-EA5F4C7E19F4}" type="slidenum">
              <a:rPr lang="en-US">
                <a:solidFill>
                  <a:prstClr val="black"/>
                </a:solidFill>
                <a:latin typeface="Aptos" panose="02110004020202020204"/>
              </a:rPr>
              <a:pPr defTabSz="924916">
                <a:defRPr/>
              </a:pPr>
              <a:t>8</a:t>
            </a:fld>
            <a:endParaRPr lang="en-US">
              <a:solidFill>
                <a:prstClr val="black"/>
              </a:solidFill>
              <a:latin typeface="Aptos" panose="02110004020202020204"/>
            </a:endParaRPr>
          </a:p>
        </p:txBody>
      </p:sp>
    </p:spTree>
    <p:extLst>
      <p:ext uri="{BB962C8B-B14F-4D97-AF65-F5344CB8AC3E}">
        <p14:creationId xmlns:p14="http://schemas.microsoft.com/office/powerpoint/2010/main" val="153847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8BF697C5-5207-450A-B097-EA5F4C7E19F4}" type="slidenum">
              <a:rPr lang="en-US">
                <a:solidFill>
                  <a:prstClr val="black"/>
                </a:solidFill>
                <a:latin typeface="Aptos" panose="02110004020202020204"/>
              </a:rPr>
              <a:pPr defTabSz="924916">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371410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518-50DB-00F0-9AAA-A2ADBA675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A39B38-F3E9-7CF0-3339-7A5E236DB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7FCD6-2D70-4566-DCE1-7707E301806C}"/>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EA4B3EC3-4CC5-6C2E-3E8E-9AD1758DC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0B47C-464E-3DF6-0AC8-3A5B84EDC9E5}"/>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29721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4923-FF76-B272-D5AB-F59D6A25D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DE05B-38BF-B61C-5645-D03481413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7BF5C-32BB-0408-5B3B-40BA3FE0C4A6}"/>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09B5B491-22D9-6EFE-1C19-C9310926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557D2-9CC2-9790-618F-98AB6F2F29DC}"/>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271017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867B2-1D48-AEEC-BBC8-E382BD8079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5A9C4-9C15-6988-40E3-5F1478BA6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4E5AB-5C10-3356-5879-B501612DEF16}"/>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BCE81E3B-EFAA-F137-C880-DD635FE55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5F5E3-4295-6015-2081-A6243DD6D168}"/>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1934478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1/15/2026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794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1/15/2026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8405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1/15/2026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851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1/15/2026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1929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1/15/2026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0593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1/15/2026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8562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1/15/2026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95694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1/15/2026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21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C791-F785-8A45-606C-FECB71C53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ADDFA-33BB-289E-D8B8-83AA8DF6A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38F22-BB8D-B0E1-C4E8-78A40C5CABE9}"/>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2BCF10EE-2188-EFF7-3FA6-FA3194AAD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A59D1-94A0-56BF-3CDD-E651F5DEC1CF}"/>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2018517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1/15/2026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99372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1/15/2026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2727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1/15/2026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51067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1050927316"/>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123170695"/>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3969261829"/>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2882126337"/>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1041252537"/>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70867455"/>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226387203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89BE-8E4B-C842-C393-259E461CA6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39ACBF-516B-5FA1-A34A-F3BF5E0CC2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27E189-1965-DCAC-0B02-D1BAA9B65464}"/>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F29FDA7C-02E7-1CC4-0EEC-8F22EB085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DD3B7-F184-7883-1F8B-266521E597FD}"/>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168772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2096337120"/>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123949457"/>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801082163"/>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3658928947"/>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EA86-3EAE-98F1-D2E6-BA7CBDF15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0ECED-7899-A93E-1C18-6B78CFBC6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A5388-CB84-9C4E-38B0-25144991B7D9}"/>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BF8523FA-6452-9F24-97B0-B14D40EE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FC0F-2BA4-4542-7F7B-9ABD020187D1}"/>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4176877453"/>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E8EA-0DFF-DF71-609C-430DF0D8A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F6B85-EE94-D0A6-BFA7-5BDE946F2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199A7-45A1-6C9C-D59E-198C2C3A92E8}"/>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2792B87F-EABF-1DD3-B411-EF8D2730B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9EB49-9475-E596-9214-C7F53E70F7C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501703969"/>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1815-C5C5-153F-7918-4908B62C3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82469C-C61A-4EFF-0221-D8453BAAF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55423-912B-CB71-A8D4-78638792E113}"/>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7B2ADCDD-2A50-86E1-86BA-B4839A68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2B95C-85E1-268A-62C5-6807B738C6DD}"/>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693248063"/>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23B-0671-64E6-419B-B71E685EC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E1FB4-7955-9033-DC74-9EB6587BC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273C2-790B-D44A-71A4-F22092383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2BEAC-DA3E-A669-5811-06B34DC8C91B}"/>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6" name="Footer Placeholder 5">
            <a:extLst>
              <a:ext uri="{FF2B5EF4-FFF2-40B4-BE49-F238E27FC236}">
                <a16:creationId xmlns:a16="http://schemas.microsoft.com/office/drawing/2014/main" id="{A47B006A-539C-3824-F048-112E6A1E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D7D36-4002-EC2F-B26C-BB9C46048F29}"/>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629468393"/>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11D2-5808-6BB1-771D-0E1837F25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0A21-1BAB-9337-0109-169DABA02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8FE5-05FB-09E9-FE64-3A8AFD8A5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0ED5E-EBE6-9FC2-EE69-0D4664576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B012D-65CA-1620-C35A-2ABEAF81D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B5627-F11E-65AC-4ECC-F91701F0531C}"/>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8" name="Footer Placeholder 7">
            <a:extLst>
              <a:ext uri="{FF2B5EF4-FFF2-40B4-BE49-F238E27FC236}">
                <a16:creationId xmlns:a16="http://schemas.microsoft.com/office/drawing/2014/main" id="{AEEE9AE5-3DD5-8B19-9D88-2806956FC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06087-C385-9876-81E1-A168EE0333F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885211467"/>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4C7-A306-2F18-22CC-FE59A6EF60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DE803-4968-59B8-0EF0-1F2719528649}"/>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4" name="Footer Placeholder 3">
            <a:extLst>
              <a:ext uri="{FF2B5EF4-FFF2-40B4-BE49-F238E27FC236}">
                <a16:creationId xmlns:a16="http://schemas.microsoft.com/office/drawing/2014/main" id="{3C556A2A-512E-C6E4-2DCF-0DF184816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1B5792-F8E1-39B2-B493-604EBE242A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53896063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1EB2-3837-0B6C-C224-BF40EFF73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5B75D-B53B-AE1C-90EF-8F81B42AE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BB5AFE-A70F-AB1A-524F-6D35FC8C3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A016F-ECCA-120A-66F2-C860E4C99061}"/>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6" name="Footer Placeholder 5">
            <a:extLst>
              <a:ext uri="{FF2B5EF4-FFF2-40B4-BE49-F238E27FC236}">
                <a16:creationId xmlns:a16="http://schemas.microsoft.com/office/drawing/2014/main" id="{8F6FFBCB-AB73-5041-513F-894B32EA1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B9226-3B68-0120-99D3-4B2FF006F77C}"/>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892593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BD57E-E065-012D-9B9E-C7C4E6FE1E60}"/>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3" name="Footer Placeholder 2">
            <a:extLst>
              <a:ext uri="{FF2B5EF4-FFF2-40B4-BE49-F238E27FC236}">
                <a16:creationId xmlns:a16="http://schemas.microsoft.com/office/drawing/2014/main" id="{46E76B78-6316-B80D-51E3-EB6D6BFD0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F7FB5-87F4-95C7-4FF7-45C54B2F17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485463916"/>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DE2C-0186-922F-844C-635A5831B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9A66B-B325-28B6-7061-9E1E96331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BEDFC-B538-420E-1D2A-D6EED0E92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2B632-09E4-B2D1-31A5-84CB82A02FA1}"/>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6" name="Footer Placeholder 5">
            <a:extLst>
              <a:ext uri="{FF2B5EF4-FFF2-40B4-BE49-F238E27FC236}">
                <a16:creationId xmlns:a16="http://schemas.microsoft.com/office/drawing/2014/main" id="{1A903405-575D-1412-6690-73740C127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4839F-BA57-1A9E-FB91-8ABB2DA44B63}"/>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074138152"/>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E0C7-DEE6-4123-A883-7EC304E2C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AE674-D6C5-6D66-AD7D-B3AE87F08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52064-9203-50BB-D453-C7ABC838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EDB97-59E5-9AFE-80EB-664754D25A35}"/>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6" name="Footer Placeholder 5">
            <a:extLst>
              <a:ext uri="{FF2B5EF4-FFF2-40B4-BE49-F238E27FC236}">
                <a16:creationId xmlns:a16="http://schemas.microsoft.com/office/drawing/2014/main" id="{E38B453C-E54B-3066-C82E-5BB901877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C7045-9594-0A7B-3935-5B6210573CA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5714413"/>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A0D0-B1E1-C401-4915-CE0C337EB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184DAE-264B-BF44-EF24-7C9B3BA25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287E-96FE-6CFD-293B-2CE6DC989918}"/>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ABB3FB81-CF4D-F83F-BCB3-BD0666E6E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7692A-D48F-4509-6922-AD148D6D0C5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402581049"/>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7753E-BA0A-A005-5DA5-91CA74A52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3AC63-7205-A220-E544-90FF38922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68C37-AB13-9EB4-D1DE-B191AE25CAB1}"/>
              </a:ext>
            </a:extLst>
          </p:cNvPr>
          <p:cNvSpPr>
            <a:spLocks noGrp="1"/>
          </p:cNvSpPr>
          <p:nvPr>
            <p:ph type="dt" sz="half" idx="10"/>
          </p:nvPr>
        </p:nvSpPr>
        <p:spPr/>
        <p:txBody>
          <a:body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3C34E555-D571-620E-CA11-F7A70C0DB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8E957-2AA8-C0F2-DB2C-82B9DBB865E2}"/>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718905347"/>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535796137"/>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474433424"/>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91517968"/>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385539555"/>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99359234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70AB-680D-BAFD-30C4-C530E531FF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829BB-4502-20A3-72C0-178D2DE60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ADFC5-2795-2A3D-8061-274FAD50FC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BC4F5-CAA9-E960-0AC0-6CFD241B6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4F127-5667-5BCD-20B1-786CAD222B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F25D7A-A5F8-A9E3-3F6A-53A14974ABE9}"/>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8" name="Footer Placeholder 7">
            <a:extLst>
              <a:ext uri="{FF2B5EF4-FFF2-40B4-BE49-F238E27FC236}">
                <a16:creationId xmlns:a16="http://schemas.microsoft.com/office/drawing/2014/main" id="{7976E53E-320E-1A48-F2D1-71FB16D55A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E6EB8A-80BC-B290-40B8-D74C30B18418}"/>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1620172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053418740"/>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283588288"/>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671886576"/>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918512173"/>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578952213"/>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56740930"/>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2619"/>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093362"/>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98803"/>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82015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18CD-1CE3-2425-F148-4DE7AE09A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F8340-2D5E-49FA-3238-83B79C3E0868}"/>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4" name="Footer Placeholder 3">
            <a:extLst>
              <a:ext uri="{FF2B5EF4-FFF2-40B4-BE49-F238E27FC236}">
                <a16:creationId xmlns:a16="http://schemas.microsoft.com/office/drawing/2014/main" id="{1F93A52C-786B-FCDB-16DF-731479233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0C4BD5-C9C7-380E-5E79-4A2D000FC336}"/>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2966855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600187"/>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38782"/>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821780"/>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77736"/>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834587"/>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17398"/>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253378"/>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81F9-1A36-7CDC-BD50-51C071DC0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A2168-A40C-F0C1-7EF2-C0E93A187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4AB431-7EAB-FB26-0ACA-E8BF87483CEC}"/>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91934210-0954-8CE7-3D62-BE655ADF8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D2567-675F-C5D5-33C8-E8D6AF3A3E4D}"/>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3367689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0B06-015F-EC8C-AF2F-33F39A5B7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082C6B-FE0B-EDB8-89CD-EE5E474C2A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7C0FE-B9E1-82EC-9B72-2421AEBE40EA}"/>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44F6D73F-BCE7-D47E-1A4C-101E78D10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D90EE-3152-831D-9415-5E27AA9C88E9}"/>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1954245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4FDD-28FC-5B73-4774-7C666AE3A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194AE6-4096-CE09-2DDB-30EDAFF2F6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A0511-9723-C65B-1318-90C4ADDA83D0}"/>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FABEA68B-94DE-63DC-8B5B-D8DE8A487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A7DA4-F9B3-2D77-6351-A75D10C3D524}"/>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205855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DE52E-1237-C496-971B-E3CF87BC70CF}"/>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3" name="Footer Placeholder 2">
            <a:extLst>
              <a:ext uri="{FF2B5EF4-FFF2-40B4-BE49-F238E27FC236}">
                <a16:creationId xmlns:a16="http://schemas.microsoft.com/office/drawing/2014/main" id="{2D569B71-4A5E-62D9-A5E8-BCC7015E28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97237-6DBA-6B00-F4C5-0C4D34430956}"/>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1180017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BD68-01D5-89EE-8617-224C72998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FD785-8FFE-2834-D882-3BA723D022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8D26D-5AC5-47DB-D653-F55DC7EE18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1DEB58-AAD6-C1D6-A77A-838206B4C63A}"/>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6" name="Footer Placeholder 5">
            <a:extLst>
              <a:ext uri="{FF2B5EF4-FFF2-40B4-BE49-F238E27FC236}">
                <a16:creationId xmlns:a16="http://schemas.microsoft.com/office/drawing/2014/main" id="{8F137F60-5944-DB06-6DE8-6B78CF8BA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04032-1DA2-D7A3-A18D-D1B4E412D94F}"/>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1660880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27C0-61DB-451E-2E39-21EAEFA4CC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A1766E-66A4-59FA-D024-B664C66DF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55A414-97F9-FB8F-9306-10CA6FDB1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BA67B8-584C-1EB1-5411-1CF142E9F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1E1A3-A521-6980-3D26-B53E277E19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86DC8C-67D7-9D86-A8A9-2C155FF706DB}"/>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8" name="Footer Placeholder 7">
            <a:extLst>
              <a:ext uri="{FF2B5EF4-FFF2-40B4-BE49-F238E27FC236}">
                <a16:creationId xmlns:a16="http://schemas.microsoft.com/office/drawing/2014/main" id="{F6C5AC7B-E7E1-7361-7031-656D5E145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449A84-2C41-1183-8EAC-A114E22EB289}"/>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3382935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5798-6FA6-FD99-EA78-03F26FA411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3EB52-EEF1-14FE-195D-06E2BF0AE7FB}"/>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4" name="Footer Placeholder 3">
            <a:extLst>
              <a:ext uri="{FF2B5EF4-FFF2-40B4-BE49-F238E27FC236}">
                <a16:creationId xmlns:a16="http://schemas.microsoft.com/office/drawing/2014/main" id="{64B645E4-1CB0-0439-230C-67AE5C2228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ACD13-B7A4-7DA6-96BB-9DD5D68906F6}"/>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1002052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5A3E3-56E6-673F-4620-B1CA6A666BB3}"/>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3" name="Footer Placeholder 2">
            <a:extLst>
              <a:ext uri="{FF2B5EF4-FFF2-40B4-BE49-F238E27FC236}">
                <a16:creationId xmlns:a16="http://schemas.microsoft.com/office/drawing/2014/main" id="{12E0EA1F-5C44-2326-303F-7A7F3631F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5A8FB-6C4D-7A63-B8BF-559159C34408}"/>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431316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D887-3CD9-6FE2-A9FB-E14794895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5123A-0D02-1733-4BC5-8A03388092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BC249-A17B-03EC-D757-4F631C139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6C8C8-39C7-B9A1-AEAB-0247283A1AE9}"/>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6" name="Footer Placeholder 5">
            <a:extLst>
              <a:ext uri="{FF2B5EF4-FFF2-40B4-BE49-F238E27FC236}">
                <a16:creationId xmlns:a16="http://schemas.microsoft.com/office/drawing/2014/main" id="{8EB16B63-1609-0000-36FE-77B23316D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8749F-597A-BB09-5EBD-DCF868963FF1}"/>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1169584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3C16-297E-1B7D-9EA3-91E7A4740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BFE60A-AE88-6DAE-A25F-34633D94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809C1-85AE-376E-FDBA-422D9600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A3C83-F8E8-E947-4A3A-E6776E513999}"/>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6" name="Footer Placeholder 5">
            <a:extLst>
              <a:ext uri="{FF2B5EF4-FFF2-40B4-BE49-F238E27FC236}">
                <a16:creationId xmlns:a16="http://schemas.microsoft.com/office/drawing/2014/main" id="{97A3E2ED-9E51-C5A6-3E99-A7B3ADAED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6175D-2C86-7016-6F5B-36ED092A96FF}"/>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2385934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25AE-39A5-385B-C41A-9291C649F8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385E3-DCED-85EA-7115-880284343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41B07-AD9E-6F61-3A7C-D3C1A02679D6}"/>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525333EF-E190-654F-7686-780D43A50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D668D-1CC9-688F-21DC-DD436F717A37}"/>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3132234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99C2E-2E14-9E64-826D-CC642ED4CE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3A983-2333-877E-DE04-6515BEE46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4CA2B-2F1F-3137-665D-4BD4E1E5310D}"/>
              </a:ext>
            </a:extLst>
          </p:cNvPr>
          <p:cNvSpPr>
            <a:spLocks noGrp="1"/>
          </p:cNvSpPr>
          <p:nvPr>
            <p:ph type="dt" sz="half" idx="10"/>
          </p:nvPr>
        </p:nvSpPr>
        <p:spPr/>
        <p:txBody>
          <a:body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F785E94B-3618-9AD7-EB1E-5208BEFA9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5EE1C-D378-20BF-69CA-1C8BA1F37374}"/>
              </a:ext>
            </a:extLst>
          </p:cNvPr>
          <p:cNvSpPr>
            <a:spLocks noGrp="1"/>
          </p:cNvSpPr>
          <p:nvPr>
            <p:ph type="sldNum" sz="quarter" idx="12"/>
          </p:nvPr>
        </p:nvSpPr>
        <p:spPr/>
        <p:txBody>
          <a:bodyPr/>
          <a:lstStyle/>
          <a:p>
            <a:fld id="{61299F71-C842-48CC-9C1B-8ACA50025800}" type="slidenum">
              <a:rPr lang="en-US" smtClean="0"/>
              <a:t>‹#›</a:t>
            </a:fld>
            <a:endParaRPr lang="en-US"/>
          </a:p>
        </p:txBody>
      </p:sp>
    </p:spTree>
    <p:extLst>
      <p:ext uri="{BB962C8B-B14F-4D97-AF65-F5344CB8AC3E}">
        <p14:creationId xmlns:p14="http://schemas.microsoft.com/office/powerpoint/2010/main" val="188362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5E91-9198-0F9B-3E88-B9989CD47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A7A94-C098-F94F-70FD-93596313A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7E7D6-4463-7E9A-015F-A513B8DE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ED43B-05E9-4DD1-CE22-3909BE1A6045}"/>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6" name="Footer Placeholder 5">
            <a:extLst>
              <a:ext uri="{FF2B5EF4-FFF2-40B4-BE49-F238E27FC236}">
                <a16:creationId xmlns:a16="http://schemas.microsoft.com/office/drawing/2014/main" id="{9D5BFA50-68A4-E4D4-42BD-A1334252F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D4CAE-02E4-F307-38A1-C208D79590A4}"/>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253997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BE1A-A738-14F6-FFFE-D936B00CD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82BBAC-1080-869E-A05D-3012E38AC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F5043-BEAB-5414-DEAD-36B3CE6B0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D1794D-2489-0F7A-F36C-B26C7CE56E71}"/>
              </a:ext>
            </a:extLst>
          </p:cNvPr>
          <p:cNvSpPr>
            <a:spLocks noGrp="1"/>
          </p:cNvSpPr>
          <p:nvPr>
            <p:ph type="dt" sz="half" idx="10"/>
          </p:nvPr>
        </p:nvSpPr>
        <p:spPr/>
        <p:txBody>
          <a:bodyPr/>
          <a:lstStyle/>
          <a:p>
            <a:fld id="{36293303-F514-4AD1-9853-FBCFFD741963}" type="datetimeFigureOut">
              <a:rPr lang="en-US" smtClean="0"/>
              <a:t>1/15/2026</a:t>
            </a:fld>
            <a:endParaRPr lang="en-US"/>
          </a:p>
        </p:txBody>
      </p:sp>
      <p:sp>
        <p:nvSpPr>
          <p:cNvPr id="6" name="Footer Placeholder 5">
            <a:extLst>
              <a:ext uri="{FF2B5EF4-FFF2-40B4-BE49-F238E27FC236}">
                <a16:creationId xmlns:a16="http://schemas.microsoft.com/office/drawing/2014/main" id="{54250158-6FA3-8D84-4AEB-4A24D1227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9EBFC-A706-2F55-4233-DB7F4F42D94C}"/>
              </a:ext>
            </a:extLst>
          </p:cNvPr>
          <p:cNvSpPr>
            <a:spLocks noGrp="1"/>
          </p:cNvSpPr>
          <p:nvPr>
            <p:ph type="sldNum" sz="quarter" idx="12"/>
          </p:nvPr>
        </p:nvSpPr>
        <p:spPr/>
        <p:txBody>
          <a:bodyPr/>
          <a:lstStyle/>
          <a:p>
            <a:fld id="{0EE0C1EC-858F-4C34-9F15-36D0DE7D8D5E}" type="slidenum">
              <a:rPr lang="en-US" smtClean="0"/>
              <a:t>‹#›</a:t>
            </a:fld>
            <a:endParaRPr lang="en-US"/>
          </a:p>
        </p:txBody>
      </p:sp>
    </p:spTree>
    <p:extLst>
      <p:ext uri="{BB962C8B-B14F-4D97-AF65-F5344CB8AC3E}">
        <p14:creationId xmlns:p14="http://schemas.microsoft.com/office/powerpoint/2010/main" val="76752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F926D-2D1E-6491-E317-87F0A2FCD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6B3B82-96EE-DCB3-08D6-D760693CE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F97B8-BCB3-A32B-585A-119D9C7E1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293303-F514-4AD1-9853-FBCFFD741963}" type="datetimeFigureOut">
              <a:rPr lang="en-US" smtClean="0"/>
              <a:t>1/15/2026</a:t>
            </a:fld>
            <a:endParaRPr lang="en-US"/>
          </a:p>
        </p:txBody>
      </p:sp>
      <p:sp>
        <p:nvSpPr>
          <p:cNvPr id="5" name="Footer Placeholder 4">
            <a:extLst>
              <a:ext uri="{FF2B5EF4-FFF2-40B4-BE49-F238E27FC236}">
                <a16:creationId xmlns:a16="http://schemas.microsoft.com/office/drawing/2014/main" id="{F53A489C-E6BE-EB91-48D1-B6B7D838C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0AA71D-5719-F78B-5A00-C2BDD3C78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E0C1EC-858F-4C34-9F15-36D0DE7D8D5E}" type="slidenum">
              <a:rPr lang="en-US" smtClean="0"/>
              <a:t>‹#›</a:t>
            </a:fld>
            <a:endParaRPr lang="en-US"/>
          </a:p>
        </p:txBody>
      </p:sp>
    </p:spTree>
    <p:extLst>
      <p:ext uri="{BB962C8B-B14F-4D97-AF65-F5344CB8AC3E}">
        <p14:creationId xmlns:p14="http://schemas.microsoft.com/office/powerpoint/2010/main" val="14877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1/15/2026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849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91034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9C926-B27C-7C2B-CF78-36F85769B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69C8C-B72F-7C17-45DC-8AF1F56D2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67122-E120-9AF3-661D-45C185779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C20D-0F1B-41F6-8E10-492060BCECB3}" type="datetimeFigureOut">
              <a:rPr lang="en-US" smtClean="0"/>
              <a:t>1/15/2026</a:t>
            </a:fld>
            <a:endParaRPr lang="en-US"/>
          </a:p>
        </p:txBody>
      </p:sp>
      <p:sp>
        <p:nvSpPr>
          <p:cNvPr id="5" name="Footer Placeholder 4">
            <a:extLst>
              <a:ext uri="{FF2B5EF4-FFF2-40B4-BE49-F238E27FC236}">
                <a16:creationId xmlns:a16="http://schemas.microsoft.com/office/drawing/2014/main" id="{31DA6BC1-CEF3-5B6A-3E67-4B3AF2D4B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0F213-A8B2-1335-9041-1C42C69E1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3055B-EA39-4900-BC12-E33B5F145C33}" type="slidenum">
              <a:rPr lang="en-US" smtClean="0"/>
              <a:t>‹#›</a:t>
            </a:fld>
            <a:endParaRPr lang="en-US"/>
          </a:p>
        </p:txBody>
      </p:sp>
    </p:spTree>
    <p:extLst>
      <p:ext uri="{BB962C8B-B14F-4D97-AF65-F5344CB8AC3E}">
        <p14:creationId xmlns:p14="http://schemas.microsoft.com/office/powerpoint/2010/main" val="516215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1/15/2026</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6967944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7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4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4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6112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A13AD-DEFD-3C6B-D683-D5468C38B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62E87-A3B9-F1E6-30B9-0A305609A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F05EA-3048-D8F7-64D0-977280240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29A78B-735E-475F-8619-3498F4448CE9}" type="datetimeFigureOut">
              <a:rPr lang="en-US" smtClean="0"/>
              <a:t>1/15/2026</a:t>
            </a:fld>
            <a:endParaRPr lang="en-US"/>
          </a:p>
        </p:txBody>
      </p:sp>
      <p:sp>
        <p:nvSpPr>
          <p:cNvPr id="5" name="Footer Placeholder 4">
            <a:extLst>
              <a:ext uri="{FF2B5EF4-FFF2-40B4-BE49-F238E27FC236}">
                <a16:creationId xmlns:a16="http://schemas.microsoft.com/office/drawing/2014/main" id="{1044EFFD-FCEC-2B21-2224-0A08CA702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5A0720-F11E-1254-CA43-F3BC260A9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299F71-C842-48CC-9C1B-8ACA50025800}" type="slidenum">
              <a:rPr lang="en-US" smtClean="0"/>
              <a:t>‹#›</a:t>
            </a:fld>
            <a:endParaRPr lang="en-US"/>
          </a:p>
        </p:txBody>
      </p:sp>
    </p:spTree>
    <p:extLst>
      <p:ext uri="{BB962C8B-B14F-4D97-AF65-F5344CB8AC3E}">
        <p14:creationId xmlns:p14="http://schemas.microsoft.com/office/powerpoint/2010/main" val="15824256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pfellman@gibperk.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hyperlink" Target="mailto:tedperkins@gibperk.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6.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19.sv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hyperlink" Target="mailto:tperkins@gibperk.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hyperlink" Target="http://www.learningmarket.org/" TargetMode="External"/><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A colorful light bulb with business icons">
            <a:extLst>
              <a:ext uri="{FF2B5EF4-FFF2-40B4-BE49-F238E27FC236}">
                <a16:creationId xmlns:a16="http://schemas.microsoft.com/office/drawing/2014/main" id="{83517517-D7DC-F5E9-7946-45343B8AD324}"/>
              </a:ext>
            </a:extLst>
          </p:cNvPr>
          <p:cNvPicPr>
            <a:picLocks noChangeAspect="1"/>
          </p:cNvPicPr>
          <p:nvPr/>
        </p:nvPicPr>
        <p:blipFill>
          <a:blip r:embed="rId3"/>
          <a:srcRect t="16072" r="9091" b="10877"/>
          <a:stretch>
            <a:fillRect/>
          </a:stretch>
        </p:blipFill>
        <p:spPr>
          <a:xfrm>
            <a:off x="-2" y="10"/>
            <a:ext cx="12191979" cy="6857990"/>
          </a:xfrm>
          <a:prstGeom prst="rect">
            <a:avLst/>
          </a:prstGeom>
        </p:spPr>
      </p:pic>
      <p:sp>
        <p:nvSpPr>
          <p:cNvPr id="20" name="Rectangle 19">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3F83CD5-9B08-6FCE-68E3-06D1BEE39060}"/>
              </a:ext>
            </a:extLst>
          </p:cNvPr>
          <p:cNvSpPr>
            <a:spLocks noGrp="1"/>
          </p:cNvSpPr>
          <p:nvPr>
            <p:ph type="ctrTitle"/>
          </p:nvPr>
        </p:nvSpPr>
        <p:spPr>
          <a:xfrm>
            <a:off x="525659" y="1990319"/>
            <a:ext cx="5230366" cy="4005454"/>
          </a:xfrm>
        </p:spPr>
        <p:txBody>
          <a:bodyPr anchor="t">
            <a:normAutofit/>
          </a:bodyPr>
          <a:lstStyle/>
          <a:p>
            <a:r>
              <a:rPr lang="en-US" sz="4800" dirty="0">
                <a:effectLst>
                  <a:outerShdw blurRad="38100" dist="38100" dir="2700000" algn="tl">
                    <a:srgbClr val="000000">
                      <a:alpha val="43137"/>
                    </a:srgbClr>
                  </a:outerShdw>
                </a:effectLst>
              </a:rPr>
              <a:t>Estate tax update 2026</a:t>
            </a:r>
          </a:p>
        </p:txBody>
      </p:sp>
      <p:cxnSp>
        <p:nvCxnSpPr>
          <p:cNvPr id="22" name="Straight Connector 21">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021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31900" y="1028343"/>
            <a:ext cx="9232900"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Refund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Program Cancellation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refund any fees paid in full in the event that a scheduled program is cancelled or rescheduled.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Complaint Resolution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All evaluations are reviewed by Edward Perkins. Grievance complaints are directed to Mr. Perkins at (610) 565-1708 ext. 102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spTree>
    <p:extLst>
      <p:ext uri="{BB962C8B-B14F-4D97-AF65-F5344CB8AC3E}">
        <p14:creationId xmlns:p14="http://schemas.microsoft.com/office/powerpoint/2010/main" val="105464688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5650" y="990775"/>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5715000" y="304800"/>
            <a:ext cx="4114800" cy="6032421"/>
          </a:xfrm>
          <a:prstGeom prst="rect">
            <a:avLst/>
          </a:prstGeom>
          <a:solidFill>
            <a:schemeClr val="bg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Where Applicable, this program is</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 YourOnlineProfessor.net -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Inquiries regarding the use of the material contained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Course should be addressed to:</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Ted Perkins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err="1">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tperkins</a:t>
            </a:r>
            <a:r>
              <a:rPr kumimoji="0" lang="en-US" sz="1600" b="0" i="0" u="sng"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@gibperk.com</a:t>
            </a:r>
            <a:br>
              <a:rPr kumimoji="0" lang="en-US" sz="1600" b="0" i="0" u="none" strike="noStrike" kern="1200" cap="none" spc="0" normalizeH="0" baseline="0" noProof="0" dirty="0">
                <a:ln>
                  <a:noFill/>
                </a:ln>
                <a:solidFill>
                  <a:srgbClr val="C00000"/>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Suite 204</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Media, PA 19063</a:t>
            </a:r>
          </a:p>
        </p:txBody>
      </p:sp>
    </p:spTree>
    <p:extLst>
      <p:ext uri="{BB962C8B-B14F-4D97-AF65-F5344CB8AC3E}">
        <p14:creationId xmlns:p14="http://schemas.microsoft.com/office/powerpoint/2010/main" val="337582395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92525-E798-1B8D-DF8B-6A59B8AF49AB}"/>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041C184-72D7-FEAC-3C00-050949F34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A colorful light bulb with business icons">
            <a:extLst>
              <a:ext uri="{FF2B5EF4-FFF2-40B4-BE49-F238E27FC236}">
                <a16:creationId xmlns:a16="http://schemas.microsoft.com/office/drawing/2014/main" id="{64B27AA7-7AC3-2350-D4F1-716B48E36FE7}"/>
              </a:ext>
            </a:extLst>
          </p:cNvPr>
          <p:cNvPicPr>
            <a:picLocks noChangeAspect="1"/>
          </p:cNvPicPr>
          <p:nvPr/>
        </p:nvPicPr>
        <p:blipFill>
          <a:blip r:embed="rId3"/>
          <a:srcRect t="16072" r="9091" b="10877"/>
          <a:stretch>
            <a:fillRect/>
          </a:stretch>
        </p:blipFill>
        <p:spPr>
          <a:xfrm>
            <a:off x="-2" y="10"/>
            <a:ext cx="12191979" cy="6857990"/>
          </a:xfrm>
          <a:prstGeom prst="rect">
            <a:avLst/>
          </a:prstGeom>
        </p:spPr>
      </p:pic>
      <p:sp>
        <p:nvSpPr>
          <p:cNvPr id="20" name="Rectangle 19">
            <a:extLst>
              <a:ext uri="{FF2B5EF4-FFF2-40B4-BE49-F238E27FC236}">
                <a16:creationId xmlns:a16="http://schemas.microsoft.com/office/drawing/2014/main" id="{1C45856B-10CA-0CA7-E59F-7D4957C62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C365C2A7-5BBB-1C6F-B7D2-FBE92D3771AC}"/>
              </a:ext>
            </a:extLst>
          </p:cNvPr>
          <p:cNvSpPr>
            <a:spLocks noGrp="1"/>
          </p:cNvSpPr>
          <p:nvPr>
            <p:ph type="ctrTitle"/>
          </p:nvPr>
        </p:nvSpPr>
        <p:spPr>
          <a:xfrm>
            <a:off x="525659" y="1990319"/>
            <a:ext cx="5230366" cy="4005454"/>
          </a:xfrm>
        </p:spPr>
        <p:txBody>
          <a:bodyPr anchor="t">
            <a:normAutofit/>
          </a:bodyPr>
          <a:lstStyle/>
          <a:p>
            <a:r>
              <a:rPr lang="en-US" sz="4800" dirty="0">
                <a:effectLst>
                  <a:outerShdw blurRad="38100" dist="38100" dir="2700000" algn="tl">
                    <a:srgbClr val="000000">
                      <a:alpha val="43137"/>
                    </a:srgbClr>
                  </a:outerShdw>
                </a:effectLst>
              </a:rPr>
              <a:t>Estate tax update 2026</a:t>
            </a:r>
          </a:p>
        </p:txBody>
      </p:sp>
      <p:cxnSp>
        <p:nvCxnSpPr>
          <p:cNvPr id="22" name="Straight Connector 21">
            <a:extLst>
              <a:ext uri="{FF2B5EF4-FFF2-40B4-BE49-F238E27FC236}">
                <a16:creationId xmlns:a16="http://schemas.microsoft.com/office/drawing/2014/main" id="{C8D862D9-C5B3-7823-8318-665D6C4BB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93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EB0AEF-D057-0929-E056-88E17178D91A}"/>
              </a:ext>
            </a:extLst>
          </p:cNvPr>
          <p:cNvSpPr>
            <a:spLocks noGrp="1"/>
          </p:cNvSpPr>
          <p:nvPr>
            <p:ph type="ctrTitle"/>
          </p:nvPr>
        </p:nvSpPr>
        <p:spPr>
          <a:xfrm>
            <a:off x="3965814" y="2702152"/>
            <a:ext cx="4260369" cy="1451977"/>
          </a:xfrm>
        </p:spPr>
        <p:txBody>
          <a:bodyPr>
            <a:normAutofit/>
          </a:bodyPr>
          <a:lstStyle/>
          <a:p>
            <a:pPr marL="0" marR="0" algn="r">
              <a:spcAft>
                <a:spcPts val="800"/>
              </a:spcAft>
            </a:pPr>
            <a:r>
              <a:rPr lang="en-US" sz="4800" kern="0" spc="5" dirty="0">
                <a:solidFill>
                  <a:srgbClr val="FFFFFF"/>
                </a:solidFill>
                <a:effectLst/>
                <a:latin typeface="Lato" panose="020F0502020204030203" pitchFamily="34" charset="0"/>
                <a:ea typeface="Times New Roman" panose="02020603050405020304" pitchFamily="18" charset="0"/>
                <a:cs typeface="Times New Roman" panose="02020603050405020304" pitchFamily="18" charset="0"/>
              </a:rPr>
              <a:t>Developments</a:t>
            </a:r>
            <a:br>
              <a:rPr lang="en-US" sz="4800"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br>
            <a:endParaRPr lang="en-US" sz="4800" dirty="0">
              <a:solidFill>
                <a:srgbClr val="FFFFFF"/>
              </a:solidFill>
            </a:endParaRP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752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7C8D-2AC0-BBFC-E62F-0AB4A097F432}"/>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sz="3200"/>
              <a:t>One Big Beautiful Bill Act</a:t>
            </a:r>
            <a:br>
              <a:rPr lang="en-US" sz="3200"/>
            </a:br>
            <a:endParaRPr lang="en-US" sz="3200"/>
          </a:p>
        </p:txBody>
      </p:sp>
      <p:pic>
        <p:nvPicPr>
          <p:cNvPr id="7" name="Picture 10" descr="Does the One Big Beautiful Bill Act Transform Estate Planning? | Boston  Business Law Firm | Family Business Advisors">
            <a:extLst>
              <a:ext uri="{FF2B5EF4-FFF2-40B4-BE49-F238E27FC236}">
                <a16:creationId xmlns:a16="http://schemas.microsoft.com/office/drawing/2014/main" id="{86B02DE6-29A5-0B51-C6D1-3C55E9174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15" r="14078" b="-1"/>
          <a:stretch>
            <a:fillRect/>
          </a:stretch>
        </p:blipFill>
        <p:spPr bwMode="auto">
          <a:xfrm>
            <a:off x="-9886" y="10"/>
            <a:ext cx="7572605"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cxnSp>
        <p:nvCxnSpPr>
          <p:cNvPr id="1083" name="Straight Connector 108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837E544A-C4AC-0E38-D8B4-29D94BA70F2F}"/>
              </a:ext>
            </a:extLst>
          </p:cNvPr>
          <p:cNvSpPr txBox="1">
            <a:spLocks/>
          </p:cNvSpPr>
          <p:nvPr/>
        </p:nvSpPr>
        <p:spPr>
          <a:xfrm>
            <a:off x="7861610" y="2543364"/>
            <a:ext cx="4025590" cy="431463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228600">
              <a:lnSpc>
                <a:spcPct val="100000"/>
              </a:lnSpc>
              <a:spcAft>
                <a:spcPts val="600"/>
              </a:spcAft>
              <a:buFont typeface="Arial" panose="020B0604020202020204" pitchFamily="34" charset="0"/>
              <a:buChar char="•"/>
            </a:pPr>
            <a:r>
              <a:rPr lang="en-US" sz="2000" dirty="0">
                <a:latin typeface="+mn-lt"/>
                <a:ea typeface="+mn-ea"/>
                <a:cs typeface="+mn-cs"/>
              </a:rPr>
              <a:t>Estate, gift, and GST exemption permanently set at </a:t>
            </a:r>
            <a:r>
              <a:rPr lang="en-US" sz="2000" dirty="0">
                <a:solidFill>
                  <a:srgbClr val="B80422"/>
                </a:solidFill>
                <a:latin typeface="+mn-lt"/>
                <a:ea typeface="+mn-ea"/>
                <a:cs typeface="+mn-cs"/>
              </a:rPr>
              <a:t>$15 million per individual </a:t>
            </a:r>
            <a:r>
              <a:rPr lang="en-US" sz="2000" dirty="0">
                <a:latin typeface="+mn-lt"/>
                <a:ea typeface="+mn-ea"/>
                <a:cs typeface="+mn-cs"/>
              </a:rPr>
              <a:t>($30 million for married couples) in 2026</a:t>
            </a:r>
          </a:p>
          <a:p>
            <a:pPr marL="571500" indent="-228600">
              <a:lnSpc>
                <a:spcPct val="100000"/>
              </a:lnSpc>
              <a:spcAft>
                <a:spcPts val="600"/>
              </a:spcAft>
              <a:buFont typeface="Arial" panose="020B0604020202020204" pitchFamily="34" charset="0"/>
              <a:buChar char="•"/>
            </a:pPr>
            <a:r>
              <a:rPr lang="en-US" sz="2000" dirty="0">
                <a:latin typeface="+mn-lt"/>
                <a:ea typeface="+mn-ea"/>
                <a:cs typeface="+mn-cs"/>
              </a:rPr>
              <a:t>Adjusted for inflation after 2026</a:t>
            </a:r>
          </a:p>
          <a:p>
            <a:pPr marL="571500" indent="-228600">
              <a:lnSpc>
                <a:spcPct val="100000"/>
              </a:lnSpc>
              <a:spcAft>
                <a:spcPts val="600"/>
              </a:spcAft>
              <a:buFont typeface="Arial" panose="020B0604020202020204" pitchFamily="34" charset="0"/>
              <a:buChar char="•"/>
            </a:pPr>
            <a:r>
              <a:rPr lang="en-US" sz="2000" dirty="0">
                <a:latin typeface="+mn-lt"/>
                <a:ea typeface="+mn-ea"/>
                <a:cs typeface="+mn-cs"/>
              </a:rPr>
              <a:t>Caution regarding the </a:t>
            </a:r>
            <a:r>
              <a:rPr lang="en-US" sz="2000" dirty="0">
                <a:solidFill>
                  <a:srgbClr val="B80422"/>
                </a:solidFill>
                <a:latin typeface="+mn-lt"/>
                <a:ea typeface="+mn-ea"/>
                <a:cs typeface="+mn-cs"/>
              </a:rPr>
              <a:t>"permanent" </a:t>
            </a:r>
            <a:r>
              <a:rPr lang="en-US" sz="2000" dirty="0">
                <a:latin typeface="+mn-lt"/>
                <a:ea typeface="+mn-ea"/>
                <a:cs typeface="+mn-cs"/>
              </a:rPr>
              <a:t>nature of tax provisions</a:t>
            </a:r>
          </a:p>
        </p:txBody>
      </p:sp>
    </p:spTree>
    <p:extLst>
      <p:ext uri="{BB962C8B-B14F-4D97-AF65-F5344CB8AC3E}">
        <p14:creationId xmlns:p14="http://schemas.microsoft.com/office/powerpoint/2010/main" val="3242839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E37F14C-B694-A2BB-D37C-80CF4224E515}"/>
              </a:ext>
            </a:extLst>
          </p:cNvPr>
          <p:cNvGraphicFramePr>
            <a:graphicFrameLocks noGrp="1"/>
          </p:cNvGraphicFramePr>
          <p:nvPr/>
        </p:nvGraphicFramePr>
        <p:xfrm>
          <a:off x="5961592" y="927693"/>
          <a:ext cx="5889030" cy="4578518"/>
        </p:xfrm>
        <a:graphic>
          <a:graphicData uri="http://schemas.openxmlformats.org/drawingml/2006/table">
            <a:tbl>
              <a:tblPr/>
              <a:tblGrid>
                <a:gridCol w="1177806">
                  <a:extLst>
                    <a:ext uri="{9D8B030D-6E8A-4147-A177-3AD203B41FA5}">
                      <a16:colId xmlns:a16="http://schemas.microsoft.com/office/drawing/2014/main" val="3030312481"/>
                    </a:ext>
                  </a:extLst>
                </a:gridCol>
                <a:gridCol w="1177806">
                  <a:extLst>
                    <a:ext uri="{9D8B030D-6E8A-4147-A177-3AD203B41FA5}">
                      <a16:colId xmlns:a16="http://schemas.microsoft.com/office/drawing/2014/main" val="2792770728"/>
                    </a:ext>
                  </a:extLst>
                </a:gridCol>
                <a:gridCol w="1177806">
                  <a:extLst>
                    <a:ext uri="{9D8B030D-6E8A-4147-A177-3AD203B41FA5}">
                      <a16:colId xmlns:a16="http://schemas.microsoft.com/office/drawing/2014/main" val="3791036531"/>
                    </a:ext>
                  </a:extLst>
                </a:gridCol>
                <a:gridCol w="1177806">
                  <a:extLst>
                    <a:ext uri="{9D8B030D-6E8A-4147-A177-3AD203B41FA5}">
                      <a16:colId xmlns:a16="http://schemas.microsoft.com/office/drawing/2014/main" val="1274123357"/>
                    </a:ext>
                  </a:extLst>
                </a:gridCol>
                <a:gridCol w="1177806">
                  <a:extLst>
                    <a:ext uri="{9D8B030D-6E8A-4147-A177-3AD203B41FA5}">
                      <a16:colId xmlns:a16="http://schemas.microsoft.com/office/drawing/2014/main" val="2368112775"/>
                    </a:ext>
                  </a:extLst>
                </a:gridCol>
              </a:tblGrid>
              <a:tr h="199066">
                <a:tc>
                  <a:txBody>
                    <a:bodyPr/>
                    <a:lstStyle/>
                    <a:p>
                      <a:pPr algn="ctr" fontAlgn="base">
                        <a:buNone/>
                      </a:pPr>
                      <a:r>
                        <a:rPr lang="en-US" sz="1000" b="0">
                          <a:solidFill>
                            <a:srgbClr val="111111"/>
                          </a:solidFill>
                          <a:effectLst/>
                        </a:rPr>
                        <a:t>2002</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$1,000,000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41%</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50%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$11,000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611717807"/>
                  </a:ext>
                </a:extLst>
              </a:tr>
              <a:tr h="199066">
                <a:tc>
                  <a:txBody>
                    <a:bodyPr/>
                    <a:lstStyle/>
                    <a:p>
                      <a:pPr algn="ctr" fontAlgn="base">
                        <a:buNone/>
                      </a:pPr>
                      <a:r>
                        <a:rPr lang="en-US" sz="1000" b="0">
                          <a:solidFill>
                            <a:srgbClr val="111111"/>
                          </a:solidFill>
                          <a:effectLst/>
                        </a:rPr>
                        <a:t>2003</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$1,000,000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41%</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49%</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$11,000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654849385"/>
                  </a:ext>
                </a:extLst>
              </a:tr>
              <a:tr h="199066">
                <a:tc>
                  <a:txBody>
                    <a:bodyPr/>
                    <a:lstStyle/>
                    <a:p>
                      <a:pPr algn="ctr" fontAlgn="base">
                        <a:buNone/>
                      </a:pPr>
                      <a:r>
                        <a:rPr lang="en-US" sz="1000" b="0">
                          <a:solidFill>
                            <a:srgbClr val="111111"/>
                          </a:solidFill>
                          <a:effectLst/>
                        </a:rPr>
                        <a:t>2004</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$1,500,000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48%</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$11,000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750290295"/>
                  </a:ext>
                </a:extLst>
              </a:tr>
              <a:tr h="199066">
                <a:tc>
                  <a:txBody>
                    <a:bodyPr/>
                    <a:lstStyle/>
                    <a:p>
                      <a:pPr algn="ctr" fontAlgn="base">
                        <a:buNone/>
                      </a:pPr>
                      <a:r>
                        <a:rPr lang="en-US" sz="1000" b="0">
                          <a:solidFill>
                            <a:srgbClr val="111111"/>
                          </a:solidFill>
                          <a:effectLst/>
                        </a:rPr>
                        <a:t>2005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$1,500,000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47%</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$11,000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351416531"/>
                  </a:ext>
                </a:extLst>
              </a:tr>
              <a:tr h="199066">
                <a:tc>
                  <a:txBody>
                    <a:bodyPr/>
                    <a:lstStyle/>
                    <a:p>
                      <a:pPr algn="ctr" fontAlgn="base">
                        <a:buNone/>
                      </a:pPr>
                      <a:r>
                        <a:rPr lang="en-US" sz="1000" b="0">
                          <a:solidFill>
                            <a:srgbClr val="111111"/>
                          </a:solidFill>
                          <a:effectLst/>
                        </a:rPr>
                        <a:t>2006</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$2,000,000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46%</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46%</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$12,000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165677099"/>
                  </a:ext>
                </a:extLst>
              </a:tr>
              <a:tr h="199066">
                <a:tc>
                  <a:txBody>
                    <a:bodyPr/>
                    <a:lstStyle/>
                    <a:p>
                      <a:pPr algn="ctr" fontAlgn="base">
                        <a:buNone/>
                      </a:pPr>
                      <a:r>
                        <a:rPr lang="en-US" sz="1000" b="0">
                          <a:solidFill>
                            <a:srgbClr val="111111"/>
                          </a:solidFill>
                          <a:effectLst/>
                        </a:rPr>
                        <a:t>2007-2008</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$2,000,000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$12,000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356045235"/>
                  </a:ext>
                </a:extLst>
              </a:tr>
              <a:tr h="199066">
                <a:tc>
                  <a:txBody>
                    <a:bodyPr/>
                    <a:lstStyle/>
                    <a:p>
                      <a:pPr algn="ctr" fontAlgn="base">
                        <a:buNone/>
                      </a:pPr>
                      <a:r>
                        <a:rPr lang="en-US" sz="1000" b="0">
                          <a:solidFill>
                            <a:srgbClr val="111111"/>
                          </a:solidFill>
                          <a:effectLst/>
                        </a:rPr>
                        <a:t>2009</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$3,500,000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$13,000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954198802"/>
                  </a:ext>
                </a:extLst>
              </a:tr>
              <a:tr h="199066">
                <a:tc>
                  <a:txBody>
                    <a:bodyPr/>
                    <a:lstStyle/>
                    <a:p>
                      <a:pPr algn="ctr" fontAlgn="base">
                        <a:buNone/>
                      </a:pPr>
                      <a:r>
                        <a:rPr lang="en-US" sz="1000" b="0">
                          <a:solidFill>
                            <a:srgbClr val="111111"/>
                          </a:solidFill>
                          <a:effectLst/>
                        </a:rPr>
                        <a:t>2010[2]-2011</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$5,000,000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35%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35%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$13,000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005038208"/>
                  </a:ext>
                </a:extLst>
              </a:tr>
              <a:tr h="199066">
                <a:tc>
                  <a:txBody>
                    <a:bodyPr/>
                    <a:lstStyle/>
                    <a:p>
                      <a:pPr algn="ctr" fontAlgn="base">
                        <a:buNone/>
                      </a:pPr>
                      <a:r>
                        <a:rPr lang="en-US" sz="1000" b="0">
                          <a:solidFill>
                            <a:srgbClr val="111111"/>
                          </a:solidFill>
                          <a:effectLst/>
                        </a:rPr>
                        <a:t>2012</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$5,120,000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35%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35%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$13,000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60841887"/>
                  </a:ext>
                </a:extLst>
              </a:tr>
              <a:tr h="199066">
                <a:tc>
                  <a:txBody>
                    <a:bodyPr/>
                    <a:lstStyle/>
                    <a:p>
                      <a:pPr algn="ctr" fontAlgn="base">
                        <a:buNone/>
                      </a:pPr>
                      <a:r>
                        <a:rPr lang="en-US" sz="1000" b="0">
                          <a:solidFill>
                            <a:srgbClr val="111111"/>
                          </a:solidFill>
                          <a:effectLst/>
                        </a:rPr>
                        <a:t>2013</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$5,250,000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$14,000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00648734"/>
                  </a:ext>
                </a:extLst>
              </a:tr>
              <a:tr h="199066">
                <a:tc>
                  <a:txBody>
                    <a:bodyPr/>
                    <a:lstStyle/>
                    <a:p>
                      <a:pPr algn="ctr" fontAlgn="base">
                        <a:buNone/>
                      </a:pPr>
                      <a:r>
                        <a:rPr lang="en-US" sz="1000" b="0">
                          <a:solidFill>
                            <a:srgbClr val="111111"/>
                          </a:solidFill>
                          <a:effectLst/>
                        </a:rPr>
                        <a:t>2014</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$5,340,000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$14,000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712823099"/>
                  </a:ext>
                </a:extLst>
              </a:tr>
              <a:tr h="199066">
                <a:tc>
                  <a:txBody>
                    <a:bodyPr/>
                    <a:lstStyle/>
                    <a:p>
                      <a:pPr algn="ctr" fontAlgn="base">
                        <a:buNone/>
                      </a:pPr>
                      <a:r>
                        <a:rPr lang="en-US" sz="1000" b="0">
                          <a:solidFill>
                            <a:srgbClr val="111111"/>
                          </a:solidFill>
                          <a:effectLst/>
                        </a:rPr>
                        <a:t>2015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$5,430,000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$14,000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937331893"/>
                  </a:ext>
                </a:extLst>
              </a:tr>
              <a:tr h="199066">
                <a:tc>
                  <a:txBody>
                    <a:bodyPr/>
                    <a:lstStyle/>
                    <a:p>
                      <a:pPr algn="ctr" fontAlgn="base">
                        <a:buNone/>
                      </a:pPr>
                      <a:r>
                        <a:rPr lang="en-US" sz="1000" b="0">
                          <a:solidFill>
                            <a:srgbClr val="111111"/>
                          </a:solidFill>
                          <a:effectLst/>
                        </a:rPr>
                        <a:t>2016</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$5,450,000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$14,000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99859722"/>
                  </a:ext>
                </a:extLst>
              </a:tr>
              <a:tr h="199066">
                <a:tc>
                  <a:txBody>
                    <a:bodyPr/>
                    <a:lstStyle/>
                    <a:p>
                      <a:pPr algn="ctr" fontAlgn="base">
                        <a:buNone/>
                      </a:pPr>
                      <a:r>
                        <a:rPr lang="en-US" sz="1000" b="0">
                          <a:solidFill>
                            <a:srgbClr val="111111"/>
                          </a:solidFill>
                          <a:effectLst/>
                        </a:rPr>
                        <a:t>2017</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$5,490,000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$14,000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709148157"/>
                  </a:ext>
                </a:extLst>
              </a:tr>
              <a:tr h="199066">
                <a:tc>
                  <a:txBody>
                    <a:bodyPr/>
                    <a:lstStyle/>
                    <a:p>
                      <a:pPr algn="ctr" fontAlgn="base">
                        <a:buNone/>
                      </a:pPr>
                      <a:r>
                        <a:rPr lang="en-US" sz="1000" b="0">
                          <a:solidFill>
                            <a:srgbClr val="111111"/>
                          </a:solidFill>
                          <a:effectLst/>
                        </a:rPr>
                        <a:t>2018</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$11,180,000 [3]</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$15,000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793934700"/>
                  </a:ext>
                </a:extLst>
              </a:tr>
              <a:tr h="199066">
                <a:tc>
                  <a:txBody>
                    <a:bodyPr/>
                    <a:lstStyle/>
                    <a:p>
                      <a:pPr algn="ctr" fontAlgn="base">
                        <a:buNone/>
                      </a:pPr>
                      <a:r>
                        <a:rPr lang="en-US" sz="1000" b="0">
                          <a:solidFill>
                            <a:srgbClr val="111111"/>
                          </a:solidFill>
                          <a:effectLst/>
                        </a:rPr>
                        <a:t>2019</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$11,400,000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$15,000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579386830"/>
                  </a:ext>
                </a:extLst>
              </a:tr>
              <a:tr h="199066">
                <a:tc>
                  <a:txBody>
                    <a:bodyPr/>
                    <a:lstStyle/>
                    <a:p>
                      <a:pPr algn="ctr" fontAlgn="base">
                        <a:buNone/>
                      </a:pPr>
                      <a:r>
                        <a:rPr lang="en-US" sz="1000" b="0">
                          <a:solidFill>
                            <a:srgbClr val="111111"/>
                          </a:solidFill>
                          <a:effectLst/>
                        </a:rPr>
                        <a:t>2020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$11,580,000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$15,000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884298621"/>
                  </a:ext>
                </a:extLst>
              </a:tr>
              <a:tr h="199066">
                <a:tc>
                  <a:txBody>
                    <a:bodyPr/>
                    <a:lstStyle/>
                    <a:p>
                      <a:pPr algn="ctr" fontAlgn="base">
                        <a:buNone/>
                      </a:pPr>
                      <a:r>
                        <a:rPr lang="en-US" sz="1000" b="0">
                          <a:solidFill>
                            <a:srgbClr val="111111"/>
                          </a:solidFill>
                          <a:effectLst/>
                        </a:rPr>
                        <a:t>2021</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$11,700,000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$15,000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658167039"/>
                  </a:ext>
                </a:extLst>
              </a:tr>
              <a:tr h="199066">
                <a:tc>
                  <a:txBody>
                    <a:bodyPr/>
                    <a:lstStyle/>
                    <a:p>
                      <a:pPr algn="ctr" fontAlgn="base">
                        <a:buNone/>
                      </a:pPr>
                      <a:r>
                        <a:rPr lang="en-US" sz="1000" b="0">
                          <a:solidFill>
                            <a:srgbClr val="111111"/>
                          </a:solidFill>
                          <a:effectLst/>
                        </a:rPr>
                        <a:t>2022</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$12,060,000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$16,000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960036411"/>
                  </a:ext>
                </a:extLst>
              </a:tr>
              <a:tr h="199066">
                <a:tc>
                  <a:txBody>
                    <a:bodyPr/>
                    <a:lstStyle/>
                    <a:p>
                      <a:pPr algn="ctr" fontAlgn="base">
                        <a:buNone/>
                      </a:pPr>
                      <a:r>
                        <a:rPr lang="en-US" sz="1000" b="0">
                          <a:solidFill>
                            <a:srgbClr val="111111"/>
                          </a:solidFill>
                          <a:effectLst/>
                        </a:rPr>
                        <a:t>2023</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$12,920,000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$17,000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930345088"/>
                  </a:ext>
                </a:extLst>
              </a:tr>
              <a:tr h="199066">
                <a:tc>
                  <a:txBody>
                    <a:bodyPr/>
                    <a:lstStyle/>
                    <a:p>
                      <a:pPr algn="ctr" fontAlgn="base">
                        <a:buNone/>
                      </a:pPr>
                      <a:r>
                        <a:rPr lang="en-US" sz="1000" b="0">
                          <a:solidFill>
                            <a:srgbClr val="111111"/>
                          </a:solidFill>
                          <a:effectLst/>
                        </a:rPr>
                        <a:t>2024</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000" b="0">
                          <a:solidFill>
                            <a:srgbClr val="111111"/>
                          </a:solidFill>
                          <a:effectLst/>
                        </a:rPr>
                        <a:t>$13,610,000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000" b="0">
                          <a:solidFill>
                            <a:srgbClr val="111111"/>
                          </a:solidFill>
                          <a:effectLst/>
                        </a:rPr>
                        <a:t>$18,000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extLst>
                  <a:ext uri="{0D108BD9-81ED-4DB2-BD59-A6C34878D82A}">
                    <a16:rowId xmlns:a16="http://schemas.microsoft.com/office/drawing/2014/main" val="1015459412"/>
                  </a:ext>
                </a:extLst>
              </a:tr>
              <a:tr h="199066">
                <a:tc>
                  <a:txBody>
                    <a:bodyPr/>
                    <a:lstStyle/>
                    <a:p>
                      <a:pPr algn="ctr" fontAlgn="base">
                        <a:buNone/>
                      </a:pPr>
                      <a:r>
                        <a:rPr lang="en-US" sz="1000" b="0">
                          <a:solidFill>
                            <a:srgbClr val="111111"/>
                          </a:solidFill>
                          <a:effectLst/>
                        </a:rPr>
                        <a:t>2025</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$13,990,000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000" b="0">
                          <a:solidFill>
                            <a:srgbClr val="111111"/>
                          </a:solidFill>
                          <a:effectLst/>
                        </a:rPr>
                        <a:t>$19,000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530747937"/>
                  </a:ext>
                </a:extLst>
              </a:tr>
              <a:tr h="199066">
                <a:tc>
                  <a:txBody>
                    <a:bodyPr/>
                    <a:lstStyle/>
                    <a:p>
                      <a:pPr algn="ctr" fontAlgn="base">
                        <a:buNone/>
                      </a:pPr>
                      <a:r>
                        <a:rPr lang="en-US" sz="1000" b="0">
                          <a:solidFill>
                            <a:srgbClr val="111111"/>
                          </a:solidFill>
                          <a:effectLst/>
                        </a:rPr>
                        <a:t>2026</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$15,000,000 [4]</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a:solidFill>
                            <a:srgbClr val="111111"/>
                          </a:solidFill>
                          <a:effectLst/>
                        </a:rPr>
                        <a:t>40%</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000" b="0" dirty="0">
                          <a:solidFill>
                            <a:srgbClr val="111111"/>
                          </a:solidFill>
                          <a:effectLst/>
                        </a:rPr>
                        <a:t>TBD</a:t>
                      </a:r>
                    </a:p>
                  </a:txBody>
                  <a:tcPr marL="35562" marR="35562" marT="17781" marB="1778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11272176"/>
                  </a:ext>
                </a:extLst>
              </a:tr>
            </a:tbl>
          </a:graphicData>
        </a:graphic>
      </p:graphicFrame>
      <p:graphicFrame>
        <p:nvGraphicFramePr>
          <p:cNvPr id="7" name="Table 6">
            <a:extLst>
              <a:ext uri="{FF2B5EF4-FFF2-40B4-BE49-F238E27FC236}">
                <a16:creationId xmlns:a16="http://schemas.microsoft.com/office/drawing/2014/main" id="{D13A06EF-B043-C8FE-D6C7-E21BAA00E1B0}"/>
              </a:ext>
            </a:extLst>
          </p:cNvPr>
          <p:cNvGraphicFramePr>
            <a:graphicFrameLocks noGrp="1"/>
          </p:cNvGraphicFramePr>
          <p:nvPr/>
        </p:nvGraphicFramePr>
        <p:xfrm>
          <a:off x="334537" y="927693"/>
          <a:ext cx="5627055" cy="4578510"/>
        </p:xfrm>
        <a:graphic>
          <a:graphicData uri="http://schemas.openxmlformats.org/drawingml/2006/table">
            <a:tbl>
              <a:tblPr/>
              <a:tblGrid>
                <a:gridCol w="1125411">
                  <a:extLst>
                    <a:ext uri="{9D8B030D-6E8A-4147-A177-3AD203B41FA5}">
                      <a16:colId xmlns:a16="http://schemas.microsoft.com/office/drawing/2014/main" val="4072783883"/>
                    </a:ext>
                  </a:extLst>
                </a:gridCol>
                <a:gridCol w="1125411">
                  <a:extLst>
                    <a:ext uri="{9D8B030D-6E8A-4147-A177-3AD203B41FA5}">
                      <a16:colId xmlns:a16="http://schemas.microsoft.com/office/drawing/2014/main" val="723605847"/>
                    </a:ext>
                  </a:extLst>
                </a:gridCol>
                <a:gridCol w="1125411">
                  <a:extLst>
                    <a:ext uri="{9D8B030D-6E8A-4147-A177-3AD203B41FA5}">
                      <a16:colId xmlns:a16="http://schemas.microsoft.com/office/drawing/2014/main" val="2426835885"/>
                    </a:ext>
                  </a:extLst>
                </a:gridCol>
                <a:gridCol w="1125411">
                  <a:extLst>
                    <a:ext uri="{9D8B030D-6E8A-4147-A177-3AD203B41FA5}">
                      <a16:colId xmlns:a16="http://schemas.microsoft.com/office/drawing/2014/main" val="1935055202"/>
                    </a:ext>
                  </a:extLst>
                </a:gridCol>
                <a:gridCol w="1125411">
                  <a:extLst>
                    <a:ext uri="{9D8B030D-6E8A-4147-A177-3AD203B41FA5}">
                      <a16:colId xmlns:a16="http://schemas.microsoft.com/office/drawing/2014/main" val="2547521838"/>
                    </a:ext>
                  </a:extLst>
                </a:gridCol>
              </a:tblGrid>
              <a:tr h="686846">
                <a:tc>
                  <a:txBody>
                    <a:bodyPr/>
                    <a:lstStyle/>
                    <a:p>
                      <a:pPr algn="ctr" fontAlgn="base" latinLnBrk="0">
                        <a:buNone/>
                      </a:pPr>
                      <a:r>
                        <a:rPr lang="en-US" sz="1400" b="0">
                          <a:effectLst/>
                          <a:latin typeface="Georgia" panose="02040502050405020303" pitchFamily="18" charset="0"/>
                        </a:rPr>
                        <a:t>Year</a:t>
                      </a:r>
                    </a:p>
                    <a:p>
                      <a:pPr algn="l" fontAlgn="ctr" latinLnBrk="0">
                        <a:buNone/>
                      </a:pPr>
                      <a:br>
                        <a:rPr lang="en-US" sz="1400" b="0">
                          <a:effectLst/>
                          <a:latin typeface="Georgia" panose="02040502050405020303" pitchFamily="18" charset="0"/>
                        </a:rPr>
                      </a:br>
                      <a:endParaRPr lang="en-US" sz="1400" b="0">
                        <a:effectLst/>
                        <a:latin typeface="Georgia" panose="02040502050405020303" pitchFamily="18" charset="0"/>
                      </a:endParaRPr>
                    </a:p>
                  </a:txBody>
                  <a:tcPr marL="49201" marR="49201" marT="24601" marB="24601" anchor="ctr">
                    <a:lnL>
                      <a:noFill/>
                    </a:lnL>
                    <a:lnR>
                      <a:noFill/>
                    </a:lnR>
                    <a:lnT>
                      <a:noFill/>
                    </a:lnT>
                    <a:lnB w="6350" cap="flat" cmpd="sng" algn="ctr">
                      <a:solidFill>
                        <a:srgbClr val="AAAAAA"/>
                      </a:solidFill>
                      <a:prstDash val="solid"/>
                      <a:round/>
                      <a:headEnd type="none" w="med" len="med"/>
                      <a:tailEnd type="none" w="med" len="med"/>
                    </a:lnB>
                    <a:solidFill>
                      <a:srgbClr val="E8ECFF"/>
                    </a:solidFill>
                  </a:tcPr>
                </a:tc>
                <a:tc>
                  <a:txBody>
                    <a:bodyPr/>
                    <a:lstStyle/>
                    <a:p>
                      <a:pPr algn="ctr" fontAlgn="base" latinLnBrk="0">
                        <a:buNone/>
                      </a:pPr>
                      <a:r>
                        <a:rPr lang="en-US" sz="1400" b="0">
                          <a:effectLst/>
                          <a:latin typeface="Georgia" panose="02040502050405020303" pitchFamily="18" charset="0"/>
                        </a:rPr>
                        <a:t>Estate Tax Exclusion</a:t>
                      </a:r>
                    </a:p>
                  </a:txBody>
                  <a:tcPr marL="49201" marR="49201" marT="24601" marB="24601" anchor="ctr">
                    <a:lnL>
                      <a:noFill/>
                    </a:lnL>
                    <a:lnR>
                      <a:noFill/>
                    </a:lnR>
                    <a:lnT>
                      <a:noFill/>
                    </a:lnT>
                    <a:lnB w="6350" cap="flat" cmpd="sng" algn="ctr">
                      <a:solidFill>
                        <a:srgbClr val="AAAAAA"/>
                      </a:solidFill>
                      <a:prstDash val="solid"/>
                      <a:round/>
                      <a:headEnd type="none" w="med" len="med"/>
                      <a:tailEnd type="none" w="med" len="med"/>
                    </a:lnB>
                    <a:solidFill>
                      <a:srgbClr val="E8ECFF"/>
                    </a:solidFill>
                  </a:tcPr>
                </a:tc>
                <a:tc>
                  <a:txBody>
                    <a:bodyPr/>
                    <a:lstStyle/>
                    <a:p>
                      <a:pPr algn="ctr" fontAlgn="base" latinLnBrk="0">
                        <a:buNone/>
                      </a:pPr>
                      <a:r>
                        <a:rPr lang="en-US" sz="1400" b="0">
                          <a:effectLst/>
                          <a:latin typeface="Georgia" panose="02040502050405020303" pitchFamily="18" charset="0"/>
                        </a:rPr>
                        <a:t>Estate Tax Initial Rate (Above Exclusion)</a:t>
                      </a:r>
                    </a:p>
                  </a:txBody>
                  <a:tcPr marL="49201" marR="49201" marT="24601" marB="24601" anchor="ctr">
                    <a:lnL>
                      <a:noFill/>
                    </a:lnL>
                    <a:lnR>
                      <a:noFill/>
                    </a:lnR>
                    <a:lnT>
                      <a:noFill/>
                    </a:lnT>
                    <a:lnB w="6350" cap="flat" cmpd="sng" algn="ctr">
                      <a:solidFill>
                        <a:srgbClr val="AAAAAA"/>
                      </a:solidFill>
                      <a:prstDash val="solid"/>
                      <a:round/>
                      <a:headEnd type="none" w="med" len="med"/>
                      <a:tailEnd type="none" w="med" len="med"/>
                    </a:lnB>
                    <a:solidFill>
                      <a:srgbClr val="E8ECFF"/>
                    </a:solidFill>
                  </a:tcPr>
                </a:tc>
                <a:tc>
                  <a:txBody>
                    <a:bodyPr/>
                    <a:lstStyle/>
                    <a:p>
                      <a:pPr algn="ctr" fontAlgn="base" latinLnBrk="0">
                        <a:buNone/>
                      </a:pPr>
                      <a:r>
                        <a:rPr lang="en-US" sz="1400" b="0" dirty="0">
                          <a:effectLst/>
                          <a:latin typeface="Georgia" panose="02040502050405020303" pitchFamily="18" charset="0"/>
                        </a:rPr>
                        <a:t>Estate Tax Maximum Rate</a:t>
                      </a:r>
                    </a:p>
                  </a:txBody>
                  <a:tcPr marL="49201" marR="49201" marT="24601" marB="24601" anchor="ctr">
                    <a:lnL>
                      <a:noFill/>
                    </a:lnL>
                    <a:lnR>
                      <a:noFill/>
                    </a:lnR>
                    <a:lnT>
                      <a:noFill/>
                    </a:lnT>
                    <a:lnB w="6350" cap="flat" cmpd="sng" algn="ctr">
                      <a:solidFill>
                        <a:srgbClr val="AAAAAA"/>
                      </a:solidFill>
                      <a:prstDash val="solid"/>
                      <a:round/>
                      <a:headEnd type="none" w="med" len="med"/>
                      <a:tailEnd type="none" w="med" len="med"/>
                    </a:lnB>
                    <a:solidFill>
                      <a:srgbClr val="E8ECFF"/>
                    </a:solidFill>
                  </a:tcPr>
                </a:tc>
                <a:tc>
                  <a:txBody>
                    <a:bodyPr/>
                    <a:lstStyle/>
                    <a:p>
                      <a:pPr algn="ctr" fontAlgn="base" latinLnBrk="0">
                        <a:buNone/>
                      </a:pPr>
                      <a:r>
                        <a:rPr lang="en-US" sz="1400" b="0">
                          <a:effectLst/>
                          <a:latin typeface="Georgia" panose="02040502050405020303" pitchFamily="18" charset="0"/>
                        </a:rPr>
                        <a:t>Gift Tax Annual Exclusion</a:t>
                      </a:r>
                    </a:p>
                  </a:txBody>
                  <a:tcPr marL="49201" marR="49201" marT="24601" marB="24601" anchor="ctr">
                    <a:lnL>
                      <a:noFill/>
                    </a:lnL>
                    <a:lnR>
                      <a:noFill/>
                    </a:lnR>
                    <a:lnT>
                      <a:noFill/>
                    </a:lnT>
                    <a:lnB w="6350" cap="flat" cmpd="sng" algn="ctr">
                      <a:solidFill>
                        <a:srgbClr val="AAAAAA"/>
                      </a:solidFill>
                      <a:prstDash val="solid"/>
                      <a:round/>
                      <a:headEnd type="none" w="med" len="med"/>
                      <a:tailEnd type="none" w="med" len="med"/>
                    </a:lnB>
                    <a:solidFill>
                      <a:srgbClr val="E8ECFF"/>
                    </a:solidFill>
                  </a:tcPr>
                </a:tc>
                <a:extLst>
                  <a:ext uri="{0D108BD9-81ED-4DB2-BD59-A6C34878D82A}">
                    <a16:rowId xmlns:a16="http://schemas.microsoft.com/office/drawing/2014/main" val="1746632375"/>
                  </a:ext>
                </a:extLst>
              </a:tr>
              <a:tr h="261749">
                <a:tc>
                  <a:txBody>
                    <a:bodyPr/>
                    <a:lstStyle/>
                    <a:p>
                      <a:pPr algn="ctr" fontAlgn="base">
                        <a:buNone/>
                      </a:pPr>
                      <a:r>
                        <a:rPr lang="en-US" sz="1400" b="0" dirty="0">
                          <a:solidFill>
                            <a:srgbClr val="111111"/>
                          </a:solidFill>
                          <a:effectLst/>
                        </a:rPr>
                        <a:t>1977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$120,667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70%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018076803"/>
                  </a:ext>
                </a:extLst>
              </a:tr>
              <a:tr h="261749">
                <a:tc>
                  <a:txBody>
                    <a:bodyPr/>
                    <a:lstStyle/>
                    <a:p>
                      <a:pPr algn="ctr" fontAlgn="base">
                        <a:buNone/>
                      </a:pPr>
                      <a:r>
                        <a:rPr lang="en-US" sz="1400" b="0">
                          <a:solidFill>
                            <a:srgbClr val="111111"/>
                          </a:solidFill>
                          <a:effectLst/>
                        </a:rPr>
                        <a:t>1978</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$134,000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70%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472887142"/>
                  </a:ext>
                </a:extLst>
              </a:tr>
              <a:tr h="261749">
                <a:tc>
                  <a:txBody>
                    <a:bodyPr/>
                    <a:lstStyle/>
                    <a:p>
                      <a:pPr algn="ctr" fontAlgn="base">
                        <a:buNone/>
                      </a:pPr>
                      <a:r>
                        <a:rPr lang="en-US" sz="1400" b="0">
                          <a:solidFill>
                            <a:srgbClr val="111111"/>
                          </a:solidFill>
                          <a:effectLst/>
                        </a:rPr>
                        <a:t>1979</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$147,333</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70%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2734641361"/>
                  </a:ext>
                </a:extLst>
              </a:tr>
              <a:tr h="261749">
                <a:tc>
                  <a:txBody>
                    <a:bodyPr/>
                    <a:lstStyle/>
                    <a:p>
                      <a:pPr algn="ctr" fontAlgn="base">
                        <a:buNone/>
                      </a:pPr>
                      <a:r>
                        <a:rPr lang="en-US" sz="1400" b="0">
                          <a:solidFill>
                            <a:srgbClr val="111111"/>
                          </a:solidFill>
                          <a:effectLst/>
                        </a:rPr>
                        <a:t>1980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$161,563</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32%</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70%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853975784"/>
                  </a:ext>
                </a:extLst>
              </a:tr>
              <a:tr h="261749">
                <a:tc>
                  <a:txBody>
                    <a:bodyPr/>
                    <a:lstStyle/>
                    <a:p>
                      <a:pPr algn="ctr" fontAlgn="base">
                        <a:buNone/>
                      </a:pPr>
                      <a:r>
                        <a:rPr lang="en-US" sz="1400" b="0">
                          <a:solidFill>
                            <a:srgbClr val="111111"/>
                          </a:solidFill>
                          <a:effectLst/>
                        </a:rPr>
                        <a:t>1981</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$175,625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32%</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70%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3465469052"/>
                  </a:ext>
                </a:extLst>
              </a:tr>
              <a:tr h="261749">
                <a:tc>
                  <a:txBody>
                    <a:bodyPr/>
                    <a:lstStyle/>
                    <a:p>
                      <a:pPr algn="ctr" fontAlgn="base">
                        <a:buNone/>
                      </a:pPr>
                      <a:r>
                        <a:rPr lang="en-US" sz="1400" b="0">
                          <a:solidFill>
                            <a:srgbClr val="111111"/>
                          </a:solidFill>
                          <a:effectLst/>
                        </a:rPr>
                        <a:t>1982</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$225,000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32%</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65%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3145827052"/>
                  </a:ext>
                </a:extLst>
              </a:tr>
              <a:tr h="261749">
                <a:tc>
                  <a:txBody>
                    <a:bodyPr/>
                    <a:lstStyle/>
                    <a:p>
                      <a:pPr algn="ctr" fontAlgn="base">
                        <a:buNone/>
                      </a:pPr>
                      <a:r>
                        <a:rPr lang="en-US" sz="1400" b="0">
                          <a:solidFill>
                            <a:srgbClr val="111111"/>
                          </a:solidFill>
                          <a:effectLst/>
                        </a:rPr>
                        <a:t>1983</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$275,000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34%</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60%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881261709"/>
                  </a:ext>
                </a:extLst>
              </a:tr>
              <a:tr h="261749">
                <a:tc>
                  <a:txBody>
                    <a:bodyPr/>
                    <a:lstStyle/>
                    <a:p>
                      <a:pPr algn="ctr" fontAlgn="base">
                        <a:buNone/>
                      </a:pPr>
                      <a:r>
                        <a:rPr lang="en-US" sz="1400" b="0">
                          <a:solidFill>
                            <a:srgbClr val="111111"/>
                          </a:solidFill>
                          <a:effectLst/>
                        </a:rPr>
                        <a:t>1984</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$325,000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34%</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55%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4025620902"/>
                  </a:ext>
                </a:extLst>
              </a:tr>
              <a:tr h="261749">
                <a:tc>
                  <a:txBody>
                    <a:bodyPr/>
                    <a:lstStyle/>
                    <a:p>
                      <a:pPr algn="ctr" fontAlgn="base">
                        <a:buNone/>
                      </a:pPr>
                      <a:r>
                        <a:rPr lang="en-US" sz="1400" b="0">
                          <a:solidFill>
                            <a:srgbClr val="111111"/>
                          </a:solidFill>
                          <a:effectLst/>
                        </a:rPr>
                        <a:t>1985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$400,000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34%</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55%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512938654"/>
                  </a:ext>
                </a:extLst>
              </a:tr>
              <a:tr h="261749">
                <a:tc>
                  <a:txBody>
                    <a:bodyPr/>
                    <a:lstStyle/>
                    <a:p>
                      <a:pPr algn="ctr" fontAlgn="base">
                        <a:buNone/>
                      </a:pPr>
                      <a:r>
                        <a:rPr lang="en-US" sz="1400" b="0">
                          <a:solidFill>
                            <a:srgbClr val="111111"/>
                          </a:solidFill>
                          <a:effectLst/>
                        </a:rPr>
                        <a:t>1986</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$500,000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55%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574389257"/>
                  </a:ext>
                </a:extLst>
              </a:tr>
              <a:tr h="261749">
                <a:tc>
                  <a:txBody>
                    <a:bodyPr/>
                    <a:lstStyle/>
                    <a:p>
                      <a:pPr algn="ctr" fontAlgn="base">
                        <a:buNone/>
                      </a:pPr>
                      <a:r>
                        <a:rPr lang="en-US" sz="1400" b="0">
                          <a:solidFill>
                            <a:srgbClr val="111111"/>
                          </a:solidFill>
                          <a:effectLst/>
                        </a:rPr>
                        <a:t>1987-1996</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$600,000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37%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55%</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491213722"/>
                  </a:ext>
                </a:extLst>
              </a:tr>
              <a:tr h="261749">
                <a:tc>
                  <a:txBody>
                    <a:bodyPr/>
                    <a:lstStyle/>
                    <a:p>
                      <a:pPr algn="ctr" fontAlgn="base">
                        <a:buNone/>
                      </a:pPr>
                      <a:r>
                        <a:rPr lang="en-US" sz="1400" b="0">
                          <a:solidFill>
                            <a:srgbClr val="111111"/>
                          </a:solidFill>
                          <a:effectLst/>
                        </a:rPr>
                        <a:t>1997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$600,000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60%[1]</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717381174"/>
                  </a:ext>
                </a:extLst>
              </a:tr>
              <a:tr h="261749">
                <a:tc>
                  <a:txBody>
                    <a:bodyPr/>
                    <a:lstStyle/>
                    <a:p>
                      <a:pPr algn="ctr" fontAlgn="base">
                        <a:buNone/>
                      </a:pPr>
                      <a:r>
                        <a:rPr lang="en-US" sz="1400" b="0">
                          <a:solidFill>
                            <a:srgbClr val="111111"/>
                          </a:solidFill>
                          <a:effectLst/>
                        </a:rPr>
                        <a:t>1998</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400" b="0">
                          <a:solidFill>
                            <a:srgbClr val="111111"/>
                          </a:solidFill>
                          <a:effectLst/>
                        </a:rPr>
                        <a:t>$625,000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400" b="0">
                          <a:solidFill>
                            <a:srgbClr val="111111"/>
                          </a:solidFill>
                          <a:effectLst/>
                        </a:rPr>
                        <a:t>37%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400" b="0">
                          <a:solidFill>
                            <a:srgbClr val="111111"/>
                          </a:solidFill>
                          <a:effectLst/>
                        </a:rPr>
                        <a:t>60%[1]</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tc>
                  <a:txBody>
                    <a:bodyPr/>
                    <a:lstStyle/>
                    <a:p>
                      <a:pPr algn="ctr" fontAlgn="base">
                        <a:buNone/>
                      </a:pPr>
                      <a:r>
                        <a:rPr lang="en-US" sz="1400" b="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3F3F3"/>
                    </a:solidFill>
                  </a:tcPr>
                </a:tc>
                <a:extLst>
                  <a:ext uri="{0D108BD9-81ED-4DB2-BD59-A6C34878D82A}">
                    <a16:rowId xmlns:a16="http://schemas.microsoft.com/office/drawing/2014/main" val="773022494"/>
                  </a:ext>
                </a:extLst>
              </a:tr>
              <a:tr h="261749">
                <a:tc>
                  <a:txBody>
                    <a:bodyPr/>
                    <a:lstStyle/>
                    <a:p>
                      <a:pPr algn="ctr" fontAlgn="base">
                        <a:buNone/>
                      </a:pPr>
                      <a:r>
                        <a:rPr lang="en-US" sz="1400" b="0">
                          <a:solidFill>
                            <a:srgbClr val="111111"/>
                          </a:solidFill>
                          <a:effectLst/>
                        </a:rPr>
                        <a:t>1999</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$650,000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37%</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a:solidFill>
                            <a:srgbClr val="111111"/>
                          </a:solidFill>
                          <a:effectLst/>
                        </a:rPr>
                        <a:t>60%[1]</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fontAlgn="base">
                        <a:buNone/>
                      </a:pPr>
                      <a:r>
                        <a:rPr lang="en-US" sz="1400" b="0" dirty="0">
                          <a:solidFill>
                            <a:srgbClr val="111111"/>
                          </a:solidFill>
                          <a:effectLst/>
                        </a:rPr>
                        <a:t>$10,000</a:t>
                      </a:r>
                    </a:p>
                  </a:txBody>
                  <a:tcPr marL="49201" marR="49201" marT="24601" marB="24601">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753184956"/>
                  </a:ext>
                </a:extLst>
              </a:tr>
            </a:tbl>
          </a:graphicData>
        </a:graphic>
      </p:graphicFrame>
    </p:spTree>
    <p:extLst>
      <p:ext uri="{BB962C8B-B14F-4D97-AF65-F5344CB8AC3E}">
        <p14:creationId xmlns:p14="http://schemas.microsoft.com/office/powerpoint/2010/main" val="235337064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73A4E-7E5F-EE00-2F57-082BC164213E}"/>
              </a:ext>
            </a:extLst>
          </p:cNvPr>
          <p:cNvSpPr>
            <a:spLocks noGrp="1"/>
          </p:cNvSpPr>
          <p:nvPr>
            <p:ph type="title"/>
          </p:nvPr>
        </p:nvSpPr>
        <p:spPr>
          <a:xfrm>
            <a:off x="835025" y="694944"/>
            <a:ext cx="4391024" cy="1798609"/>
          </a:xfrm>
        </p:spPr>
        <p:txBody>
          <a:bodyPr anchor="t">
            <a:noAutofit/>
          </a:bodyPr>
          <a:lstStyle/>
          <a:p>
            <a:r>
              <a:rPr lang="en-US" sz="4000">
                <a:solidFill>
                  <a:schemeClr val="bg1"/>
                </a:solidFill>
              </a:rPr>
              <a:t>Corporate Transparency Act Alive!!</a:t>
            </a:r>
            <a:endParaRPr lang="en-US" sz="4000" dirty="0">
              <a:solidFill>
                <a:schemeClr val="bg1"/>
              </a:solidFill>
            </a:endParaRPr>
          </a:p>
        </p:txBody>
      </p:sp>
      <p:pic>
        <p:nvPicPr>
          <p:cNvPr id="2050" name="Picture 2" descr="Increase the Corporate Rate to 25 ...">
            <a:extLst>
              <a:ext uri="{FF2B5EF4-FFF2-40B4-BE49-F238E27FC236}">
                <a16:creationId xmlns:a16="http://schemas.microsoft.com/office/drawing/2014/main" id="{BC60A1AA-4F1F-5808-E94A-D0C2F9042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25" r="16706" b="1"/>
          <a:stretch>
            <a:fillRect/>
          </a:stretch>
        </p:blipFill>
        <p:spPr bwMode="auto">
          <a:xfrm>
            <a:off x="6078537" y="694944"/>
            <a:ext cx="5260975" cy="4658106"/>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70" name="Group 2069">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071" name="Freeform: Shape 2070">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2" name="Freeform: Shape 2071">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1">
            <a:extLst>
              <a:ext uri="{FF2B5EF4-FFF2-40B4-BE49-F238E27FC236}">
                <a16:creationId xmlns:a16="http://schemas.microsoft.com/office/drawing/2014/main" id="{A7981296-0249-D236-FE39-041B2219AE08}"/>
              </a:ext>
            </a:extLst>
          </p:cNvPr>
          <p:cNvSpPr txBox="1">
            <a:spLocks/>
          </p:cNvSpPr>
          <p:nvPr/>
        </p:nvSpPr>
        <p:spPr>
          <a:xfrm>
            <a:off x="852488" y="2719395"/>
            <a:ext cx="4735512" cy="28378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600"/>
              </a:spcBef>
              <a:spcAft>
                <a:spcPts val="600"/>
              </a:spcAft>
              <a:buFont typeface="Arial" panose="020B0604020202020204" pitchFamily="34" charset="0"/>
              <a:buChar char="•"/>
            </a:pPr>
            <a:r>
              <a:rPr lang="en-US" sz="2400" dirty="0">
                <a:solidFill>
                  <a:schemeClr val="accent2"/>
                </a:solidFill>
              </a:rPr>
              <a:t>National Small Business United v. U.S. Department of the Treasury </a:t>
            </a:r>
            <a:r>
              <a:rPr lang="en-US" sz="2400" dirty="0">
                <a:solidFill>
                  <a:schemeClr val="bg1"/>
                </a:solidFill>
              </a:rPr>
              <a:t>(11</a:t>
            </a:r>
            <a:r>
              <a:rPr lang="en-US" sz="2400" baseline="30000" dirty="0">
                <a:solidFill>
                  <a:schemeClr val="bg1"/>
                </a:solidFill>
              </a:rPr>
              <a:t>th</a:t>
            </a:r>
            <a:r>
              <a:rPr lang="en-US" sz="2400" dirty="0">
                <a:solidFill>
                  <a:schemeClr val="bg1"/>
                </a:solidFill>
              </a:rPr>
              <a:t> Cir. Dec 16, 2025) </a:t>
            </a:r>
          </a:p>
          <a:p>
            <a:pPr marL="342900" indent="-342900">
              <a:lnSpc>
                <a:spcPct val="100000"/>
              </a:lnSpc>
              <a:spcBef>
                <a:spcPts val="600"/>
              </a:spcBef>
              <a:spcAft>
                <a:spcPts val="600"/>
              </a:spcAft>
              <a:buFont typeface="Arial" panose="020B0604020202020204" pitchFamily="34" charset="0"/>
              <a:buChar char="•"/>
            </a:pPr>
            <a:r>
              <a:rPr lang="en-US" sz="2400" dirty="0">
                <a:solidFill>
                  <a:schemeClr val="bg1"/>
                </a:solidFill>
              </a:rPr>
              <a:t>CTA constitutionally regulates interstate commerce </a:t>
            </a:r>
          </a:p>
          <a:p>
            <a:pPr marL="342900" indent="-342900">
              <a:lnSpc>
                <a:spcPct val="100000"/>
              </a:lnSpc>
              <a:spcBef>
                <a:spcPts val="600"/>
              </a:spcBef>
              <a:spcAft>
                <a:spcPts val="600"/>
              </a:spcAft>
              <a:buFont typeface="Arial" panose="020B0604020202020204" pitchFamily="34" charset="0"/>
              <a:buChar char="•"/>
            </a:pPr>
            <a:r>
              <a:rPr lang="en-US" sz="2400" dirty="0">
                <a:solidFill>
                  <a:schemeClr val="bg1"/>
                </a:solidFill>
              </a:rPr>
              <a:t>Does not violate the Fourth Amendment</a:t>
            </a:r>
          </a:p>
        </p:txBody>
      </p:sp>
    </p:spTree>
    <p:extLst>
      <p:ext uri="{BB962C8B-B14F-4D97-AF65-F5344CB8AC3E}">
        <p14:creationId xmlns:p14="http://schemas.microsoft.com/office/powerpoint/2010/main" val="28047059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444C16-F7A9-211E-CD64-4411A0F9AF30}"/>
              </a:ext>
            </a:extLst>
          </p:cNvPr>
          <p:cNvSpPr>
            <a:spLocks noGrp="1"/>
          </p:cNvSpPr>
          <p:nvPr>
            <p:ph idx="1"/>
          </p:nvPr>
        </p:nvSpPr>
        <p:spPr>
          <a:xfrm>
            <a:off x="1392667" y="2341806"/>
            <a:ext cx="9406666" cy="3824861"/>
          </a:xfrm>
        </p:spPr>
        <p:txBody>
          <a:bodyPr>
            <a:normAutofit/>
          </a:bodyPr>
          <a:lstStyle/>
          <a:p>
            <a:pPr>
              <a:lnSpc>
                <a:spcPct val="100000"/>
              </a:lnSpc>
              <a:spcBef>
                <a:spcPts val="600"/>
              </a:spcBef>
              <a:spcAft>
                <a:spcPts val="600"/>
              </a:spcAft>
            </a:pPr>
            <a:r>
              <a:rPr lang="en-US" sz="1700" dirty="0">
                <a:solidFill>
                  <a:schemeClr val="bg1"/>
                </a:solidFill>
              </a:rPr>
              <a:t>In a major reversal, the </a:t>
            </a:r>
            <a:r>
              <a:rPr lang="en-US" sz="1700" dirty="0">
                <a:solidFill>
                  <a:schemeClr val="accent2"/>
                </a:solidFill>
              </a:rPr>
              <a:t>U.S. Court of Appeals for the 11th Circuit </a:t>
            </a:r>
            <a:r>
              <a:rPr lang="en-US" sz="1700" dirty="0">
                <a:solidFill>
                  <a:schemeClr val="bg1"/>
                </a:solidFill>
              </a:rPr>
              <a:t>has upheld the constitutionality of the </a:t>
            </a:r>
            <a:r>
              <a:rPr lang="en-US" sz="1700" dirty="0">
                <a:solidFill>
                  <a:schemeClr val="accent2"/>
                </a:solidFill>
              </a:rPr>
              <a:t>Corporate Transparency Act (CTA), </a:t>
            </a:r>
            <a:r>
              <a:rPr lang="en-US" sz="1700" dirty="0">
                <a:solidFill>
                  <a:schemeClr val="bg1"/>
                </a:solidFill>
              </a:rPr>
              <a:t>finding it to be a valid exercise of congressional power. </a:t>
            </a:r>
          </a:p>
          <a:p>
            <a:pPr>
              <a:lnSpc>
                <a:spcPct val="100000"/>
              </a:lnSpc>
              <a:spcBef>
                <a:spcPts val="600"/>
              </a:spcBef>
              <a:spcAft>
                <a:spcPts val="600"/>
              </a:spcAft>
            </a:pPr>
            <a:r>
              <a:rPr lang="en-US" sz="1700" dirty="0">
                <a:solidFill>
                  <a:schemeClr val="bg1"/>
                </a:solidFill>
              </a:rPr>
              <a:t>However, the practical effect of the decision may be limited, given a </a:t>
            </a:r>
            <a:r>
              <a:rPr lang="en-US" sz="1700" dirty="0">
                <a:solidFill>
                  <a:schemeClr val="accent2"/>
                </a:solidFill>
              </a:rPr>
              <a:t>March 2025 Treasury interim final rule </a:t>
            </a:r>
            <a:r>
              <a:rPr lang="en-US" sz="1700" dirty="0">
                <a:solidFill>
                  <a:schemeClr val="bg1"/>
                </a:solidFill>
              </a:rPr>
              <a:t>exempting </a:t>
            </a:r>
            <a:r>
              <a:rPr lang="en-US" sz="1700" dirty="0">
                <a:solidFill>
                  <a:schemeClr val="accent2"/>
                </a:solidFill>
              </a:rPr>
              <a:t>“domestic reporting companies” </a:t>
            </a:r>
            <a:r>
              <a:rPr lang="en-US" sz="1700" dirty="0">
                <a:solidFill>
                  <a:schemeClr val="bg1"/>
                </a:solidFill>
              </a:rPr>
              <a:t>and their beneficial owners from the law’s reporting requirements. (</a:t>
            </a:r>
            <a:r>
              <a:rPr lang="en-US" sz="1700" dirty="0" err="1">
                <a:solidFill>
                  <a:schemeClr val="bg1"/>
                </a:solidFill>
              </a:rPr>
              <a:t>Nat’l</a:t>
            </a:r>
            <a:r>
              <a:rPr lang="en-US" sz="1700" dirty="0">
                <a:solidFill>
                  <a:schemeClr val="bg1"/>
                </a:solidFill>
              </a:rPr>
              <a:t> Small Bus. United v. U.S. </a:t>
            </a:r>
            <a:r>
              <a:rPr lang="en-US" sz="1700" dirty="0" err="1">
                <a:solidFill>
                  <a:schemeClr val="bg1"/>
                </a:solidFill>
              </a:rPr>
              <a:t>Dep’t</a:t>
            </a:r>
            <a:r>
              <a:rPr lang="en-US" sz="1700" dirty="0">
                <a:solidFill>
                  <a:schemeClr val="bg1"/>
                </a:solidFill>
              </a:rPr>
              <a:t> of the Treasury, No. 24-10736, 2025 WL 3637295 (11th Cir. Dec. 16, 2025))</a:t>
            </a:r>
          </a:p>
          <a:p>
            <a:pPr>
              <a:lnSpc>
                <a:spcPct val="100000"/>
              </a:lnSpc>
              <a:spcBef>
                <a:spcPts val="600"/>
              </a:spcBef>
              <a:spcAft>
                <a:spcPts val="600"/>
              </a:spcAft>
            </a:pPr>
            <a:r>
              <a:rPr lang="en-US" sz="1700" dirty="0">
                <a:solidFill>
                  <a:schemeClr val="bg1"/>
                </a:solidFill>
              </a:rPr>
              <a:t>The CTA was signed into law in 2021 and takes aim at layered corporate structures that facilitate illicit activities, such as money laundering, fraud, and trafficking. </a:t>
            </a:r>
          </a:p>
          <a:p>
            <a:pPr>
              <a:lnSpc>
                <a:spcPct val="100000"/>
              </a:lnSpc>
              <a:spcBef>
                <a:spcPts val="600"/>
              </a:spcBef>
              <a:spcAft>
                <a:spcPts val="600"/>
              </a:spcAft>
            </a:pPr>
            <a:r>
              <a:rPr lang="en-US" sz="1700" dirty="0">
                <a:solidFill>
                  <a:schemeClr val="bg1"/>
                </a:solidFill>
              </a:rPr>
              <a:t>However, the CTA and its implementing beneficial ownership information (BOI) reporting regulations have faced constitutional challenges in several jurisdictions. </a:t>
            </a:r>
          </a:p>
          <a:p>
            <a:pPr>
              <a:lnSpc>
                <a:spcPct val="100000"/>
              </a:lnSpc>
              <a:spcBef>
                <a:spcPts val="600"/>
              </a:spcBef>
              <a:spcAft>
                <a:spcPts val="600"/>
              </a:spcAft>
            </a:pPr>
            <a:r>
              <a:rPr lang="en-US" sz="1700" dirty="0">
                <a:solidFill>
                  <a:schemeClr val="bg1"/>
                </a:solidFill>
              </a:rPr>
              <a:t>Tuesday’s decision out of the 11th Circuit may be a win for those seeking to uphold the law, </a:t>
            </a:r>
            <a:r>
              <a:rPr lang="en-US" sz="1700" dirty="0">
                <a:solidFill>
                  <a:schemeClr val="accent2"/>
                </a:solidFill>
              </a:rPr>
              <a:t>but it doesn’t reinstate the broader BOI reporting requirements.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B59F79-9195-7859-BDD9-5C6E6FDEA78D}"/>
              </a:ext>
            </a:extLst>
          </p:cNvPr>
          <p:cNvSpPr txBox="1"/>
          <p:nvPr/>
        </p:nvSpPr>
        <p:spPr>
          <a:xfrm>
            <a:off x="1143000" y="887743"/>
            <a:ext cx="6096000" cy="523220"/>
          </a:xfrm>
          <a:prstGeom prst="rect">
            <a:avLst/>
          </a:prstGeom>
          <a:noFill/>
        </p:spPr>
        <p:txBody>
          <a:bodyPr wrap="square">
            <a:spAutoFit/>
          </a:bodyPr>
          <a:lstStyle/>
          <a:p>
            <a:r>
              <a:rPr lang="en-US" sz="2800" dirty="0">
                <a:solidFill>
                  <a:schemeClr val="accent2"/>
                </a:solidFill>
              </a:rPr>
              <a:t>Corporate Transparency Act </a:t>
            </a:r>
          </a:p>
        </p:txBody>
      </p:sp>
    </p:spTree>
    <p:extLst>
      <p:ext uri="{BB962C8B-B14F-4D97-AF65-F5344CB8AC3E}">
        <p14:creationId xmlns:p14="http://schemas.microsoft.com/office/powerpoint/2010/main" val="18645955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B245832-9234-615D-FC83-3B5EBA69A957}"/>
              </a:ext>
            </a:extLst>
          </p:cNvPr>
          <p:cNvSpPr>
            <a:spLocks noGrp="1"/>
          </p:cNvSpPr>
          <p:nvPr>
            <p:ph type="title"/>
          </p:nvPr>
        </p:nvSpPr>
        <p:spPr>
          <a:xfrm>
            <a:off x="4151488" y="3005371"/>
            <a:ext cx="2653728" cy="845540"/>
          </a:xfrm>
        </p:spPr>
        <p:txBody>
          <a:bodyPr vert="horz" lIns="91440" tIns="45720" rIns="91440" bIns="45720" rtlCol="0" anchor="b">
            <a:normAutofit/>
          </a:bodyPr>
          <a:lstStyle/>
          <a:p>
            <a:pPr algn="r"/>
            <a:r>
              <a:rPr lang="en-US" sz="4800" kern="1200" dirty="0">
                <a:solidFill>
                  <a:srgbClr val="FFFFFF"/>
                </a:solidFill>
                <a:latin typeface="+mj-lt"/>
                <a:ea typeface="+mj-ea"/>
                <a:cs typeface="+mj-cs"/>
              </a:rPr>
              <a:t>Planning</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3447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972AA-E5B1-5571-5896-5C8D0CDB6B9A}"/>
              </a:ext>
            </a:extLst>
          </p:cNvPr>
          <p:cNvPicPr>
            <a:picLocks noChangeAspect="1"/>
          </p:cNvPicPr>
          <p:nvPr/>
        </p:nvPicPr>
        <p:blipFill>
          <a:blip r:embed="rId3"/>
          <a:stretch>
            <a:fillRect/>
          </a:stretch>
        </p:blipFill>
        <p:spPr>
          <a:xfrm>
            <a:off x="6726622" y="0"/>
            <a:ext cx="5465378" cy="6858000"/>
          </a:xfrm>
          <a:prstGeom prst="rect">
            <a:avLst/>
          </a:prstGeom>
        </p:spPr>
      </p:pic>
      <p:sp>
        <p:nvSpPr>
          <p:cNvPr id="3" name="Text Placeholder 2">
            <a:extLst>
              <a:ext uri="{FF2B5EF4-FFF2-40B4-BE49-F238E27FC236}">
                <a16:creationId xmlns:a16="http://schemas.microsoft.com/office/drawing/2014/main" id="{D3EC3857-D258-01DB-33DE-73BD36C3AD37}"/>
              </a:ext>
            </a:extLst>
          </p:cNvPr>
          <p:cNvSpPr>
            <a:spLocks noGrp="1"/>
          </p:cNvSpPr>
          <p:nvPr>
            <p:ph type="body" idx="1"/>
          </p:nvPr>
        </p:nvSpPr>
        <p:spPr>
          <a:xfrm>
            <a:off x="974835" y="1706423"/>
            <a:ext cx="6483240" cy="4547177"/>
          </a:xfrm>
        </p:spPr>
        <p:txBody>
          <a:bodyPr/>
          <a:lstStyle/>
          <a:p>
            <a:pPr marL="342900" indent="-342900">
              <a:buFont typeface="Arial" panose="020B0604020202020204" pitchFamily="34" charset="0"/>
              <a:buChar char="•"/>
            </a:pPr>
            <a:r>
              <a:rPr lang="en-US" sz="3200" dirty="0">
                <a:solidFill>
                  <a:schemeClr val="bg1"/>
                </a:solidFill>
              </a:rPr>
              <a:t>Estate, gift, and GST exemption permanently set at </a:t>
            </a:r>
            <a:r>
              <a:rPr lang="en-US" sz="3200" dirty="0">
                <a:solidFill>
                  <a:schemeClr val="accent2">
                    <a:lumMod val="40000"/>
                    <a:lumOff val="60000"/>
                  </a:schemeClr>
                </a:solidFill>
              </a:rPr>
              <a:t>$15 million per individual ($30 million </a:t>
            </a:r>
            <a:r>
              <a:rPr lang="en-US" sz="3200" dirty="0">
                <a:solidFill>
                  <a:schemeClr val="bg1"/>
                </a:solidFill>
              </a:rPr>
              <a:t>for married couples) in 2026</a:t>
            </a:r>
          </a:p>
          <a:p>
            <a:pPr marL="342900" indent="-342900">
              <a:buFont typeface="Arial" panose="020B0604020202020204" pitchFamily="34" charset="0"/>
              <a:buChar char="•"/>
            </a:pPr>
            <a:r>
              <a:rPr lang="en-US" sz="3200" dirty="0">
                <a:solidFill>
                  <a:schemeClr val="bg1"/>
                </a:solidFill>
              </a:rPr>
              <a:t>Adjusted for inflation after 2026</a:t>
            </a:r>
          </a:p>
          <a:p>
            <a:endParaRPr lang="en-US" dirty="0"/>
          </a:p>
        </p:txBody>
      </p:sp>
      <p:sp>
        <p:nvSpPr>
          <p:cNvPr id="4" name="TextBox 3">
            <a:extLst>
              <a:ext uri="{FF2B5EF4-FFF2-40B4-BE49-F238E27FC236}">
                <a16:creationId xmlns:a16="http://schemas.microsoft.com/office/drawing/2014/main" id="{544183E8-804E-749E-336E-697773393427}"/>
              </a:ext>
            </a:extLst>
          </p:cNvPr>
          <p:cNvSpPr txBox="1"/>
          <p:nvPr/>
        </p:nvSpPr>
        <p:spPr>
          <a:xfrm>
            <a:off x="831850" y="583684"/>
            <a:ext cx="49441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Planning after the OBBB Act</a:t>
            </a:r>
          </a:p>
        </p:txBody>
      </p:sp>
      <p:cxnSp>
        <p:nvCxnSpPr>
          <p:cNvPr id="7" name="Straight Connector 6">
            <a:extLst>
              <a:ext uri="{FF2B5EF4-FFF2-40B4-BE49-F238E27FC236}">
                <a16:creationId xmlns:a16="http://schemas.microsoft.com/office/drawing/2014/main" id="{24DAA876-4722-4E53-1157-CA5769FD2235}"/>
              </a:ext>
            </a:extLst>
          </p:cNvPr>
          <p:cNvCxnSpPr/>
          <p:nvPr/>
        </p:nvCxnSpPr>
        <p:spPr>
          <a:xfrm>
            <a:off x="974834" y="1429408"/>
            <a:ext cx="501343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94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7600" y="9906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3865245" y="840968"/>
            <a:ext cx="8128000" cy="6017032"/>
          </a:xfrm>
          <a:prstGeom prst="rect">
            <a:avLst/>
          </a:prstGeom>
          <a:noFill/>
          <a:ln w="31750">
            <a:noFill/>
          </a:ln>
        </p:spPr>
        <p:txBody>
          <a:bodyPr lIns="274320" tIns="182880" rIns="27432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EDWARD L. PERKINS, BA, JD, LLM(Tax), CPA</a:t>
            </a:r>
          </a:p>
          <a:p>
            <a:pPr marL="4572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Founding Shareholder - </a:t>
            </a: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685800" rtl="0" eaLnBrk="1" fontAlgn="base" latinLnBrk="0" hangingPunct="1">
              <a:lnSpc>
                <a:spcPct val="100000"/>
              </a:lnSpc>
              <a:spcBef>
                <a:spcPct val="0"/>
              </a:spcBef>
              <a:spcAft>
                <a:spcPts val="60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tedperkins@gibperk.com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610.565.1708 ext. 102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Adjunct Professor</a:t>
            </a:r>
          </a:p>
          <a:p>
            <a:pPr marL="45720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Villanova University School of Law - </a:t>
            </a:r>
            <a:r>
              <a:rPr kumimoji="0" lang="en-US" sz="2000" b="0" i="1"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Graduate Tax Program</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Author </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Taxation of Trusts and Estates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Fundamentals of Trusts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Drafting Wills That Work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Special Needs Trusts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Pennsylvania Trusts Handbook</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ABCs of Will Contests – </a:t>
            </a:r>
            <a:r>
              <a:rPr kumimoji="0" lang="en-US" sz="1800" b="0" i="0" u="none" strike="noStrike" kern="1200" cap="none" spc="0" normalizeH="0" baseline="0" noProof="0" dirty="0">
                <a:ln>
                  <a:noFill/>
                </a:ln>
                <a:solidFill>
                  <a:srgbClr val="FFFFFF">
                    <a:lumMod val="65000"/>
                  </a:srgbClr>
                </a:solidFill>
                <a:effectLst/>
                <a:uLnTx/>
                <a:uFillTx/>
                <a:latin typeface="Arial Narrow" panose="020B0606020202030204" pitchFamily="34" charset="0"/>
                <a:ea typeface="Tahoma" pitchFamily="34" charset="0"/>
                <a:cs typeface="Calibri" pitchFamily="34" charset="0"/>
              </a:rPr>
              <a:t>Co-Author Paul Fellman</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Founder </a:t>
            </a:r>
            <a:r>
              <a:rPr kumimoji="0" lang="en-US" sz="2000" b="1"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t>
            </a:r>
            <a:r>
              <a:rPr kumimoji="0" lang="en-US" sz="2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ea typeface="Tahoma" pitchFamily="34" charset="0"/>
                <a:cs typeface="Calibri" pitchFamily="34" charset="0"/>
              </a:rPr>
              <a:t> </a:t>
            </a: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YourOnlineProfessor.net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pic>
        <p:nvPicPr>
          <p:cNvPr id="58374" name="Picture 7" descr="K:\FIRM\GibPerk WebSite\Law Firm\untitled-695-Edit.jpg">
            <a:extLst>
              <a:ext uri="{FF2B5EF4-FFF2-40B4-BE49-F238E27FC236}">
                <a16:creationId xmlns:a16="http://schemas.microsoft.com/office/drawing/2014/main" id="{644D987F-3219-4C8B-9C35-7EFB5E0B10C4}"/>
              </a:ext>
            </a:extLst>
          </p:cNvPr>
          <p:cNvPicPr preferRelativeResize="0">
            <a:picLocks noChangeArrowheads="1"/>
          </p:cNvPicPr>
          <p:nvPr/>
        </p:nvPicPr>
        <p:blipFill>
          <a:blip r:embed="rId5"/>
          <a:srcRect/>
          <a:stretch>
            <a:fillRect/>
          </a:stretch>
        </p:blipFill>
        <p:spPr bwMode="auto">
          <a:xfrm>
            <a:off x="731520" y="1188720"/>
            <a:ext cx="2743200" cy="4206240"/>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8345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1" name="Rectangle 1844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8434" name="Picture 2" descr="Declare Income Tax on Behalf of Employees">
            <a:extLst>
              <a:ext uri="{FF2B5EF4-FFF2-40B4-BE49-F238E27FC236}">
                <a16:creationId xmlns:a16="http://schemas.microsoft.com/office/drawing/2014/main" id="{D1862C35-FF77-E553-B0FA-E1CA253C7C8A}"/>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a:stretch>
            <a:fillRect/>
          </a:stretch>
        </p:blipFill>
        <p:spPr bwMode="auto">
          <a:xfrm>
            <a:off x="-3049" y="-85857"/>
            <a:ext cx="12192001" cy="6943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3B8ACF-1EA8-8446-4013-4DF3A9B0BA00}"/>
              </a:ext>
            </a:extLst>
          </p:cNvPr>
          <p:cNvSpPr>
            <a:spLocks noGrp="1"/>
          </p:cNvSpPr>
          <p:nvPr>
            <p:ph type="title"/>
          </p:nvPr>
        </p:nvSpPr>
        <p:spPr>
          <a:xfrm>
            <a:off x="838199" y="557189"/>
            <a:ext cx="4556595" cy="5571899"/>
          </a:xfrm>
        </p:spPr>
        <p:txBody>
          <a:bodyPr>
            <a:normAutofit/>
          </a:bodyPr>
          <a:lstStyle/>
          <a:p>
            <a:r>
              <a:rPr lang="en-US" sz="4800" dirty="0">
                <a:solidFill>
                  <a:srgbClr val="FFFF00"/>
                </a:solidFill>
                <a:effectLst>
                  <a:outerShdw blurRad="38100" dist="38100" dir="2700000" algn="tl">
                    <a:srgbClr val="000000">
                      <a:alpha val="43137"/>
                    </a:srgbClr>
                  </a:outerShdw>
                </a:effectLst>
              </a:rPr>
              <a:t>Income Tax Considerations</a:t>
            </a:r>
          </a:p>
        </p:txBody>
      </p:sp>
      <p:sp>
        <p:nvSpPr>
          <p:cNvPr id="3" name="Content Placeholder 2">
            <a:extLst>
              <a:ext uri="{FF2B5EF4-FFF2-40B4-BE49-F238E27FC236}">
                <a16:creationId xmlns:a16="http://schemas.microsoft.com/office/drawing/2014/main" id="{3B6F1AB6-E658-560D-7BBE-B1C29B4D8A72}"/>
              </a:ext>
            </a:extLst>
          </p:cNvPr>
          <p:cNvSpPr>
            <a:spLocks noGrp="1"/>
          </p:cNvSpPr>
          <p:nvPr>
            <p:ph idx="1"/>
          </p:nvPr>
        </p:nvSpPr>
        <p:spPr>
          <a:xfrm>
            <a:off x="5394794" y="728912"/>
            <a:ext cx="6286764" cy="5571899"/>
          </a:xfrm>
        </p:spPr>
        <p:txBody>
          <a:bodyPr anchor="ctr">
            <a:normAutofit/>
          </a:bodyPr>
          <a:lstStyle/>
          <a:p>
            <a:r>
              <a:rPr lang="en-US" sz="3600" dirty="0">
                <a:solidFill>
                  <a:srgbClr val="FFFF00"/>
                </a:solidFill>
                <a:effectLst>
                  <a:outerShdw blurRad="38100" dist="38100" dir="2700000" algn="tl">
                    <a:srgbClr val="000000">
                      <a:alpha val="43137"/>
                    </a:srgbClr>
                  </a:outerShdw>
                </a:effectLst>
              </a:rPr>
              <a:t>Potential future basis step-up</a:t>
            </a:r>
          </a:p>
          <a:p>
            <a:r>
              <a:rPr lang="en-US" sz="3600" dirty="0">
                <a:solidFill>
                  <a:srgbClr val="FFFF00"/>
                </a:solidFill>
                <a:effectLst>
                  <a:outerShdw blurRad="38100" dist="38100" dir="2700000" algn="tl">
                    <a:srgbClr val="000000">
                      <a:alpha val="43137"/>
                    </a:srgbClr>
                  </a:outerShdw>
                </a:effectLst>
              </a:rPr>
              <a:t>Lifetime gifts receive transferred basis (no step-up)</a:t>
            </a:r>
          </a:p>
          <a:p>
            <a:r>
              <a:rPr lang="en-US" sz="3600" dirty="0">
                <a:solidFill>
                  <a:srgbClr val="FFFF00"/>
                </a:solidFill>
                <a:effectLst>
                  <a:outerShdw blurRad="38100" dist="38100" dir="2700000" algn="tl">
                    <a:srgbClr val="000000">
                      <a:alpha val="43137"/>
                    </a:srgbClr>
                  </a:outerShdw>
                </a:effectLst>
              </a:rPr>
              <a:t>Consider income tax consequences vs. estate planning goals </a:t>
            </a:r>
          </a:p>
        </p:txBody>
      </p:sp>
    </p:spTree>
    <p:extLst>
      <p:ext uri="{BB962C8B-B14F-4D97-AF65-F5344CB8AC3E}">
        <p14:creationId xmlns:p14="http://schemas.microsoft.com/office/powerpoint/2010/main" val="36381774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11186995-3676-5E8E-594E-123C210059AC}"/>
              </a:ext>
            </a:extLst>
          </p:cNvPr>
          <p:cNvGraphicFramePr/>
          <p:nvPr>
            <p:extLst>
              <p:ext uri="{D42A27DB-BD31-4B8C-83A1-F6EECF244321}">
                <p14:modId xmlns:p14="http://schemas.microsoft.com/office/powerpoint/2010/main" val="3922185062"/>
              </p:ext>
            </p:extLst>
          </p:nvPr>
        </p:nvGraphicFramePr>
        <p:xfrm>
          <a:off x="831850" y="591127"/>
          <a:ext cx="10515600" cy="549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1325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32F5A48-8EA0-4DF0-B85E-A7DD53EA8637}"/>
                                            </p:graphicEl>
                                          </p:spTgt>
                                        </p:tgtEl>
                                        <p:attrNameLst>
                                          <p:attrName>style.visibility</p:attrName>
                                        </p:attrNameLst>
                                      </p:cBhvr>
                                      <p:to>
                                        <p:strVal val="visible"/>
                                      </p:to>
                                    </p:set>
                                    <p:animEffect transition="in" filter="wipe(left)">
                                      <p:cBhvr>
                                        <p:cTn id="7" dur="500"/>
                                        <p:tgtEl>
                                          <p:spTgt spid="5">
                                            <p:graphicEl>
                                              <a:dgm id="{232F5A48-8EA0-4DF0-B85E-A7DD53EA8637}"/>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C76FFCE2-1BA1-4197-BDEF-0C447CDB6280}"/>
                                            </p:graphicEl>
                                          </p:spTgt>
                                        </p:tgtEl>
                                        <p:attrNameLst>
                                          <p:attrName>style.visibility</p:attrName>
                                        </p:attrNameLst>
                                      </p:cBhvr>
                                      <p:to>
                                        <p:strVal val="visible"/>
                                      </p:to>
                                    </p:set>
                                    <p:animEffect transition="in" filter="wipe(left)">
                                      <p:cBhvr>
                                        <p:cTn id="10" dur="500"/>
                                        <p:tgtEl>
                                          <p:spTgt spid="5">
                                            <p:graphicEl>
                                              <a:dgm id="{C76FFCE2-1BA1-4197-BDEF-0C447CDB628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757438E6-414B-40D9-BEB9-A59D87DA87C7}"/>
                                            </p:graphicEl>
                                          </p:spTgt>
                                        </p:tgtEl>
                                        <p:attrNameLst>
                                          <p:attrName>style.visibility</p:attrName>
                                        </p:attrNameLst>
                                      </p:cBhvr>
                                      <p:to>
                                        <p:strVal val="visible"/>
                                      </p:to>
                                    </p:set>
                                    <p:animEffect transition="in" filter="wipe(left)">
                                      <p:cBhvr>
                                        <p:cTn id="15" dur="500"/>
                                        <p:tgtEl>
                                          <p:spTgt spid="5">
                                            <p:graphicEl>
                                              <a:dgm id="{757438E6-414B-40D9-BEB9-A59D87DA87C7}"/>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642678B6-BC5B-4707-A687-5D26F52FC956}"/>
                                            </p:graphicEl>
                                          </p:spTgt>
                                        </p:tgtEl>
                                        <p:attrNameLst>
                                          <p:attrName>style.visibility</p:attrName>
                                        </p:attrNameLst>
                                      </p:cBhvr>
                                      <p:to>
                                        <p:strVal val="visible"/>
                                      </p:to>
                                    </p:set>
                                    <p:animEffect transition="in" filter="wipe(left)">
                                      <p:cBhvr>
                                        <p:cTn id="18" dur="500"/>
                                        <p:tgtEl>
                                          <p:spTgt spid="5">
                                            <p:graphicEl>
                                              <a:dgm id="{642678B6-BC5B-4707-A687-5D26F52FC95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graphicEl>
                                              <a:dgm id="{788C783E-6C79-4149-9522-1A2C5119A475}"/>
                                            </p:graphicEl>
                                          </p:spTgt>
                                        </p:tgtEl>
                                        <p:attrNameLst>
                                          <p:attrName>style.visibility</p:attrName>
                                        </p:attrNameLst>
                                      </p:cBhvr>
                                      <p:to>
                                        <p:strVal val="visible"/>
                                      </p:to>
                                    </p:set>
                                    <p:animEffect transition="in" filter="wipe(left)">
                                      <p:cBhvr>
                                        <p:cTn id="23" dur="500"/>
                                        <p:tgtEl>
                                          <p:spTgt spid="5">
                                            <p:graphicEl>
                                              <a:dgm id="{788C783E-6C79-4149-9522-1A2C5119A475}"/>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graphicEl>
                                              <a:dgm id="{DD9A57CF-723B-4C49-B237-A5E213006358}"/>
                                            </p:graphicEl>
                                          </p:spTgt>
                                        </p:tgtEl>
                                        <p:attrNameLst>
                                          <p:attrName>style.visibility</p:attrName>
                                        </p:attrNameLst>
                                      </p:cBhvr>
                                      <p:to>
                                        <p:strVal val="visible"/>
                                      </p:to>
                                    </p:set>
                                    <p:animEffect transition="in" filter="wipe(left)">
                                      <p:cBhvr>
                                        <p:cTn id="26" dur="500"/>
                                        <p:tgtEl>
                                          <p:spTgt spid="5">
                                            <p:graphicEl>
                                              <a:dgm id="{DD9A57CF-723B-4C49-B237-A5E21300635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1B01793F-82F1-4E63-B35B-AEE9E8E00B6B}"/>
                                            </p:graphicEl>
                                          </p:spTgt>
                                        </p:tgtEl>
                                        <p:attrNameLst>
                                          <p:attrName>style.visibility</p:attrName>
                                        </p:attrNameLst>
                                      </p:cBhvr>
                                      <p:to>
                                        <p:strVal val="visible"/>
                                      </p:to>
                                    </p:set>
                                    <p:animEffect transition="in" filter="wipe(left)">
                                      <p:cBhvr>
                                        <p:cTn id="31" dur="500"/>
                                        <p:tgtEl>
                                          <p:spTgt spid="5">
                                            <p:graphicEl>
                                              <a:dgm id="{1B01793F-82F1-4E63-B35B-AEE9E8E00B6B}"/>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graphicEl>
                                              <a:dgm id="{5F727EFA-4F0F-43BD-887B-5EB3E4FDFC50}"/>
                                            </p:graphicEl>
                                          </p:spTgt>
                                        </p:tgtEl>
                                        <p:attrNameLst>
                                          <p:attrName>style.visibility</p:attrName>
                                        </p:attrNameLst>
                                      </p:cBhvr>
                                      <p:to>
                                        <p:strVal val="visible"/>
                                      </p:to>
                                    </p:set>
                                    <p:animEffect transition="in" filter="wipe(left)">
                                      <p:cBhvr>
                                        <p:cTn id="34" dur="500"/>
                                        <p:tgtEl>
                                          <p:spTgt spid="5">
                                            <p:graphicEl>
                                              <a:dgm id="{5F727EFA-4F0F-43BD-887B-5EB3E4FDFC5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dgm id="{6C7C1BAD-6C38-4889-A617-F5FE8162CA83}"/>
                                            </p:graphicEl>
                                          </p:spTgt>
                                        </p:tgtEl>
                                        <p:attrNameLst>
                                          <p:attrName>style.visibility</p:attrName>
                                        </p:attrNameLst>
                                      </p:cBhvr>
                                      <p:to>
                                        <p:strVal val="visible"/>
                                      </p:to>
                                    </p:set>
                                    <p:animEffect transition="in" filter="wipe(left)">
                                      <p:cBhvr>
                                        <p:cTn id="39" dur="500"/>
                                        <p:tgtEl>
                                          <p:spTgt spid="5">
                                            <p:graphicEl>
                                              <a:dgm id="{6C7C1BAD-6C38-4889-A617-F5FE8162CA83}"/>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graphicEl>
                                              <a:dgm id="{8DB8E4FE-0FC9-4210-9B4F-FE381905B805}"/>
                                            </p:graphicEl>
                                          </p:spTgt>
                                        </p:tgtEl>
                                        <p:attrNameLst>
                                          <p:attrName>style.visibility</p:attrName>
                                        </p:attrNameLst>
                                      </p:cBhvr>
                                      <p:to>
                                        <p:strVal val="visible"/>
                                      </p:to>
                                    </p:set>
                                    <p:animEffect transition="in" filter="wipe(left)">
                                      <p:cBhvr>
                                        <p:cTn id="42" dur="500"/>
                                        <p:tgtEl>
                                          <p:spTgt spid="5">
                                            <p:graphicEl>
                                              <a:dgm id="{8DB8E4FE-0FC9-4210-9B4F-FE381905B80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B09CDCB5-4CFA-42E3-B04B-2B5A0CF796AC}"/>
                                            </p:graphicEl>
                                          </p:spTgt>
                                        </p:tgtEl>
                                        <p:attrNameLst>
                                          <p:attrName>style.visibility</p:attrName>
                                        </p:attrNameLst>
                                      </p:cBhvr>
                                      <p:to>
                                        <p:strVal val="visible"/>
                                      </p:to>
                                    </p:set>
                                    <p:animEffect transition="in" filter="wipe(left)">
                                      <p:cBhvr>
                                        <p:cTn id="47" dur="500"/>
                                        <p:tgtEl>
                                          <p:spTgt spid="5">
                                            <p:graphicEl>
                                              <a:dgm id="{B09CDCB5-4CFA-42E3-B04B-2B5A0CF796AC}"/>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graphicEl>
                                              <a:dgm id="{2499CDA8-FDC2-4FA7-99FE-A26E122E27A8}"/>
                                            </p:graphicEl>
                                          </p:spTgt>
                                        </p:tgtEl>
                                        <p:attrNameLst>
                                          <p:attrName>style.visibility</p:attrName>
                                        </p:attrNameLst>
                                      </p:cBhvr>
                                      <p:to>
                                        <p:strVal val="visible"/>
                                      </p:to>
                                    </p:set>
                                    <p:animEffect transition="in" filter="wipe(left)">
                                      <p:cBhvr>
                                        <p:cTn id="50" dur="500"/>
                                        <p:tgtEl>
                                          <p:spTgt spid="5">
                                            <p:graphicEl>
                                              <a:dgm id="{2499CDA8-FDC2-4FA7-99FE-A26E122E27A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graphicEl>
                                              <a:dgm id="{B2206C1E-8F3D-418A-A93B-34514673364A}"/>
                                            </p:graphicEl>
                                          </p:spTgt>
                                        </p:tgtEl>
                                        <p:attrNameLst>
                                          <p:attrName>style.visibility</p:attrName>
                                        </p:attrNameLst>
                                      </p:cBhvr>
                                      <p:to>
                                        <p:strVal val="visible"/>
                                      </p:to>
                                    </p:set>
                                    <p:animEffect transition="in" filter="wipe(left)">
                                      <p:cBhvr>
                                        <p:cTn id="55" dur="500"/>
                                        <p:tgtEl>
                                          <p:spTgt spid="5">
                                            <p:graphicEl>
                                              <a:dgm id="{B2206C1E-8F3D-418A-A93B-34514673364A}"/>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graphicEl>
                                              <a:dgm id="{6013176F-00B5-400D-9DF2-1DCB0ED5BD0A}"/>
                                            </p:graphicEl>
                                          </p:spTgt>
                                        </p:tgtEl>
                                        <p:attrNameLst>
                                          <p:attrName>style.visibility</p:attrName>
                                        </p:attrNameLst>
                                      </p:cBhvr>
                                      <p:to>
                                        <p:strVal val="visible"/>
                                      </p:to>
                                    </p:set>
                                    <p:animEffect transition="in" filter="wipe(left)">
                                      <p:cBhvr>
                                        <p:cTn id="58" dur="500"/>
                                        <p:tgtEl>
                                          <p:spTgt spid="5">
                                            <p:graphicEl>
                                              <a:dgm id="{6013176F-00B5-400D-9DF2-1DCB0ED5BD0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graphicEl>
                                              <a:dgm id="{E5BDB4EE-4C60-487A-8815-8424226A6211}"/>
                                            </p:graphicEl>
                                          </p:spTgt>
                                        </p:tgtEl>
                                        <p:attrNameLst>
                                          <p:attrName>style.visibility</p:attrName>
                                        </p:attrNameLst>
                                      </p:cBhvr>
                                      <p:to>
                                        <p:strVal val="visible"/>
                                      </p:to>
                                    </p:set>
                                    <p:animEffect transition="in" filter="wipe(left)">
                                      <p:cBhvr>
                                        <p:cTn id="63" dur="500"/>
                                        <p:tgtEl>
                                          <p:spTgt spid="5">
                                            <p:graphicEl>
                                              <a:dgm id="{E5BDB4EE-4C60-487A-8815-8424226A6211}"/>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
                                            <p:graphicEl>
                                              <a:dgm id="{5B78D46B-4521-43D7-AE73-A6B0740100F5}"/>
                                            </p:graphicEl>
                                          </p:spTgt>
                                        </p:tgtEl>
                                        <p:attrNameLst>
                                          <p:attrName>style.visibility</p:attrName>
                                        </p:attrNameLst>
                                      </p:cBhvr>
                                      <p:to>
                                        <p:strVal val="visible"/>
                                      </p:to>
                                    </p:set>
                                    <p:animEffect transition="in" filter="wipe(left)">
                                      <p:cBhvr>
                                        <p:cTn id="66" dur="500"/>
                                        <p:tgtEl>
                                          <p:spTgt spid="5">
                                            <p:graphicEl>
                                              <a:dgm id="{5B78D46B-4521-43D7-AE73-A6B0740100F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graphicEl>
                                              <a:dgm id="{73CCBA13-F41A-4A70-BB5C-4BE3E681EB96}"/>
                                            </p:graphicEl>
                                          </p:spTgt>
                                        </p:tgtEl>
                                        <p:attrNameLst>
                                          <p:attrName>style.visibility</p:attrName>
                                        </p:attrNameLst>
                                      </p:cBhvr>
                                      <p:to>
                                        <p:strVal val="visible"/>
                                      </p:to>
                                    </p:set>
                                    <p:animEffect transition="in" filter="wipe(left)">
                                      <p:cBhvr>
                                        <p:cTn id="71" dur="500"/>
                                        <p:tgtEl>
                                          <p:spTgt spid="5">
                                            <p:graphicEl>
                                              <a:dgm id="{73CCBA13-F41A-4A70-BB5C-4BE3E681EB96}"/>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
                                            <p:graphicEl>
                                              <a:dgm id="{2FF7F8F0-C29F-4802-AF23-308965417004}"/>
                                            </p:graphicEl>
                                          </p:spTgt>
                                        </p:tgtEl>
                                        <p:attrNameLst>
                                          <p:attrName>style.visibility</p:attrName>
                                        </p:attrNameLst>
                                      </p:cBhvr>
                                      <p:to>
                                        <p:strVal val="visible"/>
                                      </p:to>
                                    </p:set>
                                    <p:animEffect transition="in" filter="wipe(left)">
                                      <p:cBhvr>
                                        <p:cTn id="74" dur="500"/>
                                        <p:tgtEl>
                                          <p:spTgt spid="5">
                                            <p:graphicEl>
                                              <a:dgm id="{2FF7F8F0-C29F-4802-AF23-30896541700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
                                            <p:graphicEl>
                                              <a:dgm id="{2454AEC4-20C5-4280-BBB1-30B5809BA568}"/>
                                            </p:graphicEl>
                                          </p:spTgt>
                                        </p:tgtEl>
                                        <p:attrNameLst>
                                          <p:attrName>style.visibility</p:attrName>
                                        </p:attrNameLst>
                                      </p:cBhvr>
                                      <p:to>
                                        <p:strVal val="visible"/>
                                      </p:to>
                                    </p:set>
                                    <p:animEffect transition="in" filter="wipe(left)">
                                      <p:cBhvr>
                                        <p:cTn id="79" dur="500"/>
                                        <p:tgtEl>
                                          <p:spTgt spid="5">
                                            <p:graphicEl>
                                              <a:dgm id="{2454AEC4-20C5-4280-BBB1-30B5809BA568}"/>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
                                            <p:graphicEl>
                                              <a:dgm id="{ADF335A8-D992-435A-A182-0B259FC1D458}"/>
                                            </p:graphicEl>
                                          </p:spTgt>
                                        </p:tgtEl>
                                        <p:attrNameLst>
                                          <p:attrName>style.visibility</p:attrName>
                                        </p:attrNameLst>
                                      </p:cBhvr>
                                      <p:to>
                                        <p:strVal val="visible"/>
                                      </p:to>
                                    </p:set>
                                    <p:animEffect transition="in" filter="wipe(left)">
                                      <p:cBhvr>
                                        <p:cTn id="82" dur="500"/>
                                        <p:tgtEl>
                                          <p:spTgt spid="5">
                                            <p:graphicEl>
                                              <a:dgm id="{ADF335A8-D992-435A-A182-0B259FC1D4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4343"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4345" name="Rectangle 14344">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44A0B71-5B3E-571F-BF02-656ECECD2F8A}"/>
              </a:ext>
            </a:extLst>
          </p:cNvPr>
          <p:cNvSpPr>
            <a:spLocks noGrp="1"/>
          </p:cNvSpPr>
          <p:nvPr>
            <p:ph type="title"/>
          </p:nvPr>
        </p:nvSpPr>
        <p:spPr>
          <a:xfrm>
            <a:off x="6803408" y="0"/>
            <a:ext cx="4156512" cy="1708244"/>
          </a:xfrm>
        </p:spPr>
        <p:txBody>
          <a:bodyPr anchor="ctr">
            <a:normAutofit/>
          </a:bodyPr>
          <a:lstStyle/>
          <a:p>
            <a:r>
              <a:rPr lang="en-US" sz="4000" dirty="0">
                <a:solidFill>
                  <a:srgbClr val="C00000"/>
                </a:solidFill>
              </a:rPr>
              <a:t>Use Estate Freeze Strategies</a:t>
            </a:r>
          </a:p>
        </p:txBody>
      </p:sp>
      <p:pic>
        <p:nvPicPr>
          <p:cNvPr id="14338" name="Picture 2" descr="Why You Should Consider An Estate Freeze | Dollar Savvy Blog | SA Capital  Advisors">
            <a:extLst>
              <a:ext uri="{FF2B5EF4-FFF2-40B4-BE49-F238E27FC236}">
                <a16:creationId xmlns:a16="http://schemas.microsoft.com/office/drawing/2014/main" id="{BF2E72CE-1025-6EF4-E3EB-EE032E449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3" r="18482" b="1"/>
          <a:stretch>
            <a:fillRect/>
          </a:stretch>
        </p:blipFill>
        <p:spPr bwMode="auto">
          <a:xfrm>
            <a:off x="-1" y="-2"/>
            <a:ext cx="6096001" cy="6858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ADC25E8-1B39-2D3E-D30A-B491F09658C9}"/>
              </a:ext>
            </a:extLst>
          </p:cNvPr>
          <p:cNvSpPr>
            <a:spLocks noGrp="1"/>
          </p:cNvSpPr>
          <p:nvPr>
            <p:ph idx="1"/>
          </p:nvPr>
        </p:nvSpPr>
        <p:spPr>
          <a:xfrm>
            <a:off x="6803408" y="1708244"/>
            <a:ext cx="4297680" cy="5029200"/>
          </a:xfrm>
        </p:spPr>
        <p:txBody>
          <a:bodyPr anchor="ctr">
            <a:noAutofit/>
          </a:bodyPr>
          <a:lstStyle/>
          <a:p>
            <a:pPr lvl="0">
              <a:lnSpc>
                <a:spcPct val="100000"/>
              </a:lnSpc>
            </a:pPr>
            <a:r>
              <a:rPr lang="en-US" sz="2200" dirty="0">
                <a:solidFill>
                  <a:srgbClr val="C00000"/>
                </a:solidFill>
              </a:rPr>
              <a:t>Gift to an Irrevocable Trust:</a:t>
            </a:r>
            <a:r>
              <a:rPr lang="en-US" sz="2200" dirty="0">
                <a:solidFill>
                  <a:schemeClr val="bg1"/>
                </a:solidFill>
              </a:rPr>
              <a:t> Remove property from estate, pay income taxes to further reduce estate</a:t>
            </a:r>
          </a:p>
          <a:p>
            <a:pPr lvl="0">
              <a:lnSpc>
                <a:spcPct val="100000"/>
              </a:lnSpc>
            </a:pPr>
            <a:r>
              <a:rPr lang="en-US" sz="2200" dirty="0">
                <a:solidFill>
                  <a:srgbClr val="C00000"/>
                </a:solidFill>
              </a:rPr>
              <a:t>Sale to an IDGT</a:t>
            </a:r>
            <a:r>
              <a:rPr lang="en-US" sz="2200" dirty="0">
                <a:solidFill>
                  <a:schemeClr val="bg1"/>
                </a:solidFill>
              </a:rPr>
              <a:t>: Sell assets for promissory note, leverage low AFR (around 4.00%) or private annuity</a:t>
            </a:r>
          </a:p>
          <a:p>
            <a:pPr lvl="0">
              <a:lnSpc>
                <a:spcPct val="100000"/>
              </a:lnSpc>
            </a:pPr>
            <a:endParaRPr lang="en-US" sz="2200" dirty="0">
              <a:solidFill>
                <a:schemeClr val="bg1"/>
              </a:solidFill>
            </a:endParaRPr>
          </a:p>
          <a:p>
            <a:pPr lvl="0">
              <a:lnSpc>
                <a:spcPct val="100000"/>
              </a:lnSpc>
            </a:pPr>
            <a:endParaRPr lang="en-US" sz="2200" dirty="0">
              <a:solidFill>
                <a:schemeClr val="bg1"/>
              </a:solidFill>
            </a:endParaRPr>
          </a:p>
          <a:p>
            <a:pPr lvl="0">
              <a:lnSpc>
                <a:spcPct val="100000"/>
              </a:lnSpc>
            </a:pPr>
            <a:endParaRPr lang="en-US" sz="2200" dirty="0">
              <a:solidFill>
                <a:schemeClr val="bg1"/>
              </a:solidFill>
            </a:endParaRPr>
          </a:p>
          <a:p>
            <a:pPr lvl="0">
              <a:lnSpc>
                <a:spcPct val="100000"/>
              </a:lnSpc>
            </a:pPr>
            <a:endParaRPr lang="en-US" sz="2200" dirty="0">
              <a:solidFill>
                <a:schemeClr val="bg1"/>
              </a:solidFill>
            </a:endParaRPr>
          </a:p>
          <a:p>
            <a:pPr marL="0" indent="0">
              <a:buNone/>
            </a:pPr>
            <a:endParaRPr lang="en-US" sz="2000" dirty="0"/>
          </a:p>
        </p:txBody>
      </p:sp>
    </p:spTree>
    <p:extLst>
      <p:ext uri="{BB962C8B-B14F-4D97-AF65-F5344CB8AC3E}">
        <p14:creationId xmlns:p14="http://schemas.microsoft.com/office/powerpoint/2010/main" val="34029132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n with solid fill">
            <a:extLst>
              <a:ext uri="{FF2B5EF4-FFF2-40B4-BE49-F238E27FC236}">
                <a16:creationId xmlns:a16="http://schemas.microsoft.com/office/drawing/2014/main" id="{8EC0826B-3D8B-EE51-2442-9556699E0C4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459228" y="2269346"/>
            <a:ext cx="1853073" cy="1853073"/>
          </a:xfrm>
          <a:effectLst>
            <a:outerShdw blurRad="50800" dist="50800" dir="5400000" algn="ctr" rotWithShape="0">
              <a:srgbClr val="000000">
                <a:alpha val="99000"/>
              </a:srgbClr>
            </a:outerShdw>
          </a:effectLst>
        </p:spPr>
      </p:pic>
      <p:sp>
        <p:nvSpPr>
          <p:cNvPr id="4" name="Rectangle 3">
            <a:extLst>
              <a:ext uri="{FF2B5EF4-FFF2-40B4-BE49-F238E27FC236}">
                <a16:creationId xmlns:a16="http://schemas.microsoft.com/office/drawing/2014/main" id="{BD1AAF1F-2D0D-D638-9C26-61E5FF837A8C}"/>
              </a:ext>
            </a:extLst>
          </p:cNvPr>
          <p:cNvSpPr/>
          <p:nvPr/>
        </p:nvSpPr>
        <p:spPr>
          <a:xfrm>
            <a:off x="5419725" y="2476499"/>
            <a:ext cx="1645920" cy="1645920"/>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Irrevocable Trust</a:t>
            </a:r>
          </a:p>
        </p:txBody>
      </p:sp>
      <p:cxnSp>
        <p:nvCxnSpPr>
          <p:cNvPr id="8" name="Straight Arrow Connector 7">
            <a:extLst>
              <a:ext uri="{FF2B5EF4-FFF2-40B4-BE49-F238E27FC236}">
                <a16:creationId xmlns:a16="http://schemas.microsoft.com/office/drawing/2014/main" id="{1932C819-DCD7-DC64-DF04-7EC1FD21D35A}"/>
              </a:ext>
            </a:extLst>
          </p:cNvPr>
          <p:cNvCxnSpPr>
            <a:cxnSpLocks/>
          </p:cNvCxnSpPr>
          <p:nvPr/>
        </p:nvCxnSpPr>
        <p:spPr>
          <a:xfrm>
            <a:off x="3977149" y="3037522"/>
            <a:ext cx="1342103" cy="0"/>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pic>
        <p:nvPicPr>
          <p:cNvPr id="10" name="Graphic 9" descr="Children with solid fill">
            <a:extLst>
              <a:ext uri="{FF2B5EF4-FFF2-40B4-BE49-F238E27FC236}">
                <a16:creationId xmlns:a16="http://schemas.microsoft.com/office/drawing/2014/main" id="{FCD88F47-C367-3FE1-E367-40B1DEECC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0371" y="4330065"/>
            <a:ext cx="1280160" cy="1960245"/>
          </a:xfrm>
          <a:prstGeom prst="rect">
            <a:avLst/>
          </a:prstGeom>
          <a:effectLst>
            <a:outerShdw blurRad="50800" dist="50800" dir="5400000" algn="ctr" rotWithShape="0">
              <a:srgbClr val="000000">
                <a:alpha val="99000"/>
              </a:srgbClr>
            </a:outerShdw>
          </a:effectLst>
        </p:spPr>
      </p:pic>
      <p:cxnSp>
        <p:nvCxnSpPr>
          <p:cNvPr id="12" name="Straight Arrow Connector 11">
            <a:extLst>
              <a:ext uri="{FF2B5EF4-FFF2-40B4-BE49-F238E27FC236}">
                <a16:creationId xmlns:a16="http://schemas.microsoft.com/office/drawing/2014/main" id="{A98375D5-0FD2-364F-4D10-FCBB873ABAFC}"/>
              </a:ext>
            </a:extLst>
          </p:cNvPr>
          <p:cNvCxnSpPr>
            <a:cxnSpLocks/>
            <a:stCxn id="2" idx="2"/>
          </p:cNvCxnSpPr>
          <p:nvPr/>
        </p:nvCxnSpPr>
        <p:spPr>
          <a:xfrm>
            <a:off x="6242685" y="4122419"/>
            <a:ext cx="0" cy="516257"/>
          </a:xfrm>
          <a:prstGeom prst="straightConnector1">
            <a:avLst/>
          </a:prstGeom>
          <a:ln w="63500">
            <a:solidFill>
              <a:schemeClr val="accent5"/>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F925027-4CC1-833E-8FCB-B5390C74CD3D}"/>
              </a:ext>
            </a:extLst>
          </p:cNvPr>
          <p:cNvCxnSpPr>
            <a:cxnSpLocks/>
          </p:cNvCxnSpPr>
          <p:nvPr/>
        </p:nvCxnSpPr>
        <p:spPr>
          <a:xfrm flipH="1">
            <a:off x="3977149" y="3303270"/>
            <a:ext cx="1268619" cy="0"/>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92AEAC15-CF04-501E-C001-E5E7F01858EB}"/>
              </a:ext>
            </a:extLst>
          </p:cNvPr>
          <p:cNvSpPr/>
          <p:nvPr/>
        </p:nvSpPr>
        <p:spPr>
          <a:xfrm>
            <a:off x="5419725" y="2476499"/>
            <a:ext cx="1645920" cy="1645920"/>
          </a:xfrm>
          <a:prstGeom prst="rect">
            <a:avLst/>
          </a:prstGeom>
          <a:solidFill>
            <a:srgbClr val="C00000"/>
          </a:solidFill>
          <a:ln>
            <a:solidFill>
              <a:srgbClr val="C00000"/>
            </a:solidFill>
          </a:ln>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IDGT</a:t>
            </a:r>
          </a:p>
        </p:txBody>
      </p:sp>
      <p:sp>
        <p:nvSpPr>
          <p:cNvPr id="5" name="TextBox 4">
            <a:extLst>
              <a:ext uri="{FF2B5EF4-FFF2-40B4-BE49-F238E27FC236}">
                <a16:creationId xmlns:a16="http://schemas.microsoft.com/office/drawing/2014/main" id="{35027871-6876-AE35-91E0-1C4412082FCB}"/>
              </a:ext>
            </a:extLst>
          </p:cNvPr>
          <p:cNvSpPr txBox="1"/>
          <p:nvPr/>
        </p:nvSpPr>
        <p:spPr>
          <a:xfrm>
            <a:off x="4366260" y="2546151"/>
            <a:ext cx="559722" cy="369332"/>
          </a:xfrm>
          <a:prstGeom prst="rect">
            <a:avLst/>
          </a:prstGeom>
          <a:noFill/>
        </p:spPr>
        <p:txBody>
          <a:bodyPr wrap="square" rtlCol="0">
            <a:spAutoFit/>
          </a:bodyPr>
          <a:lstStyle/>
          <a:p>
            <a:r>
              <a:rPr lang="en-US" dirty="0"/>
              <a:t>Gift</a:t>
            </a:r>
          </a:p>
        </p:txBody>
      </p:sp>
      <p:sp>
        <p:nvSpPr>
          <p:cNvPr id="7" name="TextBox 6">
            <a:extLst>
              <a:ext uri="{FF2B5EF4-FFF2-40B4-BE49-F238E27FC236}">
                <a16:creationId xmlns:a16="http://schemas.microsoft.com/office/drawing/2014/main" id="{5B854D2F-9E1E-374E-A99E-1173B0135C52}"/>
              </a:ext>
            </a:extLst>
          </p:cNvPr>
          <p:cNvSpPr txBox="1"/>
          <p:nvPr/>
        </p:nvSpPr>
        <p:spPr>
          <a:xfrm>
            <a:off x="4234293" y="3459121"/>
            <a:ext cx="691689" cy="369332"/>
          </a:xfrm>
          <a:prstGeom prst="rect">
            <a:avLst/>
          </a:prstGeom>
          <a:noFill/>
        </p:spPr>
        <p:txBody>
          <a:bodyPr wrap="square" rtlCol="0">
            <a:spAutoFit/>
          </a:bodyPr>
          <a:lstStyle/>
          <a:p>
            <a:r>
              <a:rPr lang="en-US" dirty="0"/>
              <a:t>Sale</a:t>
            </a:r>
          </a:p>
        </p:txBody>
      </p:sp>
      <p:sp>
        <p:nvSpPr>
          <p:cNvPr id="14" name="TextBox 13">
            <a:extLst>
              <a:ext uri="{FF2B5EF4-FFF2-40B4-BE49-F238E27FC236}">
                <a16:creationId xmlns:a16="http://schemas.microsoft.com/office/drawing/2014/main" id="{A8B741AB-2383-37FF-7A7E-7A117DAD50A0}"/>
              </a:ext>
            </a:extLst>
          </p:cNvPr>
          <p:cNvSpPr txBox="1"/>
          <p:nvPr/>
        </p:nvSpPr>
        <p:spPr>
          <a:xfrm>
            <a:off x="3740801" y="1385888"/>
            <a:ext cx="5787225" cy="369332"/>
          </a:xfrm>
          <a:prstGeom prst="rect">
            <a:avLst/>
          </a:prstGeom>
          <a:noFill/>
        </p:spPr>
        <p:txBody>
          <a:bodyPr wrap="none" rtlCol="0">
            <a:spAutoFit/>
          </a:bodyPr>
          <a:lstStyle/>
          <a:p>
            <a:r>
              <a:rPr lang="en-US" dirty="0"/>
              <a:t>Property with a $5,000,000 FMV at the Date of Gift or Sale</a:t>
            </a:r>
          </a:p>
        </p:txBody>
      </p:sp>
      <p:sp>
        <p:nvSpPr>
          <p:cNvPr id="15" name="TextBox 14">
            <a:extLst>
              <a:ext uri="{FF2B5EF4-FFF2-40B4-BE49-F238E27FC236}">
                <a16:creationId xmlns:a16="http://schemas.microsoft.com/office/drawing/2014/main" id="{3BD6678E-0B29-B90C-FC80-13138BFF5E2C}"/>
              </a:ext>
            </a:extLst>
          </p:cNvPr>
          <p:cNvSpPr txBox="1"/>
          <p:nvPr/>
        </p:nvSpPr>
        <p:spPr>
          <a:xfrm>
            <a:off x="4712104" y="1755220"/>
            <a:ext cx="3331810" cy="369332"/>
          </a:xfrm>
          <a:prstGeom prst="rect">
            <a:avLst/>
          </a:prstGeom>
          <a:noFill/>
        </p:spPr>
        <p:txBody>
          <a:bodyPr wrap="none" rtlCol="0">
            <a:spAutoFit/>
          </a:bodyPr>
          <a:lstStyle/>
          <a:p>
            <a:r>
              <a:rPr lang="en-US" dirty="0"/>
              <a:t>$8,000,000 at the Date of Death</a:t>
            </a:r>
          </a:p>
        </p:txBody>
      </p:sp>
      <p:sp>
        <p:nvSpPr>
          <p:cNvPr id="3" name="TextBox 2">
            <a:extLst>
              <a:ext uri="{FF2B5EF4-FFF2-40B4-BE49-F238E27FC236}">
                <a16:creationId xmlns:a16="http://schemas.microsoft.com/office/drawing/2014/main" id="{C2AB45B6-8629-4739-672E-F7CC6FC416C4}"/>
              </a:ext>
            </a:extLst>
          </p:cNvPr>
          <p:cNvSpPr txBox="1"/>
          <p:nvPr/>
        </p:nvSpPr>
        <p:spPr>
          <a:xfrm>
            <a:off x="3814484" y="3760470"/>
            <a:ext cx="1537537" cy="523220"/>
          </a:xfrm>
          <a:prstGeom prst="rect">
            <a:avLst/>
          </a:prstGeom>
          <a:noFill/>
        </p:spPr>
        <p:txBody>
          <a:bodyPr wrap="none" rtlCol="0">
            <a:spAutoFit/>
          </a:bodyPr>
          <a:lstStyle/>
          <a:p>
            <a:r>
              <a:rPr lang="en-US" sz="1400" dirty="0"/>
              <a:t>Promissory Note</a:t>
            </a:r>
          </a:p>
          <a:p>
            <a:r>
              <a:rPr lang="en-US" sz="1400" dirty="0"/>
              <a:t>or Private Annuity</a:t>
            </a:r>
          </a:p>
        </p:txBody>
      </p:sp>
    </p:spTree>
    <p:extLst>
      <p:ext uri="{BB962C8B-B14F-4D97-AF65-F5344CB8AC3E}">
        <p14:creationId xmlns:p14="http://schemas.microsoft.com/office/powerpoint/2010/main" val="38147770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2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EA0653A8-2B91-A90D-043D-1B6E71EEE14A}"/>
            </a:ext>
          </a:extLst>
        </p:cNvPr>
        <p:cNvGrpSpPr/>
        <p:nvPr/>
      </p:nvGrpSpPr>
      <p:grpSpPr>
        <a:xfrm>
          <a:off x="0" y="0"/>
          <a:ext cx="0" cy="0"/>
          <a:chOff x="0" y="0"/>
          <a:chExt cx="0" cy="0"/>
        </a:xfrm>
      </p:grpSpPr>
      <p:sp useBgFill="1">
        <p:nvSpPr>
          <p:cNvPr id="14343" name="Slide Background">
            <a:extLst>
              <a:ext uri="{FF2B5EF4-FFF2-40B4-BE49-F238E27FC236}">
                <a16:creationId xmlns:a16="http://schemas.microsoft.com/office/drawing/2014/main" id="{689964B7-B844-E8E1-1EEE-95A0E7DD0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4345" name="Rectangle 14344">
            <a:extLst>
              <a:ext uri="{FF2B5EF4-FFF2-40B4-BE49-F238E27FC236}">
                <a16:creationId xmlns:a16="http://schemas.microsoft.com/office/drawing/2014/main" id="{E5F7B7C8-2F6E-1114-9E4B-E530393C5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009B418-0447-264D-5C34-714930702CF8}"/>
              </a:ext>
            </a:extLst>
          </p:cNvPr>
          <p:cNvSpPr>
            <a:spLocks noGrp="1"/>
          </p:cNvSpPr>
          <p:nvPr>
            <p:ph type="title"/>
          </p:nvPr>
        </p:nvSpPr>
        <p:spPr>
          <a:xfrm>
            <a:off x="6803408" y="0"/>
            <a:ext cx="4156512" cy="1708244"/>
          </a:xfrm>
        </p:spPr>
        <p:txBody>
          <a:bodyPr anchor="ctr">
            <a:normAutofit/>
          </a:bodyPr>
          <a:lstStyle/>
          <a:p>
            <a:r>
              <a:rPr lang="en-US" sz="4000" dirty="0">
                <a:solidFill>
                  <a:srgbClr val="C00000"/>
                </a:solidFill>
              </a:rPr>
              <a:t>Use Estate Freeze Strategies</a:t>
            </a:r>
          </a:p>
        </p:txBody>
      </p:sp>
      <p:pic>
        <p:nvPicPr>
          <p:cNvPr id="14338" name="Picture 2" descr="Why You Should Consider An Estate Freeze | Dollar Savvy Blog | SA Capital  Advisors">
            <a:extLst>
              <a:ext uri="{FF2B5EF4-FFF2-40B4-BE49-F238E27FC236}">
                <a16:creationId xmlns:a16="http://schemas.microsoft.com/office/drawing/2014/main" id="{1100839A-BA2E-85BE-5E27-3D11C1CBB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3" r="18482" b="1"/>
          <a:stretch>
            <a:fillRect/>
          </a:stretch>
        </p:blipFill>
        <p:spPr bwMode="auto">
          <a:xfrm>
            <a:off x="-1" y="-2"/>
            <a:ext cx="6096001" cy="6858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207C26-1689-0C53-4CE0-D0355856481C}"/>
              </a:ext>
            </a:extLst>
          </p:cNvPr>
          <p:cNvSpPr>
            <a:spLocks noGrp="1"/>
          </p:cNvSpPr>
          <p:nvPr>
            <p:ph idx="1"/>
          </p:nvPr>
        </p:nvSpPr>
        <p:spPr>
          <a:xfrm>
            <a:off x="6803408" y="1545096"/>
            <a:ext cx="4297680" cy="5029200"/>
          </a:xfrm>
        </p:spPr>
        <p:txBody>
          <a:bodyPr anchor="ctr">
            <a:noAutofit/>
          </a:bodyPr>
          <a:lstStyle/>
          <a:p>
            <a:pPr lvl="0">
              <a:lnSpc>
                <a:spcPct val="100000"/>
              </a:lnSpc>
            </a:pPr>
            <a:r>
              <a:rPr lang="en-US" sz="2200" dirty="0">
                <a:solidFill>
                  <a:srgbClr val="C00000"/>
                </a:solidFill>
              </a:rPr>
              <a:t>Gift to an Irrevocable Trust</a:t>
            </a:r>
            <a:r>
              <a:rPr lang="en-US" sz="2200" dirty="0">
                <a:solidFill>
                  <a:schemeClr val="bg1"/>
                </a:solidFill>
              </a:rPr>
              <a:t>: Remove property from estate, pay income taxes to further reduce estate</a:t>
            </a:r>
          </a:p>
          <a:p>
            <a:pPr lvl="0">
              <a:lnSpc>
                <a:spcPct val="100000"/>
              </a:lnSpc>
            </a:pPr>
            <a:r>
              <a:rPr lang="en-US" sz="2200" dirty="0">
                <a:solidFill>
                  <a:srgbClr val="C00000"/>
                </a:solidFill>
              </a:rPr>
              <a:t>Sale to an IDGT</a:t>
            </a:r>
            <a:r>
              <a:rPr lang="en-US" sz="2200" dirty="0">
                <a:solidFill>
                  <a:schemeClr val="bg1"/>
                </a:solidFill>
              </a:rPr>
              <a:t>: Sell assets for promissory note, leverage low AFR (around 4.00%) or private annuity</a:t>
            </a:r>
          </a:p>
          <a:p>
            <a:pPr lvl="0">
              <a:lnSpc>
                <a:spcPct val="100000"/>
              </a:lnSpc>
            </a:pPr>
            <a:r>
              <a:rPr lang="en-US" sz="2200" dirty="0">
                <a:solidFill>
                  <a:srgbClr val="C00000"/>
                </a:solidFill>
              </a:rPr>
              <a:t>Gift to a SLAT</a:t>
            </a:r>
            <a:r>
              <a:rPr lang="en-US" sz="2200" dirty="0">
                <a:solidFill>
                  <a:schemeClr val="bg1"/>
                </a:solidFill>
              </a:rPr>
              <a:t>: Spouse as initial beneficiary, creates safety net for married couple</a:t>
            </a:r>
          </a:p>
          <a:p>
            <a:pPr lvl="0">
              <a:lnSpc>
                <a:spcPct val="100000"/>
              </a:lnSpc>
            </a:pPr>
            <a:endParaRPr lang="en-US" sz="2200" dirty="0">
              <a:solidFill>
                <a:schemeClr val="bg1"/>
              </a:solidFill>
            </a:endParaRPr>
          </a:p>
          <a:p>
            <a:pPr marL="0" indent="0">
              <a:buNone/>
            </a:pPr>
            <a:endParaRPr lang="en-US" sz="2000" dirty="0"/>
          </a:p>
        </p:txBody>
      </p:sp>
    </p:spTree>
    <p:extLst>
      <p:ext uri="{BB962C8B-B14F-4D97-AF65-F5344CB8AC3E}">
        <p14:creationId xmlns:p14="http://schemas.microsoft.com/office/powerpoint/2010/main" val="37792917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3DC6-D976-C146-ECD6-E286FAB8BC5D}"/>
            </a:ext>
          </a:extLst>
        </p:cNvPr>
        <p:cNvGrpSpPr/>
        <p:nvPr/>
      </p:nvGrpSpPr>
      <p:grpSpPr>
        <a:xfrm>
          <a:off x="0" y="0"/>
          <a:ext cx="0" cy="0"/>
          <a:chOff x="0" y="0"/>
          <a:chExt cx="0" cy="0"/>
        </a:xfrm>
      </p:grpSpPr>
      <p:pic>
        <p:nvPicPr>
          <p:cNvPr id="6" name="Content Placeholder 5" descr="Man with solid fill">
            <a:extLst>
              <a:ext uri="{FF2B5EF4-FFF2-40B4-BE49-F238E27FC236}">
                <a16:creationId xmlns:a16="http://schemas.microsoft.com/office/drawing/2014/main" id="{802F8633-F851-8325-EC3A-0337D649B0F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553199" y="795337"/>
            <a:ext cx="1371600" cy="1371600"/>
          </a:xfrm>
          <a:effectLst>
            <a:outerShdw blurRad="50800" dist="50800" dir="5400000" algn="ctr" rotWithShape="0">
              <a:srgbClr val="000000">
                <a:alpha val="99000"/>
              </a:srgbClr>
            </a:outerShdw>
          </a:effectLst>
        </p:spPr>
      </p:pic>
      <p:sp>
        <p:nvSpPr>
          <p:cNvPr id="4" name="Rectangle 3">
            <a:extLst>
              <a:ext uri="{FF2B5EF4-FFF2-40B4-BE49-F238E27FC236}">
                <a16:creationId xmlns:a16="http://schemas.microsoft.com/office/drawing/2014/main" id="{5B592A60-D4B5-0F06-B09E-504DB1884DDA}"/>
              </a:ext>
            </a:extLst>
          </p:cNvPr>
          <p:cNvSpPr/>
          <p:nvPr/>
        </p:nvSpPr>
        <p:spPr>
          <a:xfrm>
            <a:off x="3914775" y="2543175"/>
            <a:ext cx="1352550" cy="1304925"/>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SLAT</a:t>
            </a:r>
          </a:p>
        </p:txBody>
      </p:sp>
      <p:cxnSp>
        <p:nvCxnSpPr>
          <p:cNvPr id="8" name="Straight Arrow Connector 7">
            <a:extLst>
              <a:ext uri="{FF2B5EF4-FFF2-40B4-BE49-F238E27FC236}">
                <a16:creationId xmlns:a16="http://schemas.microsoft.com/office/drawing/2014/main" id="{2E18EA5F-F4DA-0F01-DE8F-AA96ADD30F12}"/>
              </a:ext>
            </a:extLst>
          </p:cNvPr>
          <p:cNvCxnSpPr>
            <a:cxnSpLocks/>
          </p:cNvCxnSpPr>
          <p:nvPr/>
        </p:nvCxnSpPr>
        <p:spPr>
          <a:xfrm flipH="1">
            <a:off x="4789170" y="1805940"/>
            <a:ext cx="1954530" cy="575310"/>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pic>
        <p:nvPicPr>
          <p:cNvPr id="10" name="Graphic 9" descr="Children with solid fill">
            <a:extLst>
              <a:ext uri="{FF2B5EF4-FFF2-40B4-BE49-F238E27FC236}">
                <a16:creationId xmlns:a16="http://schemas.microsoft.com/office/drawing/2014/main" id="{6FB3EED4-16CF-34E2-A97B-E9A64E413F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7175" y="4081462"/>
            <a:ext cx="914400" cy="1400175"/>
          </a:xfrm>
          <a:prstGeom prst="rect">
            <a:avLst/>
          </a:prstGeom>
          <a:effectLst>
            <a:outerShdw blurRad="50800" dist="50800" dir="5400000" algn="ctr" rotWithShape="0">
              <a:srgbClr val="000000">
                <a:alpha val="99000"/>
              </a:srgbClr>
            </a:outerShdw>
          </a:effectLst>
        </p:spPr>
      </p:pic>
      <p:cxnSp>
        <p:nvCxnSpPr>
          <p:cNvPr id="12" name="Straight Arrow Connector 11">
            <a:extLst>
              <a:ext uri="{FF2B5EF4-FFF2-40B4-BE49-F238E27FC236}">
                <a16:creationId xmlns:a16="http://schemas.microsoft.com/office/drawing/2014/main" id="{A0E8FD6D-4949-0550-8332-1A7A77E649C9}"/>
              </a:ext>
            </a:extLst>
          </p:cNvPr>
          <p:cNvCxnSpPr>
            <a:stCxn id="4" idx="2"/>
          </p:cNvCxnSpPr>
          <p:nvPr/>
        </p:nvCxnSpPr>
        <p:spPr>
          <a:xfrm>
            <a:off x="4591050" y="3848100"/>
            <a:ext cx="0" cy="466725"/>
          </a:xfrm>
          <a:prstGeom prst="straightConnector1">
            <a:avLst/>
          </a:prstGeom>
          <a:ln w="63500">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pic>
        <p:nvPicPr>
          <p:cNvPr id="9" name="Graphic 8" descr="Woman with solid fill">
            <a:extLst>
              <a:ext uri="{FF2B5EF4-FFF2-40B4-BE49-F238E27FC236}">
                <a16:creationId xmlns:a16="http://schemas.microsoft.com/office/drawing/2014/main" id="{E38F2D60-0A58-F64C-0BB6-ED9BD23A5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53469" y="795337"/>
            <a:ext cx="1371600" cy="1475335"/>
          </a:xfrm>
          <a:prstGeom prst="rect">
            <a:avLst/>
          </a:prstGeom>
          <a:effectLst>
            <a:outerShdw blurRad="50800" dist="50800" dir="5400000" algn="ctr" rotWithShape="0">
              <a:srgbClr val="000000">
                <a:alpha val="99000"/>
              </a:srgbClr>
            </a:outerShdw>
          </a:effectLst>
        </p:spPr>
      </p:pic>
      <p:sp>
        <p:nvSpPr>
          <p:cNvPr id="11" name="Rectangle 10">
            <a:extLst>
              <a:ext uri="{FF2B5EF4-FFF2-40B4-BE49-F238E27FC236}">
                <a16:creationId xmlns:a16="http://schemas.microsoft.com/office/drawing/2014/main" id="{E1B7AFC0-EDCE-6A49-21AC-BD8B3A3686C5}"/>
              </a:ext>
            </a:extLst>
          </p:cNvPr>
          <p:cNvSpPr/>
          <p:nvPr/>
        </p:nvSpPr>
        <p:spPr>
          <a:xfrm>
            <a:off x="6553200" y="2543175"/>
            <a:ext cx="1352550" cy="1304925"/>
          </a:xfrm>
          <a:prstGeom prst="rect">
            <a:avLst/>
          </a:prstGeom>
          <a:solidFill>
            <a:schemeClr val="accent6">
              <a:lumMod val="50000"/>
            </a:schemeClr>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SLAT</a:t>
            </a:r>
          </a:p>
        </p:txBody>
      </p:sp>
      <p:cxnSp>
        <p:nvCxnSpPr>
          <p:cNvPr id="13" name="Straight Arrow Connector 12">
            <a:extLst>
              <a:ext uri="{FF2B5EF4-FFF2-40B4-BE49-F238E27FC236}">
                <a16:creationId xmlns:a16="http://schemas.microsoft.com/office/drawing/2014/main" id="{6CB49F22-4B76-B117-CCC9-55A386875978}"/>
              </a:ext>
            </a:extLst>
          </p:cNvPr>
          <p:cNvCxnSpPr>
            <a:cxnSpLocks/>
          </p:cNvCxnSpPr>
          <p:nvPr/>
        </p:nvCxnSpPr>
        <p:spPr>
          <a:xfrm>
            <a:off x="5074920" y="1805940"/>
            <a:ext cx="2125980" cy="575310"/>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60BC0820-34D2-A5DC-179F-DA02464D222A}"/>
              </a:ext>
            </a:extLst>
          </p:cNvPr>
          <p:cNvCxnSpPr/>
          <p:nvPr/>
        </p:nvCxnSpPr>
        <p:spPr>
          <a:xfrm>
            <a:off x="7229475" y="3848100"/>
            <a:ext cx="0" cy="466725"/>
          </a:xfrm>
          <a:prstGeom prst="straightConnector1">
            <a:avLst/>
          </a:prstGeom>
          <a:ln w="63500">
            <a:solidFill>
              <a:schemeClr val="accent5">
                <a:lumMod val="50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pic>
        <p:nvPicPr>
          <p:cNvPr id="18" name="Graphic 17" descr="Children with solid fill">
            <a:extLst>
              <a:ext uri="{FF2B5EF4-FFF2-40B4-BE49-F238E27FC236}">
                <a16:creationId xmlns:a16="http://schemas.microsoft.com/office/drawing/2014/main" id="{7D101BD9-D7B7-346A-623E-9C865E0FB1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3700" y="4081462"/>
            <a:ext cx="914400" cy="1400175"/>
          </a:xfrm>
          <a:prstGeom prst="rect">
            <a:avLst/>
          </a:prstGeom>
          <a:effectLst>
            <a:outerShdw blurRad="50800" dist="50800" dir="5400000" algn="ctr" rotWithShape="0">
              <a:srgbClr val="000000">
                <a:alpha val="99000"/>
              </a:srgbClr>
            </a:outerShdw>
          </a:effectLst>
        </p:spPr>
      </p:pic>
      <p:sp>
        <p:nvSpPr>
          <p:cNvPr id="14" name="TextBox 13">
            <a:extLst>
              <a:ext uri="{FF2B5EF4-FFF2-40B4-BE49-F238E27FC236}">
                <a16:creationId xmlns:a16="http://schemas.microsoft.com/office/drawing/2014/main" id="{B293C0A4-D751-1B11-A675-1A9CAD9E2ACD}"/>
              </a:ext>
            </a:extLst>
          </p:cNvPr>
          <p:cNvSpPr txBox="1"/>
          <p:nvPr/>
        </p:nvSpPr>
        <p:spPr>
          <a:xfrm>
            <a:off x="2847975" y="1376363"/>
            <a:ext cx="1426994" cy="369332"/>
          </a:xfrm>
          <a:prstGeom prst="rect">
            <a:avLst/>
          </a:prstGeom>
          <a:noFill/>
        </p:spPr>
        <p:txBody>
          <a:bodyPr wrap="none" rtlCol="0">
            <a:spAutoFit/>
          </a:bodyPr>
          <a:lstStyle/>
          <a:p>
            <a:r>
              <a:rPr lang="en-US" dirty="0"/>
              <a:t>$15,000,000</a:t>
            </a:r>
          </a:p>
        </p:txBody>
      </p:sp>
      <p:sp>
        <p:nvSpPr>
          <p:cNvPr id="15" name="TextBox 14">
            <a:extLst>
              <a:ext uri="{FF2B5EF4-FFF2-40B4-BE49-F238E27FC236}">
                <a16:creationId xmlns:a16="http://schemas.microsoft.com/office/drawing/2014/main" id="{27352925-87FA-370C-02F1-5EC19143E4AA}"/>
              </a:ext>
            </a:extLst>
          </p:cNvPr>
          <p:cNvSpPr txBox="1"/>
          <p:nvPr/>
        </p:nvSpPr>
        <p:spPr>
          <a:xfrm>
            <a:off x="7658100" y="1402080"/>
            <a:ext cx="1426994" cy="369332"/>
          </a:xfrm>
          <a:prstGeom prst="rect">
            <a:avLst/>
          </a:prstGeom>
          <a:noFill/>
        </p:spPr>
        <p:txBody>
          <a:bodyPr wrap="none" rtlCol="0">
            <a:spAutoFit/>
          </a:bodyPr>
          <a:lstStyle/>
          <a:p>
            <a:r>
              <a:rPr lang="en-US" dirty="0"/>
              <a:t>$15,000,000</a:t>
            </a:r>
          </a:p>
        </p:txBody>
      </p:sp>
    </p:spTree>
    <p:extLst>
      <p:ext uri="{BB962C8B-B14F-4D97-AF65-F5344CB8AC3E}">
        <p14:creationId xmlns:p14="http://schemas.microsoft.com/office/powerpoint/2010/main" val="28968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AC20E40C-B5A3-3A24-33F7-921B2B650FA2}"/>
            </a:ext>
          </a:extLst>
        </p:cNvPr>
        <p:cNvGrpSpPr/>
        <p:nvPr/>
      </p:nvGrpSpPr>
      <p:grpSpPr>
        <a:xfrm>
          <a:off x="0" y="0"/>
          <a:ext cx="0" cy="0"/>
          <a:chOff x="0" y="0"/>
          <a:chExt cx="0" cy="0"/>
        </a:xfrm>
      </p:grpSpPr>
      <p:sp useBgFill="1">
        <p:nvSpPr>
          <p:cNvPr id="14343" name="Slide Background">
            <a:extLst>
              <a:ext uri="{FF2B5EF4-FFF2-40B4-BE49-F238E27FC236}">
                <a16:creationId xmlns:a16="http://schemas.microsoft.com/office/drawing/2014/main" id="{EF2703CD-183D-00E7-3D67-CDF57B7FB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4345" name="Rectangle 14344">
            <a:extLst>
              <a:ext uri="{FF2B5EF4-FFF2-40B4-BE49-F238E27FC236}">
                <a16:creationId xmlns:a16="http://schemas.microsoft.com/office/drawing/2014/main" id="{50B32C7E-7E97-7F82-E98A-218F6F40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B68365E-09D2-D2B6-6AB2-16665F539F85}"/>
              </a:ext>
            </a:extLst>
          </p:cNvPr>
          <p:cNvSpPr>
            <a:spLocks noGrp="1"/>
          </p:cNvSpPr>
          <p:nvPr>
            <p:ph type="title"/>
          </p:nvPr>
        </p:nvSpPr>
        <p:spPr>
          <a:xfrm>
            <a:off x="6803408" y="0"/>
            <a:ext cx="4156512" cy="1708244"/>
          </a:xfrm>
        </p:spPr>
        <p:txBody>
          <a:bodyPr anchor="ctr">
            <a:normAutofit/>
          </a:bodyPr>
          <a:lstStyle/>
          <a:p>
            <a:r>
              <a:rPr lang="en-US" sz="4000" dirty="0">
                <a:solidFill>
                  <a:srgbClr val="C00000"/>
                </a:solidFill>
              </a:rPr>
              <a:t>Use Estate Freeze Strategies</a:t>
            </a:r>
          </a:p>
        </p:txBody>
      </p:sp>
      <p:pic>
        <p:nvPicPr>
          <p:cNvPr id="14338" name="Picture 2" descr="Why You Should Consider An Estate Freeze | Dollar Savvy Blog | SA Capital  Advisors">
            <a:extLst>
              <a:ext uri="{FF2B5EF4-FFF2-40B4-BE49-F238E27FC236}">
                <a16:creationId xmlns:a16="http://schemas.microsoft.com/office/drawing/2014/main" id="{2F7CBAC6-7E3B-5441-F055-B6E11FBC8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63" r="18482" b="1"/>
          <a:stretch>
            <a:fillRect/>
          </a:stretch>
        </p:blipFill>
        <p:spPr bwMode="auto">
          <a:xfrm>
            <a:off x="-1" y="-2"/>
            <a:ext cx="6096001" cy="6858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AA3A2E-DBE0-9A49-F47D-E82B323265E9}"/>
              </a:ext>
            </a:extLst>
          </p:cNvPr>
          <p:cNvSpPr>
            <a:spLocks noGrp="1"/>
          </p:cNvSpPr>
          <p:nvPr>
            <p:ph idx="1"/>
          </p:nvPr>
        </p:nvSpPr>
        <p:spPr>
          <a:xfrm>
            <a:off x="6803408" y="1762266"/>
            <a:ext cx="4297680" cy="5029200"/>
          </a:xfrm>
        </p:spPr>
        <p:txBody>
          <a:bodyPr anchor="ctr">
            <a:noAutofit/>
          </a:bodyPr>
          <a:lstStyle/>
          <a:p>
            <a:pPr lvl="0">
              <a:lnSpc>
                <a:spcPct val="100000"/>
              </a:lnSpc>
            </a:pPr>
            <a:r>
              <a:rPr lang="en-US" sz="2200" dirty="0">
                <a:solidFill>
                  <a:srgbClr val="C00000"/>
                </a:solidFill>
              </a:rPr>
              <a:t>Gift to an Irrevocable Trust</a:t>
            </a:r>
            <a:r>
              <a:rPr lang="en-US" sz="2200" dirty="0">
                <a:solidFill>
                  <a:schemeClr val="bg1"/>
                </a:solidFill>
              </a:rPr>
              <a:t>: Remove property from estate, pay income taxes to further reduce estate</a:t>
            </a:r>
          </a:p>
          <a:p>
            <a:pPr lvl="0">
              <a:lnSpc>
                <a:spcPct val="100000"/>
              </a:lnSpc>
            </a:pPr>
            <a:r>
              <a:rPr lang="en-US" sz="2200" dirty="0">
                <a:solidFill>
                  <a:srgbClr val="C00000"/>
                </a:solidFill>
              </a:rPr>
              <a:t>Sale to an IDGT</a:t>
            </a:r>
            <a:r>
              <a:rPr lang="en-US" sz="2200" dirty="0">
                <a:solidFill>
                  <a:schemeClr val="bg1"/>
                </a:solidFill>
              </a:rPr>
              <a:t>: Sell assets for promissory note, leverage low AFR (around 4.00%) or private annuity</a:t>
            </a:r>
          </a:p>
          <a:p>
            <a:pPr lvl="0">
              <a:lnSpc>
                <a:spcPct val="100000"/>
              </a:lnSpc>
            </a:pPr>
            <a:r>
              <a:rPr lang="en-US" sz="2200" dirty="0">
                <a:solidFill>
                  <a:srgbClr val="C00000"/>
                </a:solidFill>
              </a:rPr>
              <a:t>Gift to a SLAT</a:t>
            </a:r>
            <a:r>
              <a:rPr lang="en-US" sz="2200" dirty="0">
                <a:solidFill>
                  <a:schemeClr val="bg1"/>
                </a:solidFill>
              </a:rPr>
              <a:t>: Spouse as initial beneficiary, creates safety net for married couple</a:t>
            </a:r>
          </a:p>
          <a:p>
            <a:pPr lvl="0">
              <a:lnSpc>
                <a:spcPct val="100000"/>
              </a:lnSpc>
            </a:pPr>
            <a:r>
              <a:rPr lang="en-US" sz="2200" dirty="0">
                <a:solidFill>
                  <a:srgbClr val="C00000"/>
                </a:solidFill>
              </a:rPr>
              <a:t>IRC Sec 2702 corporate freeze</a:t>
            </a:r>
          </a:p>
          <a:p>
            <a:pPr lvl="0">
              <a:lnSpc>
                <a:spcPct val="100000"/>
              </a:lnSpc>
            </a:pPr>
            <a:endParaRPr lang="en-US" sz="2200" dirty="0">
              <a:solidFill>
                <a:schemeClr val="bg1"/>
              </a:solidFill>
            </a:endParaRPr>
          </a:p>
          <a:p>
            <a:pPr marL="0" indent="0">
              <a:buNone/>
            </a:pPr>
            <a:endParaRPr lang="en-US" sz="2000" dirty="0"/>
          </a:p>
        </p:txBody>
      </p:sp>
    </p:spTree>
    <p:extLst>
      <p:ext uri="{BB962C8B-B14F-4D97-AF65-F5344CB8AC3E}">
        <p14:creationId xmlns:p14="http://schemas.microsoft.com/office/powerpoint/2010/main" val="24971587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31EA-FB46-1298-B12D-F7B9BCFCC186}"/>
              </a:ext>
            </a:extLst>
          </p:cNvPr>
          <p:cNvSpPr>
            <a:spLocks noGrp="1"/>
          </p:cNvSpPr>
          <p:nvPr>
            <p:ph type="title"/>
          </p:nvPr>
        </p:nvSpPr>
        <p:spPr/>
        <p:txBody>
          <a:bodyPr/>
          <a:lstStyle/>
          <a:p>
            <a:r>
              <a:rPr lang="en-US" dirty="0"/>
              <a:t>Use the GST Exemption</a:t>
            </a:r>
          </a:p>
        </p:txBody>
      </p:sp>
      <p:sp>
        <p:nvSpPr>
          <p:cNvPr id="3" name="Content Placeholder 2">
            <a:extLst>
              <a:ext uri="{FF2B5EF4-FFF2-40B4-BE49-F238E27FC236}">
                <a16:creationId xmlns:a16="http://schemas.microsoft.com/office/drawing/2014/main" id="{EDFB980F-E098-F0F4-DA47-06D60E2651D3}"/>
              </a:ext>
            </a:extLst>
          </p:cNvPr>
          <p:cNvSpPr>
            <a:spLocks noGrp="1"/>
          </p:cNvSpPr>
          <p:nvPr>
            <p:ph idx="1"/>
          </p:nvPr>
        </p:nvSpPr>
        <p:spPr>
          <a:xfrm>
            <a:off x="838200" y="1546492"/>
            <a:ext cx="10515600" cy="4351338"/>
          </a:xfrm>
        </p:spPr>
        <p:txBody>
          <a:bodyPr/>
          <a:lstStyle/>
          <a:p>
            <a:pPr lvl="0">
              <a:buFont typeface="Aptos" panose="020B0004020202020204" pitchFamily="34" charset="0"/>
              <a:buChar char="›"/>
            </a:pPr>
            <a:r>
              <a:rPr lang="en-US" dirty="0"/>
              <a:t>Utilize GST exemption with a Dynasty Trust</a:t>
            </a:r>
          </a:p>
          <a:p>
            <a:pPr lvl="0">
              <a:buFont typeface="Aptos" panose="020B0004020202020204" pitchFamily="34" charset="0"/>
              <a:buChar char="›"/>
            </a:pPr>
            <a:r>
              <a:rPr lang="en-US" dirty="0"/>
              <a:t>Incorporate limited powers of appointment</a:t>
            </a:r>
          </a:p>
          <a:p>
            <a:pPr lvl="0">
              <a:buFont typeface="Aptos" panose="020B0004020202020204" pitchFamily="34" charset="0"/>
              <a:buChar char="›"/>
            </a:pPr>
            <a:r>
              <a:rPr lang="en-US" dirty="0"/>
              <a:t>GST exemption is non-portable between spouses</a:t>
            </a:r>
          </a:p>
          <a:p>
            <a:endParaRPr lang="en-US" dirty="0"/>
          </a:p>
        </p:txBody>
      </p:sp>
      <p:pic>
        <p:nvPicPr>
          <p:cNvPr id="15362" name="Picture 2" descr="What is Goods and Services Tax? Definition + How it Works">
            <a:extLst>
              <a:ext uri="{FF2B5EF4-FFF2-40B4-BE49-F238E27FC236}">
                <a16:creationId xmlns:a16="http://schemas.microsoft.com/office/drawing/2014/main" id="{DBD0D211-01DB-5B2C-90A6-B8EFFBDAE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60" b="8993"/>
          <a:stretch>
            <a:fillRect/>
          </a:stretch>
        </p:blipFill>
        <p:spPr bwMode="auto">
          <a:xfrm>
            <a:off x="0" y="3509819"/>
            <a:ext cx="12192000" cy="334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031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DCA2-117C-4205-ECED-180047DB01BB}"/>
            </a:ext>
          </a:extLst>
        </p:cNvPr>
        <p:cNvGrpSpPr/>
        <p:nvPr/>
      </p:nvGrpSpPr>
      <p:grpSpPr>
        <a:xfrm>
          <a:off x="0" y="0"/>
          <a:ext cx="0" cy="0"/>
          <a:chOff x="0" y="0"/>
          <a:chExt cx="0" cy="0"/>
        </a:xfrm>
      </p:grpSpPr>
      <p:pic>
        <p:nvPicPr>
          <p:cNvPr id="6" name="Content Placeholder 5" descr="Man with solid fill">
            <a:extLst>
              <a:ext uri="{FF2B5EF4-FFF2-40B4-BE49-F238E27FC236}">
                <a16:creationId xmlns:a16="http://schemas.microsoft.com/office/drawing/2014/main" id="{073CA95F-F2A3-8514-D800-BF8568D590F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367464" y="547688"/>
            <a:ext cx="1304925" cy="1304925"/>
          </a:xfrm>
          <a:effectLst>
            <a:outerShdw blurRad="50800" dist="50800" dir="5400000" algn="ctr" rotWithShape="0">
              <a:srgbClr val="000000">
                <a:alpha val="99000"/>
              </a:srgbClr>
            </a:outerShdw>
          </a:effectLst>
        </p:spPr>
      </p:pic>
      <p:pic>
        <p:nvPicPr>
          <p:cNvPr id="10" name="Graphic 9" descr="Children with solid fill">
            <a:extLst>
              <a:ext uri="{FF2B5EF4-FFF2-40B4-BE49-F238E27FC236}">
                <a16:creationId xmlns:a16="http://schemas.microsoft.com/office/drawing/2014/main" id="{89B408AE-C068-C696-BEB6-FB8AA1F37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9388" y="2250280"/>
            <a:ext cx="914400" cy="1400175"/>
          </a:xfrm>
          <a:prstGeom prst="rect">
            <a:avLst/>
          </a:prstGeom>
          <a:effectLst>
            <a:outerShdw blurRad="50800" dist="50800" dir="5400000" algn="ctr" rotWithShape="0">
              <a:srgbClr val="000000">
                <a:alpha val="99000"/>
              </a:srgbClr>
            </a:outerShdw>
          </a:effectLst>
        </p:spPr>
      </p:pic>
      <p:pic>
        <p:nvPicPr>
          <p:cNvPr id="9" name="Graphic 8" descr="Woman with solid fill">
            <a:extLst>
              <a:ext uri="{FF2B5EF4-FFF2-40B4-BE49-F238E27FC236}">
                <a16:creationId xmlns:a16="http://schemas.microsoft.com/office/drawing/2014/main" id="{3D63E1E0-D45C-06D5-D546-C0550CD532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8600" y="633413"/>
            <a:ext cx="1133475" cy="1219200"/>
          </a:xfrm>
          <a:prstGeom prst="rect">
            <a:avLst/>
          </a:prstGeom>
          <a:effectLst>
            <a:outerShdw blurRad="50800" dist="50800" dir="5400000" algn="ctr" rotWithShape="0">
              <a:srgbClr val="000000">
                <a:alpha val="99000"/>
              </a:srgbClr>
            </a:outerShdw>
          </a:effectLst>
        </p:spPr>
      </p:pic>
      <p:cxnSp>
        <p:nvCxnSpPr>
          <p:cNvPr id="13" name="Straight Arrow Connector 12">
            <a:extLst>
              <a:ext uri="{FF2B5EF4-FFF2-40B4-BE49-F238E27FC236}">
                <a16:creationId xmlns:a16="http://schemas.microsoft.com/office/drawing/2014/main" id="{371E2FB7-CECB-794F-8722-374E0E18E9AE}"/>
              </a:ext>
            </a:extLst>
          </p:cNvPr>
          <p:cNvCxnSpPr>
            <a:cxnSpLocks/>
          </p:cNvCxnSpPr>
          <p:nvPr/>
        </p:nvCxnSpPr>
        <p:spPr>
          <a:xfrm>
            <a:off x="4605337" y="1885949"/>
            <a:ext cx="0" cy="495301"/>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BAC9E059-DDCE-5BE2-0748-BD2B08D4DDEF}"/>
              </a:ext>
            </a:extLst>
          </p:cNvPr>
          <p:cNvCxnSpPr/>
          <p:nvPr/>
        </p:nvCxnSpPr>
        <p:spPr>
          <a:xfrm>
            <a:off x="4562475" y="6391275"/>
            <a:ext cx="0" cy="466725"/>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pic>
        <p:nvPicPr>
          <p:cNvPr id="18" name="Graphic 17" descr="Children with solid fill">
            <a:extLst>
              <a:ext uri="{FF2B5EF4-FFF2-40B4-BE49-F238E27FC236}">
                <a16:creationId xmlns:a16="http://schemas.microsoft.com/office/drawing/2014/main" id="{2E8CCCF9-E78D-2F98-FC00-C484CB956D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05100" y="3762375"/>
            <a:ext cx="914400" cy="1400175"/>
          </a:xfrm>
          <a:prstGeom prst="rect">
            <a:avLst/>
          </a:prstGeom>
          <a:effectLst>
            <a:outerShdw blurRad="50800" dist="50800" dir="5400000" algn="ctr" rotWithShape="0">
              <a:srgbClr val="000000">
                <a:alpha val="99000"/>
              </a:srgbClr>
            </a:outerShdw>
          </a:effectLst>
        </p:spPr>
      </p:pic>
      <p:sp>
        <p:nvSpPr>
          <p:cNvPr id="15" name="Rectangle 14">
            <a:extLst>
              <a:ext uri="{FF2B5EF4-FFF2-40B4-BE49-F238E27FC236}">
                <a16:creationId xmlns:a16="http://schemas.microsoft.com/office/drawing/2014/main" id="{C6353DA1-C0CF-D97B-7B5C-5D641FF70650}"/>
              </a:ext>
            </a:extLst>
          </p:cNvPr>
          <p:cNvSpPr/>
          <p:nvPr/>
        </p:nvSpPr>
        <p:spPr>
          <a:xfrm>
            <a:off x="3943350" y="5314950"/>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No.3 </a:t>
            </a:r>
          </a:p>
        </p:txBody>
      </p:sp>
      <p:cxnSp>
        <p:nvCxnSpPr>
          <p:cNvPr id="16" name="Straight Arrow Connector 15">
            <a:extLst>
              <a:ext uri="{FF2B5EF4-FFF2-40B4-BE49-F238E27FC236}">
                <a16:creationId xmlns:a16="http://schemas.microsoft.com/office/drawing/2014/main" id="{E3662352-6E51-4153-709C-A46061612FDD}"/>
              </a:ext>
            </a:extLst>
          </p:cNvPr>
          <p:cNvCxnSpPr>
            <a:cxnSpLocks/>
          </p:cNvCxnSpPr>
          <p:nvPr/>
        </p:nvCxnSpPr>
        <p:spPr>
          <a:xfrm>
            <a:off x="4551446" y="4884771"/>
            <a:ext cx="0" cy="504826"/>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1EB867B6-862C-1377-718B-40FD1E769780}"/>
              </a:ext>
            </a:extLst>
          </p:cNvPr>
          <p:cNvSpPr/>
          <p:nvPr/>
        </p:nvSpPr>
        <p:spPr>
          <a:xfrm>
            <a:off x="3933825" y="3848100"/>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No.2 </a:t>
            </a:r>
          </a:p>
        </p:txBody>
      </p:sp>
      <p:pic>
        <p:nvPicPr>
          <p:cNvPr id="20" name="Graphic 19" descr="Children with solid fill">
            <a:extLst>
              <a:ext uri="{FF2B5EF4-FFF2-40B4-BE49-F238E27FC236}">
                <a16:creationId xmlns:a16="http://schemas.microsoft.com/office/drawing/2014/main" id="{F9163973-5F34-AE9E-F7E9-643A6E7622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05100" y="5137184"/>
            <a:ext cx="914400" cy="1400175"/>
          </a:xfrm>
          <a:prstGeom prst="rect">
            <a:avLst/>
          </a:prstGeom>
          <a:effectLst>
            <a:outerShdw blurRad="50800" dist="50800" dir="5400000" algn="ctr" rotWithShape="0">
              <a:srgbClr val="000000">
                <a:alpha val="99000"/>
              </a:srgbClr>
            </a:outerShdw>
          </a:effectLst>
        </p:spPr>
      </p:pic>
      <p:cxnSp>
        <p:nvCxnSpPr>
          <p:cNvPr id="21" name="Straight Arrow Connector 20">
            <a:extLst>
              <a:ext uri="{FF2B5EF4-FFF2-40B4-BE49-F238E27FC236}">
                <a16:creationId xmlns:a16="http://schemas.microsoft.com/office/drawing/2014/main" id="{68BE8FE8-6A15-F5D5-6258-61849F7E2172}"/>
              </a:ext>
            </a:extLst>
          </p:cNvPr>
          <p:cNvCxnSpPr>
            <a:cxnSpLocks/>
          </p:cNvCxnSpPr>
          <p:nvPr/>
        </p:nvCxnSpPr>
        <p:spPr>
          <a:xfrm>
            <a:off x="7019926" y="1885948"/>
            <a:ext cx="0" cy="495301"/>
          </a:xfrm>
          <a:prstGeom prst="straightConnector1">
            <a:avLst/>
          </a:prstGeom>
          <a:ln w="57150">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cxnSp>
        <p:nvCxnSpPr>
          <p:cNvPr id="27" name="Straight Arrow Connector 26">
            <a:extLst>
              <a:ext uri="{FF2B5EF4-FFF2-40B4-BE49-F238E27FC236}">
                <a16:creationId xmlns:a16="http://schemas.microsoft.com/office/drawing/2014/main" id="{60C52121-B372-C061-B957-B0B023321657}"/>
              </a:ext>
            </a:extLst>
          </p:cNvPr>
          <p:cNvCxnSpPr/>
          <p:nvPr/>
        </p:nvCxnSpPr>
        <p:spPr>
          <a:xfrm>
            <a:off x="7045894" y="6372876"/>
            <a:ext cx="0" cy="466725"/>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57A28BA-FF97-54AD-BE07-DEB31DBAFD5B}"/>
              </a:ext>
            </a:extLst>
          </p:cNvPr>
          <p:cNvSpPr/>
          <p:nvPr/>
        </p:nvSpPr>
        <p:spPr>
          <a:xfrm>
            <a:off x="6400801" y="5314950"/>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No.3 </a:t>
            </a:r>
          </a:p>
        </p:txBody>
      </p:sp>
      <p:pic>
        <p:nvPicPr>
          <p:cNvPr id="28" name="Graphic 27" descr="Children with solid fill">
            <a:extLst>
              <a:ext uri="{FF2B5EF4-FFF2-40B4-BE49-F238E27FC236}">
                <a16:creationId xmlns:a16="http://schemas.microsoft.com/office/drawing/2014/main" id="{01AB1E35-04A1-E872-54D4-D82362C11B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1304" y="2250279"/>
            <a:ext cx="914400" cy="1400175"/>
          </a:xfrm>
          <a:prstGeom prst="rect">
            <a:avLst/>
          </a:prstGeom>
          <a:effectLst>
            <a:outerShdw blurRad="50800" dist="50800" dir="5400000" algn="ctr" rotWithShape="0">
              <a:srgbClr val="000000">
                <a:alpha val="99000"/>
              </a:srgbClr>
            </a:outerShdw>
          </a:effectLst>
        </p:spPr>
      </p:pic>
      <p:pic>
        <p:nvPicPr>
          <p:cNvPr id="29" name="Graphic 28" descr="Children with solid fill">
            <a:extLst>
              <a:ext uri="{FF2B5EF4-FFF2-40B4-BE49-F238E27FC236}">
                <a16:creationId xmlns:a16="http://schemas.microsoft.com/office/drawing/2014/main" id="{08A3D8DB-D06C-44EC-0456-8996D1CC5EED}"/>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8021304" y="3650454"/>
            <a:ext cx="914400" cy="1400175"/>
          </a:xfrm>
          <a:prstGeom prst="rect">
            <a:avLst/>
          </a:prstGeom>
          <a:effectLst>
            <a:outerShdw blurRad="50800" dist="50800" dir="5400000" algn="ctr" rotWithShape="0">
              <a:srgbClr val="000000">
                <a:alpha val="99000"/>
              </a:srgbClr>
            </a:outerShdw>
          </a:effectLst>
        </p:spPr>
      </p:pic>
      <p:pic>
        <p:nvPicPr>
          <p:cNvPr id="30" name="Graphic 29" descr="Children with solid fill">
            <a:extLst>
              <a:ext uri="{FF2B5EF4-FFF2-40B4-BE49-F238E27FC236}">
                <a16:creationId xmlns:a16="http://schemas.microsoft.com/office/drawing/2014/main" id="{9681A76B-900F-AA8F-3849-BD9464C859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21304" y="5092090"/>
            <a:ext cx="914400" cy="1400175"/>
          </a:xfrm>
          <a:prstGeom prst="rect">
            <a:avLst/>
          </a:prstGeom>
          <a:effectLst>
            <a:outerShdw blurRad="50800" dist="50800" dir="5400000" algn="ctr" rotWithShape="0">
              <a:srgbClr val="000000">
                <a:alpha val="99000"/>
              </a:srgbClr>
            </a:outerShdw>
          </a:effectLst>
        </p:spPr>
      </p:pic>
      <p:cxnSp>
        <p:nvCxnSpPr>
          <p:cNvPr id="12" name="Straight Arrow Connector 11">
            <a:extLst>
              <a:ext uri="{FF2B5EF4-FFF2-40B4-BE49-F238E27FC236}">
                <a16:creationId xmlns:a16="http://schemas.microsoft.com/office/drawing/2014/main" id="{0D55A084-C046-B9A4-8ECF-68FE46650BA0}"/>
              </a:ext>
            </a:extLst>
          </p:cNvPr>
          <p:cNvCxnSpPr>
            <a:cxnSpLocks/>
          </p:cNvCxnSpPr>
          <p:nvPr/>
        </p:nvCxnSpPr>
        <p:spPr>
          <a:xfrm>
            <a:off x="4562475" y="3509962"/>
            <a:ext cx="0" cy="504826"/>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746F748-CF9B-11CE-F22F-33029F140F5D}"/>
              </a:ext>
            </a:extLst>
          </p:cNvPr>
          <p:cNvSpPr/>
          <p:nvPr/>
        </p:nvSpPr>
        <p:spPr>
          <a:xfrm>
            <a:off x="3943350" y="2381250"/>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No.1 </a:t>
            </a:r>
          </a:p>
        </p:txBody>
      </p:sp>
      <p:cxnSp>
        <p:nvCxnSpPr>
          <p:cNvPr id="26" name="Straight Arrow Connector 25">
            <a:extLst>
              <a:ext uri="{FF2B5EF4-FFF2-40B4-BE49-F238E27FC236}">
                <a16:creationId xmlns:a16="http://schemas.microsoft.com/office/drawing/2014/main" id="{D3443743-A92D-1EFE-7463-707782A2B20C}"/>
              </a:ext>
            </a:extLst>
          </p:cNvPr>
          <p:cNvCxnSpPr>
            <a:cxnSpLocks/>
          </p:cNvCxnSpPr>
          <p:nvPr/>
        </p:nvCxnSpPr>
        <p:spPr>
          <a:xfrm>
            <a:off x="7045894" y="4884771"/>
            <a:ext cx="0" cy="504826"/>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2189371E-CB6C-FC5C-2ADA-0C747E027318}"/>
              </a:ext>
            </a:extLst>
          </p:cNvPr>
          <p:cNvSpPr/>
          <p:nvPr/>
        </p:nvSpPr>
        <p:spPr>
          <a:xfrm>
            <a:off x="6400801" y="3848100"/>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No.2 </a:t>
            </a:r>
          </a:p>
        </p:txBody>
      </p:sp>
      <p:cxnSp>
        <p:nvCxnSpPr>
          <p:cNvPr id="25" name="Straight Arrow Connector 24">
            <a:extLst>
              <a:ext uri="{FF2B5EF4-FFF2-40B4-BE49-F238E27FC236}">
                <a16:creationId xmlns:a16="http://schemas.microsoft.com/office/drawing/2014/main" id="{6AE5B748-04DA-A4C3-3096-E6ECE1578680}"/>
              </a:ext>
            </a:extLst>
          </p:cNvPr>
          <p:cNvCxnSpPr>
            <a:cxnSpLocks/>
          </p:cNvCxnSpPr>
          <p:nvPr/>
        </p:nvCxnSpPr>
        <p:spPr>
          <a:xfrm>
            <a:off x="7029753" y="3509962"/>
            <a:ext cx="0" cy="504826"/>
          </a:xfrm>
          <a:prstGeom prst="straightConnector1">
            <a:avLst/>
          </a:prstGeom>
          <a:ln w="53975">
            <a:solidFill>
              <a:schemeClr val="accent5">
                <a:lumMod val="75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4567162A-37BE-716B-F3B8-3FADF83CFEA9}"/>
              </a:ext>
            </a:extLst>
          </p:cNvPr>
          <p:cNvSpPr/>
          <p:nvPr/>
        </p:nvSpPr>
        <p:spPr>
          <a:xfrm>
            <a:off x="6400801" y="2414584"/>
            <a:ext cx="1238250" cy="1138237"/>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No.1 </a:t>
            </a:r>
          </a:p>
        </p:txBody>
      </p:sp>
      <p:sp>
        <p:nvSpPr>
          <p:cNvPr id="2" name="TextBox 1">
            <a:extLst>
              <a:ext uri="{FF2B5EF4-FFF2-40B4-BE49-F238E27FC236}">
                <a16:creationId xmlns:a16="http://schemas.microsoft.com/office/drawing/2014/main" id="{A242484C-B7E4-858B-DEF6-FC306A97D03A}"/>
              </a:ext>
            </a:extLst>
          </p:cNvPr>
          <p:cNvSpPr txBox="1"/>
          <p:nvPr/>
        </p:nvSpPr>
        <p:spPr>
          <a:xfrm>
            <a:off x="2727409" y="1354575"/>
            <a:ext cx="1426994" cy="369332"/>
          </a:xfrm>
          <a:prstGeom prst="rect">
            <a:avLst/>
          </a:prstGeom>
          <a:noFill/>
        </p:spPr>
        <p:txBody>
          <a:bodyPr wrap="none" rtlCol="0">
            <a:spAutoFit/>
          </a:bodyPr>
          <a:lstStyle/>
          <a:p>
            <a:r>
              <a:rPr lang="en-US" dirty="0"/>
              <a:t>$15,000,000</a:t>
            </a:r>
          </a:p>
        </p:txBody>
      </p:sp>
      <p:sp>
        <p:nvSpPr>
          <p:cNvPr id="3" name="TextBox 2">
            <a:extLst>
              <a:ext uri="{FF2B5EF4-FFF2-40B4-BE49-F238E27FC236}">
                <a16:creationId xmlns:a16="http://schemas.microsoft.com/office/drawing/2014/main" id="{3586CBFC-F5BF-A667-93B4-016860E7F28C}"/>
              </a:ext>
            </a:extLst>
          </p:cNvPr>
          <p:cNvSpPr txBox="1"/>
          <p:nvPr/>
        </p:nvSpPr>
        <p:spPr>
          <a:xfrm>
            <a:off x="7639051" y="1394555"/>
            <a:ext cx="1426994" cy="369332"/>
          </a:xfrm>
          <a:prstGeom prst="rect">
            <a:avLst/>
          </a:prstGeom>
          <a:noFill/>
        </p:spPr>
        <p:txBody>
          <a:bodyPr wrap="none" rtlCol="0">
            <a:spAutoFit/>
          </a:bodyPr>
          <a:lstStyle/>
          <a:p>
            <a:r>
              <a:rPr lang="en-US" dirty="0"/>
              <a:t>$15,000,000</a:t>
            </a:r>
          </a:p>
        </p:txBody>
      </p:sp>
    </p:spTree>
    <p:extLst>
      <p:ext uri="{BB962C8B-B14F-4D97-AF65-F5344CB8AC3E}">
        <p14:creationId xmlns:p14="http://schemas.microsoft.com/office/powerpoint/2010/main" val="81097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1639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6397" name="Rectangle 1639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DE0BF7C-B6EB-1240-E024-F40AA3C518BD}"/>
              </a:ext>
            </a:extLst>
          </p:cNvPr>
          <p:cNvSpPr>
            <a:spLocks noGrp="1"/>
          </p:cNvSpPr>
          <p:nvPr>
            <p:ph type="title"/>
          </p:nvPr>
        </p:nvSpPr>
        <p:spPr>
          <a:xfrm>
            <a:off x="761803" y="350196"/>
            <a:ext cx="4646904" cy="1624520"/>
          </a:xfrm>
        </p:spPr>
        <p:txBody>
          <a:bodyPr anchor="ctr">
            <a:normAutofit/>
          </a:bodyPr>
          <a:lstStyle/>
          <a:p>
            <a:r>
              <a:rPr lang="en-US" sz="3700" dirty="0">
                <a:solidFill>
                  <a:srgbClr val="C00000"/>
                </a:solidFill>
              </a:rPr>
              <a:t>Include Provisions for Adapting to Future Changes</a:t>
            </a:r>
          </a:p>
        </p:txBody>
      </p:sp>
      <p:sp>
        <p:nvSpPr>
          <p:cNvPr id="3" name="Content Placeholder 2">
            <a:extLst>
              <a:ext uri="{FF2B5EF4-FFF2-40B4-BE49-F238E27FC236}">
                <a16:creationId xmlns:a16="http://schemas.microsoft.com/office/drawing/2014/main" id="{4E6B88D1-B5BF-496E-9E5F-BA859B0D97BD}"/>
              </a:ext>
            </a:extLst>
          </p:cNvPr>
          <p:cNvSpPr>
            <a:spLocks noGrp="1"/>
          </p:cNvSpPr>
          <p:nvPr>
            <p:ph idx="1"/>
          </p:nvPr>
        </p:nvSpPr>
        <p:spPr>
          <a:xfrm>
            <a:off x="724547" y="2765427"/>
            <a:ext cx="5066653" cy="3613149"/>
          </a:xfrm>
        </p:spPr>
        <p:txBody>
          <a:bodyPr anchor="ctr">
            <a:normAutofit/>
          </a:bodyPr>
          <a:lstStyle/>
          <a:p>
            <a:pPr lvl="0">
              <a:buFont typeface="Aptos Light" panose="020B0004020202020204" pitchFamily="34" charset="0"/>
              <a:buChar char="›"/>
            </a:pPr>
            <a:r>
              <a:rPr lang="en-US" dirty="0"/>
              <a:t>Limited powers of appointment</a:t>
            </a:r>
          </a:p>
          <a:p>
            <a:pPr lvl="0">
              <a:buFont typeface="Aptos Light" panose="020B0004020202020204" pitchFamily="34" charset="0"/>
              <a:buChar char="›"/>
            </a:pPr>
            <a:r>
              <a:rPr lang="en-US" dirty="0"/>
              <a:t>Trust protector provisions</a:t>
            </a:r>
          </a:p>
          <a:p>
            <a:pPr marL="971550" lvl="0" indent="-514350">
              <a:buFont typeface="+mj-lt"/>
              <a:buAutoNum type="arabicPeriod"/>
            </a:pPr>
            <a:r>
              <a:rPr lang="en-US" dirty="0"/>
              <a:t>Discretion to grant testamentary general power of appointment</a:t>
            </a:r>
          </a:p>
          <a:p>
            <a:pPr marL="971550" lvl="0" indent="-514350">
              <a:buFont typeface="+mj-lt"/>
              <a:buAutoNum type="arabicPeriod"/>
            </a:pPr>
            <a:r>
              <a:rPr lang="en-US" dirty="0"/>
              <a:t>Allow for basis step-up opportunities</a:t>
            </a:r>
          </a:p>
          <a:p>
            <a:endParaRPr lang="en-US" sz="2000" dirty="0"/>
          </a:p>
        </p:txBody>
      </p:sp>
      <p:pic>
        <p:nvPicPr>
          <p:cNvPr id="16390" name="Picture 6" descr="How To Fund A Trust - Loughlin Law P.A.">
            <a:extLst>
              <a:ext uri="{FF2B5EF4-FFF2-40B4-BE49-F238E27FC236}">
                <a16:creationId xmlns:a16="http://schemas.microsoft.com/office/drawing/2014/main" id="{D2912452-6C45-208B-9A79-AD0DEB7B5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78" r="5422" b="-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What are the 4 different Trusts used in Estate Planning? - RI Medicaid  Planning">
            <a:extLst>
              <a:ext uri="{FF2B5EF4-FFF2-40B4-BE49-F238E27FC236}">
                <a16:creationId xmlns:a16="http://schemas.microsoft.com/office/drawing/2014/main" id="{4AB898E4-108C-A6F9-0E32-B949D30052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AutoShape 4" descr="What are the 4 different Trusts used in Estate Planning? - RI Medicaid  Planning">
            <a:extLst>
              <a:ext uri="{FF2B5EF4-FFF2-40B4-BE49-F238E27FC236}">
                <a16:creationId xmlns:a16="http://schemas.microsoft.com/office/drawing/2014/main" id="{5EAD6EA3-208E-2813-DCBD-C70E3C7B59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79369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1ADB6EF8-672F-157A-DA38-956A927B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6945" y="468265"/>
            <a:ext cx="4470958" cy="5921469"/>
          </a:xfr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6FF33B9F-9BB6-5C03-85A3-B8249035B992}"/>
              </a:ext>
            </a:extLst>
          </p:cNvPr>
          <p:cNvSpPr txBox="1"/>
          <p:nvPr/>
        </p:nvSpPr>
        <p:spPr>
          <a:xfrm>
            <a:off x="6370641" y="3646675"/>
            <a:ext cx="53140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https://www.pbi.org/catalog?category=PBI-Press-Book</a:t>
            </a:r>
          </a:p>
        </p:txBody>
      </p:sp>
      <p:sp>
        <p:nvSpPr>
          <p:cNvPr id="3" name="TextBox 2">
            <a:extLst>
              <a:ext uri="{FF2B5EF4-FFF2-40B4-BE49-F238E27FC236}">
                <a16:creationId xmlns:a16="http://schemas.microsoft.com/office/drawing/2014/main" id="{C7DF5160-0897-7B0E-9204-27ADECC24128}"/>
              </a:ext>
            </a:extLst>
          </p:cNvPr>
          <p:cNvSpPr txBox="1"/>
          <p:nvPr/>
        </p:nvSpPr>
        <p:spPr>
          <a:xfrm>
            <a:off x="6526306" y="1975537"/>
            <a:ext cx="46638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NOW AVAILABLE at PBI.org</a:t>
            </a:r>
          </a:p>
        </p:txBody>
      </p:sp>
      <p:sp>
        <p:nvSpPr>
          <p:cNvPr id="4" name="TextBox 3">
            <a:extLst>
              <a:ext uri="{FF2B5EF4-FFF2-40B4-BE49-F238E27FC236}">
                <a16:creationId xmlns:a16="http://schemas.microsoft.com/office/drawing/2014/main" id="{48D35264-DEFE-8E72-76CD-F031B0E4320F}"/>
              </a:ext>
            </a:extLst>
          </p:cNvPr>
          <p:cNvSpPr txBox="1"/>
          <p:nvPr/>
        </p:nvSpPr>
        <p:spPr>
          <a:xfrm>
            <a:off x="6896878" y="2834229"/>
            <a:ext cx="370454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Publications and Media/</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Press Books</a:t>
            </a:r>
          </a:p>
        </p:txBody>
      </p:sp>
      <p:cxnSp>
        <p:nvCxnSpPr>
          <p:cNvPr id="7" name="Straight Connector 6">
            <a:extLst>
              <a:ext uri="{FF2B5EF4-FFF2-40B4-BE49-F238E27FC236}">
                <a16:creationId xmlns:a16="http://schemas.microsoft.com/office/drawing/2014/main" id="{AE58776E-FBDE-2F20-7628-85C5EC3AB2B1}"/>
              </a:ext>
            </a:extLst>
          </p:cNvPr>
          <p:cNvCxnSpPr/>
          <p:nvPr/>
        </p:nvCxnSpPr>
        <p:spPr>
          <a:xfrm>
            <a:off x="7217685" y="2689412"/>
            <a:ext cx="32034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100078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CE201A-567B-5D4D-2EA7-35419E628595}"/>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Ways to Make a Gift and Still Achieve Step Up in Basis</a:t>
            </a:r>
          </a:p>
        </p:txBody>
      </p:sp>
      <p:sp>
        <p:nvSpPr>
          <p:cNvPr id="3" name="Content Placeholder 2">
            <a:extLst>
              <a:ext uri="{FF2B5EF4-FFF2-40B4-BE49-F238E27FC236}">
                <a16:creationId xmlns:a16="http://schemas.microsoft.com/office/drawing/2014/main" id="{FFE3C0DA-B21F-2A3B-7372-FC71462D8908}"/>
              </a:ext>
            </a:extLst>
          </p:cNvPr>
          <p:cNvSpPr>
            <a:spLocks noGrp="1"/>
          </p:cNvSpPr>
          <p:nvPr>
            <p:ph idx="1"/>
          </p:nvPr>
        </p:nvSpPr>
        <p:spPr>
          <a:xfrm>
            <a:off x="6503158" y="649480"/>
            <a:ext cx="4862447" cy="5546047"/>
          </a:xfrm>
        </p:spPr>
        <p:txBody>
          <a:bodyPr anchor="ctr">
            <a:normAutofit/>
          </a:bodyPr>
          <a:lstStyle/>
          <a:p>
            <a:pPr>
              <a:spcBef>
                <a:spcPts val="600"/>
              </a:spcBef>
              <a:spcAft>
                <a:spcPts val="600"/>
              </a:spcAft>
            </a:pPr>
            <a:r>
              <a:rPr lang="en-US" sz="2400" dirty="0"/>
              <a:t>Transfers to Revocable Trusts</a:t>
            </a:r>
          </a:p>
          <a:p>
            <a:pPr>
              <a:spcBef>
                <a:spcPts val="600"/>
              </a:spcBef>
              <a:spcAft>
                <a:spcPts val="600"/>
              </a:spcAft>
            </a:pPr>
            <a:r>
              <a:rPr lang="en-US" sz="2400" dirty="0"/>
              <a:t>Transfer to a Trust Retaining Control over Income or Principal</a:t>
            </a:r>
          </a:p>
          <a:p>
            <a:pPr>
              <a:spcBef>
                <a:spcPts val="600"/>
              </a:spcBef>
              <a:spcAft>
                <a:spcPts val="600"/>
              </a:spcAft>
            </a:pPr>
            <a:r>
              <a:rPr lang="en-US" sz="2400" dirty="0"/>
              <a:t>Transfer to a Trust Retaining a Reversionary Interest</a:t>
            </a:r>
          </a:p>
          <a:p>
            <a:pPr>
              <a:spcBef>
                <a:spcPts val="600"/>
              </a:spcBef>
              <a:spcAft>
                <a:spcPts val="600"/>
              </a:spcAft>
            </a:pPr>
            <a:r>
              <a:rPr lang="en-US" sz="2400" dirty="0"/>
              <a:t>Transfer stock retaining the right to vote stock in a </a:t>
            </a:r>
            <a:r>
              <a:rPr lang="en-US" sz="2400" dirty="0">
                <a:solidFill>
                  <a:srgbClr val="C00000"/>
                </a:solidFill>
              </a:rPr>
              <a:t>"controlled corporation" </a:t>
            </a:r>
          </a:p>
          <a:p>
            <a:endParaRPr lang="en-US" sz="2000" dirty="0"/>
          </a:p>
        </p:txBody>
      </p:sp>
    </p:spTree>
    <p:extLst>
      <p:ext uri="{BB962C8B-B14F-4D97-AF65-F5344CB8AC3E}">
        <p14:creationId xmlns:p14="http://schemas.microsoft.com/office/powerpoint/2010/main" val="3670355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410" name="Picture 2" descr="Step-Up in Basis: Definition and How It Works for Inherited Property">
            <a:extLst>
              <a:ext uri="{FF2B5EF4-FFF2-40B4-BE49-F238E27FC236}">
                <a16:creationId xmlns:a16="http://schemas.microsoft.com/office/drawing/2014/main" id="{1E4E9D0A-A2AC-5674-D406-66F845CD1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5324" r="48044" b="7491"/>
          <a:stretch>
            <a:fillRect/>
          </a:stretch>
        </p:blipFill>
        <p:spPr bwMode="auto">
          <a:xfrm>
            <a:off x="0" y="0"/>
            <a:ext cx="53446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CB954F-BC0A-E605-6DDA-FC2BDAD59EB6}"/>
              </a:ext>
            </a:extLst>
          </p:cNvPr>
          <p:cNvSpPr>
            <a:spLocks noGrp="1"/>
          </p:cNvSpPr>
          <p:nvPr>
            <p:ph type="title"/>
          </p:nvPr>
        </p:nvSpPr>
        <p:spPr>
          <a:xfrm>
            <a:off x="5516216" y="365125"/>
            <a:ext cx="5837583" cy="1325563"/>
          </a:xfrm>
        </p:spPr>
        <p:txBody>
          <a:bodyPr/>
          <a:lstStyle/>
          <a:p>
            <a:r>
              <a:rPr lang="en-US" dirty="0">
                <a:solidFill>
                  <a:schemeClr val="tx2">
                    <a:lumMod val="25000"/>
                    <a:lumOff val="75000"/>
                  </a:schemeClr>
                </a:solidFill>
              </a:rPr>
              <a:t>Take Advantage of Portability </a:t>
            </a:r>
          </a:p>
        </p:txBody>
      </p:sp>
      <p:sp>
        <p:nvSpPr>
          <p:cNvPr id="3" name="Content Placeholder 2">
            <a:extLst>
              <a:ext uri="{FF2B5EF4-FFF2-40B4-BE49-F238E27FC236}">
                <a16:creationId xmlns:a16="http://schemas.microsoft.com/office/drawing/2014/main" id="{761FA926-6518-2A4B-C9A1-64AA9C48A702}"/>
              </a:ext>
            </a:extLst>
          </p:cNvPr>
          <p:cNvSpPr>
            <a:spLocks noGrp="1"/>
          </p:cNvSpPr>
          <p:nvPr>
            <p:ph idx="1"/>
          </p:nvPr>
        </p:nvSpPr>
        <p:spPr>
          <a:xfrm>
            <a:off x="5706716" y="2035175"/>
            <a:ext cx="5837584" cy="4351338"/>
          </a:xfrm>
        </p:spPr>
        <p:txBody>
          <a:bodyPr/>
          <a:lstStyle/>
          <a:p>
            <a:pPr lvl="0"/>
            <a:r>
              <a:rPr lang="en-US" sz="3000" dirty="0">
                <a:solidFill>
                  <a:schemeClr val="bg1"/>
                </a:solidFill>
              </a:rPr>
              <a:t>File federal estate tax return for deceased spouse</a:t>
            </a:r>
          </a:p>
          <a:p>
            <a:pPr lvl="0"/>
            <a:r>
              <a:rPr lang="en-US" sz="3000" dirty="0">
                <a:solidFill>
                  <a:schemeClr val="tx2">
                    <a:lumMod val="25000"/>
                    <a:lumOff val="75000"/>
                  </a:schemeClr>
                </a:solidFill>
              </a:rPr>
              <a:t>Transfer unused exemption to surviving spouse</a:t>
            </a:r>
          </a:p>
          <a:p>
            <a:pPr lvl="0"/>
            <a:r>
              <a:rPr lang="en-US" sz="3000" dirty="0">
                <a:solidFill>
                  <a:schemeClr val="bg1"/>
                </a:solidFill>
              </a:rPr>
              <a:t>Low cost compared to potential future savings</a:t>
            </a:r>
          </a:p>
          <a:p>
            <a:pPr lvl="0"/>
            <a:r>
              <a:rPr lang="en-US" sz="3000" dirty="0">
                <a:solidFill>
                  <a:schemeClr val="tx2">
                    <a:lumMod val="25000"/>
                    <a:lumOff val="75000"/>
                  </a:schemeClr>
                </a:solidFill>
              </a:rPr>
              <a:t>Provides evidence for basis step-up</a:t>
            </a:r>
          </a:p>
          <a:p>
            <a:endParaRPr lang="en-US" dirty="0"/>
          </a:p>
        </p:txBody>
      </p:sp>
    </p:spTree>
    <p:extLst>
      <p:ext uri="{BB962C8B-B14F-4D97-AF65-F5344CB8AC3E}">
        <p14:creationId xmlns:p14="http://schemas.microsoft.com/office/powerpoint/2010/main" val="25165976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9BD1-6292-3FEF-F11C-2C691BBCB469}"/>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6CF8D04B-7DD2-2126-6C59-4244D11F0CBE}"/>
              </a:ext>
            </a:extLst>
          </p:cNvPr>
          <p:cNvPicPr>
            <a:picLocks noChangeAspect="1"/>
          </p:cNvPicPr>
          <p:nvPr/>
        </p:nvPicPr>
        <p:blipFill>
          <a:blip r:embed="rId3"/>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422776226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BDE2A-5E87-003F-FD4D-00454075999C}"/>
              </a:ext>
            </a:extLst>
          </p:cNvPr>
          <p:cNvSpPr>
            <a:spLocks noGrp="1"/>
          </p:cNvSpPr>
          <p:nvPr>
            <p:ph type="title"/>
          </p:nvPr>
        </p:nvSpPr>
        <p:spPr>
          <a:xfrm>
            <a:off x="1737360" y="2651760"/>
            <a:ext cx="6596245" cy="1032430"/>
          </a:xfrm>
        </p:spPr>
        <p:txBody>
          <a:bodyPr vert="horz" lIns="91440" tIns="45720" rIns="91440" bIns="45720" rtlCol="0" anchor="b">
            <a:normAutofit/>
          </a:bodyPr>
          <a:lstStyle/>
          <a:p>
            <a:pPr algn="r"/>
            <a:r>
              <a:rPr lang="en-US" sz="4800" kern="1200" dirty="0">
                <a:solidFill>
                  <a:srgbClr val="FFFFFF"/>
                </a:solidFill>
                <a:latin typeface="+mj-lt"/>
                <a:ea typeface="+mj-ea"/>
                <a:cs typeface="+mj-cs"/>
              </a:rPr>
              <a:t>IRS Pronouncements</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544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3085">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8" name="Picture 308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090" name="Rectangle 308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2" name="Rectangle 3091">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8877BF75-B7AF-1312-6EE8-350416C473E1}"/>
              </a:ext>
            </a:extLst>
          </p:cNvPr>
          <p:cNvSpPr>
            <a:spLocks noGrp="1"/>
          </p:cNvSpPr>
          <p:nvPr>
            <p:ph type="title"/>
          </p:nvPr>
        </p:nvSpPr>
        <p:spPr>
          <a:xfrm>
            <a:off x="6495045" y="321225"/>
            <a:ext cx="4589328" cy="1472464"/>
          </a:xfrm>
        </p:spPr>
        <p:txBody>
          <a:bodyPr anchor="b">
            <a:normAutofit/>
          </a:bodyPr>
          <a:lstStyle/>
          <a:p>
            <a:r>
              <a:rPr lang="en-US" sz="2800" dirty="0">
                <a:solidFill>
                  <a:schemeClr val="accent1">
                    <a:lumMod val="50000"/>
                  </a:schemeClr>
                </a:solidFill>
                <a:effectLst>
                  <a:outerShdw blurRad="38100" dist="38100" dir="2700000" algn="tl">
                    <a:srgbClr val="000000">
                      <a:alpha val="43137"/>
                    </a:srgbClr>
                  </a:outerShdw>
                </a:effectLst>
              </a:rPr>
              <a:t>2026 Inflation Adjustments</a:t>
            </a:r>
          </a:p>
        </p:txBody>
      </p:sp>
      <p:pic>
        <p:nvPicPr>
          <p:cNvPr id="3074" name="Picture 2" descr="An economist explains: What you need to ...">
            <a:extLst>
              <a:ext uri="{FF2B5EF4-FFF2-40B4-BE49-F238E27FC236}">
                <a16:creationId xmlns:a16="http://schemas.microsoft.com/office/drawing/2014/main" id="{5450E56F-BBA5-6705-E27F-30D6DA6D494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20807" y="1376629"/>
            <a:ext cx="5468347" cy="4095982"/>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9BF6AE-4B82-DA83-F5B4-5CA70778CFB0}"/>
              </a:ext>
            </a:extLst>
          </p:cNvPr>
          <p:cNvSpPr>
            <a:spLocks noGrp="1"/>
          </p:cNvSpPr>
          <p:nvPr>
            <p:ph idx="1"/>
          </p:nvPr>
        </p:nvSpPr>
        <p:spPr>
          <a:xfrm>
            <a:off x="6495045" y="1840818"/>
            <a:ext cx="4976148" cy="3631793"/>
          </a:xfrm>
        </p:spPr>
        <p:txBody>
          <a:bodyPr>
            <a:noAutofit/>
          </a:bodyPr>
          <a:lstStyle/>
          <a:p>
            <a:pPr marL="461963" indent="-233363" defTabSz="457200">
              <a:lnSpc>
                <a:spcPct val="100000"/>
              </a:lnSpc>
              <a:buNone/>
            </a:pPr>
            <a:r>
              <a:rPr lang="en-US" sz="1400" dirty="0"/>
              <a:t>•	</a:t>
            </a:r>
            <a:r>
              <a:rPr lang="en-US" sz="1600" dirty="0">
                <a:solidFill>
                  <a:schemeClr val="accent4">
                    <a:lumMod val="50000"/>
                  </a:schemeClr>
                </a:solidFill>
              </a:rPr>
              <a:t>2026 lifetime estate and gift tax exemption: $15 million</a:t>
            </a:r>
          </a:p>
          <a:p>
            <a:pPr marL="461963" indent="-233363" defTabSz="457200">
              <a:lnSpc>
                <a:spcPct val="100000"/>
              </a:lnSpc>
            </a:pPr>
            <a:r>
              <a:rPr lang="en-US" sz="1600" dirty="0">
                <a:solidFill>
                  <a:srgbClr val="C00000"/>
                </a:solidFill>
              </a:rPr>
              <a:t>OBBBA makes higher figure permanent with inflation adjustments</a:t>
            </a:r>
          </a:p>
          <a:p>
            <a:pPr marL="461963" indent="-233363" defTabSz="457200">
              <a:lnSpc>
                <a:spcPct val="100000"/>
              </a:lnSpc>
              <a:buNone/>
            </a:pPr>
            <a:r>
              <a:rPr lang="en-US" sz="1600" dirty="0">
                <a:solidFill>
                  <a:schemeClr val="accent4">
                    <a:lumMod val="50000"/>
                  </a:schemeClr>
                </a:solidFill>
              </a:rPr>
              <a:t>•	Annual gift tax exclusion: $19,000 per </a:t>
            </a:r>
            <a:r>
              <a:rPr lang="en-US" sz="1600" dirty="0" err="1">
                <a:solidFill>
                  <a:schemeClr val="accent4">
                    <a:lumMod val="50000"/>
                  </a:schemeClr>
                </a:solidFill>
              </a:rPr>
              <a:t>donee</a:t>
            </a:r>
            <a:r>
              <a:rPr lang="en-US" sz="1600" dirty="0">
                <a:solidFill>
                  <a:schemeClr val="accent4">
                    <a:lumMod val="50000"/>
                  </a:schemeClr>
                </a:solidFill>
              </a:rPr>
              <a:t> in 2026 </a:t>
            </a:r>
          </a:p>
          <a:p>
            <a:pPr marL="461963" indent="-233363" defTabSz="457200">
              <a:lnSpc>
                <a:spcPct val="100000"/>
              </a:lnSpc>
              <a:buNone/>
            </a:pPr>
            <a:r>
              <a:rPr lang="en-US" sz="1600" dirty="0">
                <a:solidFill>
                  <a:schemeClr val="accent4">
                    <a:lumMod val="50000"/>
                  </a:schemeClr>
                </a:solidFill>
              </a:rPr>
              <a:t>•	</a:t>
            </a:r>
            <a:r>
              <a:rPr lang="en-US" sz="1600" dirty="0">
                <a:solidFill>
                  <a:srgbClr val="C00000"/>
                </a:solidFill>
              </a:rPr>
              <a:t>IRC Sec. 2032A -Special-use valuation: $1,460,000 aggregate decrease limit</a:t>
            </a:r>
          </a:p>
          <a:p>
            <a:pPr marL="461963" indent="-233363" defTabSz="457200">
              <a:lnSpc>
                <a:spcPct val="100000"/>
              </a:lnSpc>
              <a:buNone/>
            </a:pPr>
            <a:r>
              <a:rPr lang="en-US" sz="1600" dirty="0">
                <a:solidFill>
                  <a:schemeClr val="accent4">
                    <a:lumMod val="50000"/>
                  </a:schemeClr>
                </a:solidFill>
              </a:rPr>
              <a:t>•	Gifts from foreign corporation or partnership reporting threshold: $20,116</a:t>
            </a:r>
          </a:p>
          <a:p>
            <a:pPr marL="461963" indent="-233363" defTabSz="457200">
              <a:lnSpc>
                <a:spcPct val="100000"/>
              </a:lnSpc>
              <a:buNone/>
            </a:pPr>
            <a:r>
              <a:rPr lang="en-US" sz="1600" dirty="0">
                <a:solidFill>
                  <a:schemeClr val="accent4">
                    <a:lumMod val="50000"/>
                  </a:schemeClr>
                </a:solidFill>
              </a:rPr>
              <a:t>•	</a:t>
            </a:r>
            <a:r>
              <a:rPr lang="en-US" sz="1600" dirty="0">
                <a:solidFill>
                  <a:srgbClr val="C00000"/>
                </a:solidFill>
              </a:rPr>
              <a:t>IRC Sec. 6166 - Estate tax installment interest: Tax on $1,940,000 "2% portion"</a:t>
            </a:r>
          </a:p>
          <a:p>
            <a:pPr marL="0" indent="0">
              <a:buNone/>
            </a:pPr>
            <a:endParaRPr lang="en-US" sz="1400" dirty="0"/>
          </a:p>
        </p:txBody>
      </p:sp>
    </p:spTree>
    <p:extLst>
      <p:ext uri="{BB962C8B-B14F-4D97-AF65-F5344CB8AC3E}">
        <p14:creationId xmlns:p14="http://schemas.microsoft.com/office/powerpoint/2010/main" val="844585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elping Expatriate Employees Deal with Culture Shock">
            <a:extLst>
              <a:ext uri="{FF2B5EF4-FFF2-40B4-BE49-F238E27FC236}">
                <a16:creationId xmlns:a16="http://schemas.microsoft.com/office/drawing/2014/main" id="{C9C662BD-3421-3163-C7E7-E9D576A1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12174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3AB1F3-AE6F-40FB-23A8-C24FABACD370}"/>
              </a:ext>
            </a:extLst>
          </p:cNvPr>
          <p:cNvSpPr>
            <a:spLocks noGrp="1"/>
          </p:cNvSpPr>
          <p:nvPr>
            <p:ph type="title"/>
          </p:nvPr>
        </p:nvSpPr>
        <p:spPr/>
        <p:txBody>
          <a:bodyPr>
            <a:normAutofit/>
          </a:bodyPr>
          <a:lstStyle/>
          <a:p>
            <a:r>
              <a:rPr lang="en-US" sz="3200" dirty="0">
                <a:solidFill>
                  <a:srgbClr val="C00000"/>
                </a:solidFill>
                <a:effectLst>
                  <a:outerShdw blurRad="38100" dist="38100" dir="2700000" algn="tl">
                    <a:srgbClr val="000000">
                      <a:alpha val="43137"/>
                    </a:srgbClr>
                  </a:outerShdw>
                </a:effectLst>
                <a:highlight>
                  <a:srgbClr val="C0C0C0"/>
                </a:highlight>
              </a:rPr>
              <a:t>Sec. 2801 Inheritance Tax on Covered Expatriates</a:t>
            </a:r>
          </a:p>
        </p:txBody>
      </p:sp>
      <p:sp>
        <p:nvSpPr>
          <p:cNvPr id="3" name="Content Placeholder 2">
            <a:extLst>
              <a:ext uri="{FF2B5EF4-FFF2-40B4-BE49-F238E27FC236}">
                <a16:creationId xmlns:a16="http://schemas.microsoft.com/office/drawing/2014/main" id="{8F341560-58CF-12B5-0E7F-C9C38F6E38B4}"/>
              </a:ext>
            </a:extLst>
          </p:cNvPr>
          <p:cNvSpPr>
            <a:spLocks noGrp="1"/>
          </p:cNvSpPr>
          <p:nvPr>
            <p:ph idx="1"/>
          </p:nvPr>
        </p:nvSpPr>
        <p:spPr/>
        <p:txBody>
          <a:bodyPr/>
          <a:lstStyle/>
          <a:p>
            <a:pPr>
              <a:lnSpc>
                <a:spcPct val="100000"/>
              </a:lnSpc>
              <a:buFont typeface="Aptos" panose="020B0004020202020204" pitchFamily="34" charset="0"/>
              <a:buChar char="›"/>
            </a:pPr>
            <a:r>
              <a:rPr lang="en-US" dirty="0">
                <a:solidFill>
                  <a:schemeClr val="tx2"/>
                </a:solidFill>
                <a:highlight>
                  <a:srgbClr val="C0C0C0"/>
                </a:highlight>
              </a:rPr>
              <a:t>Final regulations effective Jan. 1, 2025</a:t>
            </a:r>
          </a:p>
          <a:p>
            <a:pPr>
              <a:lnSpc>
                <a:spcPct val="100000"/>
              </a:lnSpc>
              <a:buFont typeface="Aptos" panose="020B0004020202020204" pitchFamily="34" charset="0"/>
              <a:buChar char="›"/>
            </a:pPr>
            <a:r>
              <a:rPr lang="en-US" dirty="0">
                <a:solidFill>
                  <a:schemeClr val="tx2"/>
                </a:solidFill>
                <a:highlight>
                  <a:srgbClr val="C0C0C0"/>
                </a:highlight>
              </a:rPr>
              <a:t>Tax imposed on U.S. persons receiving gifts/bequests from </a:t>
            </a:r>
            <a:r>
              <a:rPr lang="en-US" dirty="0">
                <a:solidFill>
                  <a:srgbClr val="C00000"/>
                </a:solidFill>
                <a:highlight>
                  <a:srgbClr val="C0C0C0"/>
                </a:highlight>
              </a:rPr>
              <a:t>“</a:t>
            </a:r>
            <a:r>
              <a:rPr lang="en-US" dirty="0">
                <a:solidFill>
                  <a:srgbClr val="C00000"/>
                </a:solidFill>
                <a:effectLst>
                  <a:outerShdw blurRad="38100" dist="38100" dir="2700000" algn="tl">
                    <a:srgbClr val="000000">
                      <a:alpha val="43137"/>
                    </a:srgbClr>
                  </a:outerShdw>
                </a:effectLst>
                <a:highlight>
                  <a:srgbClr val="C0C0C0"/>
                </a:highlight>
              </a:rPr>
              <a:t>covered expatriates</a:t>
            </a:r>
            <a:r>
              <a:rPr lang="en-US" dirty="0">
                <a:solidFill>
                  <a:srgbClr val="C00000"/>
                </a:solidFill>
                <a:highlight>
                  <a:srgbClr val="C0C0C0"/>
                </a:highlight>
              </a:rPr>
              <a:t>”</a:t>
            </a:r>
          </a:p>
          <a:p>
            <a:pPr>
              <a:lnSpc>
                <a:spcPct val="100000"/>
              </a:lnSpc>
              <a:buFont typeface="Aptos" panose="020B0004020202020204" pitchFamily="34" charset="0"/>
              <a:buChar char="›"/>
            </a:pPr>
            <a:r>
              <a:rPr lang="en-US" dirty="0">
                <a:solidFill>
                  <a:schemeClr val="tx2"/>
                </a:solidFill>
                <a:highlight>
                  <a:srgbClr val="C0C0C0"/>
                </a:highlight>
              </a:rPr>
              <a:t>Flat 40% tax rate on total value</a:t>
            </a:r>
          </a:p>
          <a:p>
            <a:pPr>
              <a:lnSpc>
                <a:spcPct val="100000"/>
              </a:lnSpc>
              <a:buFont typeface="Aptos" panose="020B0004020202020204" pitchFamily="34" charset="0"/>
              <a:buChar char="›"/>
            </a:pPr>
            <a:r>
              <a:rPr lang="en-US" dirty="0">
                <a:solidFill>
                  <a:schemeClr val="tx2"/>
                </a:solidFill>
                <a:highlight>
                  <a:srgbClr val="C0C0C0"/>
                </a:highlight>
              </a:rPr>
              <a:t>Recipient pays tax (no lifetime exemption)</a:t>
            </a:r>
          </a:p>
          <a:p>
            <a:pPr>
              <a:lnSpc>
                <a:spcPct val="100000"/>
              </a:lnSpc>
              <a:buFont typeface="Aptos" panose="020B0004020202020204" pitchFamily="34" charset="0"/>
              <a:buChar char="›"/>
            </a:pPr>
            <a:r>
              <a:rPr lang="en-US" dirty="0">
                <a:solidFill>
                  <a:schemeClr val="tx2"/>
                </a:solidFill>
                <a:highlight>
                  <a:srgbClr val="C0C0C0"/>
                </a:highlight>
              </a:rPr>
              <a:t>Rebuttable presumption for gifts from foreign persons</a:t>
            </a:r>
          </a:p>
          <a:p>
            <a:pPr>
              <a:lnSpc>
                <a:spcPct val="100000"/>
              </a:lnSpc>
              <a:buFont typeface="Aptos" panose="020B0004020202020204" pitchFamily="34" charset="0"/>
              <a:buChar char="›"/>
            </a:pPr>
            <a:r>
              <a:rPr lang="en-US" dirty="0">
                <a:solidFill>
                  <a:schemeClr val="tx2"/>
                </a:solidFill>
                <a:highlight>
                  <a:srgbClr val="C0C0C0"/>
                </a:highlight>
              </a:rPr>
              <a:t>Form 708 reporting requirement</a:t>
            </a:r>
          </a:p>
          <a:p>
            <a:pPr>
              <a:lnSpc>
                <a:spcPct val="100000"/>
              </a:lnSpc>
              <a:buFont typeface="Aptos" panose="020B0004020202020204" pitchFamily="34" charset="0"/>
              <a:buChar char="›"/>
            </a:pPr>
            <a:r>
              <a:rPr lang="en-US" dirty="0">
                <a:solidFill>
                  <a:schemeClr val="tx2"/>
                </a:solidFill>
                <a:highlight>
                  <a:srgbClr val="C0C0C0"/>
                </a:highlight>
              </a:rPr>
              <a:t>Exceptions for marital deduction transfers</a:t>
            </a:r>
          </a:p>
          <a:p>
            <a:endParaRPr lang="en-US" dirty="0"/>
          </a:p>
        </p:txBody>
      </p:sp>
    </p:spTree>
    <p:extLst>
      <p:ext uri="{BB962C8B-B14F-4D97-AF65-F5344CB8AC3E}">
        <p14:creationId xmlns:p14="http://schemas.microsoft.com/office/powerpoint/2010/main" val="30333895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85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73C1-8E12-40D7-F503-47F1B8ABB62F}"/>
              </a:ext>
            </a:extLst>
          </p:cNvPr>
          <p:cNvSpPr>
            <a:spLocks noGrp="1"/>
          </p:cNvSpPr>
          <p:nvPr>
            <p:ph type="title"/>
          </p:nvPr>
        </p:nvSpPr>
        <p:spPr>
          <a:xfrm>
            <a:off x="6225114" y="-115614"/>
            <a:ext cx="5291663" cy="1082567"/>
          </a:xfrm>
        </p:spPr>
        <p:txBody>
          <a:bodyPr anchor="t">
            <a:normAutofit fontScale="90000"/>
          </a:bodyPr>
          <a:lstStyle/>
          <a:p>
            <a:pPr algn="ctr"/>
            <a:br>
              <a:rPr lang="en-US" sz="2500" dirty="0"/>
            </a:br>
            <a:r>
              <a:rPr lang="en-US" sz="2500" dirty="0"/>
              <a:t>2024 Form 709 updates and </a:t>
            </a:r>
            <a:br>
              <a:rPr lang="en-US" sz="2500" dirty="0"/>
            </a:br>
            <a:r>
              <a:rPr lang="en-US" sz="2500" dirty="0"/>
              <a:t>potential 2025 e-filing</a:t>
            </a:r>
            <a:br>
              <a:rPr lang="en-US" sz="2500" dirty="0"/>
            </a:br>
            <a:endParaRPr lang="en-US" sz="2500" dirty="0"/>
          </a:p>
        </p:txBody>
      </p:sp>
      <p:pic>
        <p:nvPicPr>
          <p:cNvPr id="5122" name="Picture 2" descr="What's New in Estate and Gift Taxes Under the Federal Tax Cuts and Jobs Act  | Wladis Law Firm">
            <a:extLst>
              <a:ext uri="{FF2B5EF4-FFF2-40B4-BE49-F238E27FC236}">
                <a16:creationId xmlns:a16="http://schemas.microsoft.com/office/drawing/2014/main" id="{063B064F-940F-C021-0E61-17562F454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73" r="27846" b="1"/>
          <a:stretch>
            <a:fillRect/>
          </a:stretch>
        </p:blipFill>
        <p:spPr bwMode="auto">
          <a:xfrm>
            <a:off x="0" y="1587"/>
            <a:ext cx="5676898"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8FED9E-D5B8-0520-2C46-DE92F0582B92}"/>
              </a:ext>
            </a:extLst>
          </p:cNvPr>
          <p:cNvSpPr>
            <a:spLocks noGrp="1"/>
          </p:cNvSpPr>
          <p:nvPr>
            <p:ph idx="1"/>
          </p:nvPr>
        </p:nvSpPr>
        <p:spPr>
          <a:xfrm>
            <a:off x="5944750" y="1395905"/>
            <a:ext cx="5852389" cy="3752849"/>
          </a:xfrm>
        </p:spPr>
        <p:txBody>
          <a:bodyPr>
            <a:noAutofit/>
          </a:bodyPr>
          <a:lstStyle/>
          <a:p>
            <a:pPr>
              <a:lnSpc>
                <a:spcPct val="100000"/>
              </a:lnSpc>
              <a:spcBef>
                <a:spcPts val="600"/>
              </a:spcBef>
              <a:spcAft>
                <a:spcPts val="600"/>
              </a:spcAft>
            </a:pPr>
            <a:r>
              <a:rPr lang="en-US" sz="2000" dirty="0"/>
              <a:t>The 2024 Form 709 changed the requirements for spouses electing to split gifts for gifts made in calendar year 2024. </a:t>
            </a:r>
          </a:p>
          <a:p>
            <a:pPr>
              <a:lnSpc>
                <a:spcPct val="100000"/>
              </a:lnSpc>
              <a:spcBef>
                <a:spcPts val="600"/>
              </a:spcBef>
              <a:spcAft>
                <a:spcPts val="600"/>
              </a:spcAft>
            </a:pPr>
            <a:r>
              <a:rPr lang="en-US" sz="2000" dirty="0"/>
              <a:t>Specifically, Part 1, entries 12 through 18, were moved to a new Part III, “</a:t>
            </a:r>
            <a:r>
              <a:rPr lang="en-US" sz="2000" dirty="0">
                <a:solidFill>
                  <a:schemeClr val="accent1">
                    <a:lumMod val="50000"/>
                  </a:schemeClr>
                </a:solidFill>
                <a:effectLst>
                  <a:outerShdw blurRad="38100" dist="38100" dir="2700000" algn="tl">
                    <a:srgbClr val="000000">
                      <a:alpha val="43137"/>
                    </a:srgbClr>
                  </a:outerShdw>
                </a:effectLst>
              </a:rPr>
              <a:t>Spouse’s Consent on Gifts to Third Parties,” </a:t>
            </a:r>
            <a:r>
              <a:rPr lang="en-US" sz="2000" dirty="0"/>
              <a:t>on the second page of the donor spouse’s Form 709. </a:t>
            </a:r>
          </a:p>
          <a:p>
            <a:pPr>
              <a:lnSpc>
                <a:spcPct val="100000"/>
              </a:lnSpc>
              <a:spcBef>
                <a:spcPts val="600"/>
              </a:spcBef>
              <a:spcAft>
                <a:spcPts val="600"/>
              </a:spcAft>
            </a:pPr>
            <a:r>
              <a:rPr lang="en-US" sz="2000" dirty="0"/>
              <a:t>Additionally, the consenting spouse is no longer required to sign the donor spouse’s return on Page 1 but must instead sign a separate </a:t>
            </a:r>
            <a:r>
              <a:rPr lang="en-US" sz="2000" dirty="0">
                <a:effectLst>
                  <a:outerShdw blurRad="38100" dist="38100" dir="2700000" algn="tl">
                    <a:srgbClr val="000000">
                      <a:alpha val="43137"/>
                    </a:srgbClr>
                  </a:outerShdw>
                </a:effectLst>
              </a:rPr>
              <a:t>Notice of Consent </a:t>
            </a:r>
            <a:r>
              <a:rPr lang="en-US" sz="2000" dirty="0"/>
              <a:t>to be attached to the donor spouse’s return. </a:t>
            </a:r>
          </a:p>
        </p:txBody>
      </p:sp>
    </p:spTree>
    <p:extLst>
      <p:ext uri="{BB962C8B-B14F-4D97-AF65-F5344CB8AC3E}">
        <p14:creationId xmlns:p14="http://schemas.microsoft.com/office/powerpoint/2010/main" val="3613722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5D4E1-49B5-678F-BAA0-3D6193E4F73E}"/>
              </a:ext>
            </a:extLst>
          </p:cNvPr>
          <p:cNvPicPr>
            <a:picLocks noChangeAspect="1"/>
          </p:cNvPicPr>
          <p:nvPr/>
        </p:nvPicPr>
        <p:blipFill>
          <a:blip r:embed="rId3"/>
          <a:stretch>
            <a:fillRect/>
          </a:stretch>
        </p:blipFill>
        <p:spPr>
          <a:xfrm>
            <a:off x="1462744" y="1547461"/>
            <a:ext cx="9077325" cy="2781300"/>
          </a:xfrm>
          <a:prstGeom prst="rect">
            <a:avLst/>
          </a:prstGeom>
        </p:spPr>
      </p:pic>
    </p:spTree>
    <p:extLst>
      <p:ext uri="{BB962C8B-B14F-4D97-AF65-F5344CB8AC3E}">
        <p14:creationId xmlns:p14="http://schemas.microsoft.com/office/powerpoint/2010/main" val="79884263"/>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amily Trust vs Living Trust: 4 Important Differences to Keep in Mind |  Asset Preservation">
            <a:extLst>
              <a:ext uri="{FF2B5EF4-FFF2-40B4-BE49-F238E27FC236}">
                <a16:creationId xmlns:a16="http://schemas.microsoft.com/office/drawing/2014/main" id="{768DD3BE-24C1-472B-F73B-61DCE5978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4" r="-1" b="-1"/>
          <a:stretch>
            <a:fillRect/>
          </a:stretch>
        </p:blipFill>
        <p:spPr bwMode="auto">
          <a:xfrm>
            <a:off x="2522355" y="10"/>
            <a:ext cx="11759343"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6687A7-6600-25FD-4ED6-8139FC5F7077}"/>
              </a:ext>
            </a:extLst>
          </p:cNvPr>
          <p:cNvSpPr>
            <a:spLocks noGrp="1"/>
          </p:cNvSpPr>
          <p:nvPr>
            <p:ph type="title"/>
          </p:nvPr>
        </p:nvSpPr>
        <p:spPr>
          <a:xfrm>
            <a:off x="838200" y="365125"/>
            <a:ext cx="3822189" cy="1899912"/>
          </a:xfrm>
        </p:spPr>
        <p:txBody>
          <a:bodyPr>
            <a:normAutofit/>
          </a:bodyPr>
          <a:lstStyle/>
          <a:p>
            <a:r>
              <a:rPr lang="en-US" sz="4000" dirty="0"/>
              <a:t>Letter Ruling 202509010</a:t>
            </a:r>
          </a:p>
        </p:txBody>
      </p:sp>
      <p:sp>
        <p:nvSpPr>
          <p:cNvPr id="3" name="Content Placeholder 2">
            <a:extLst>
              <a:ext uri="{FF2B5EF4-FFF2-40B4-BE49-F238E27FC236}">
                <a16:creationId xmlns:a16="http://schemas.microsoft.com/office/drawing/2014/main" id="{40079495-5FA6-A034-6159-CD9069D5323D}"/>
              </a:ext>
            </a:extLst>
          </p:cNvPr>
          <p:cNvSpPr>
            <a:spLocks noGrp="1"/>
          </p:cNvSpPr>
          <p:nvPr>
            <p:ph idx="1"/>
          </p:nvPr>
        </p:nvSpPr>
        <p:spPr>
          <a:xfrm>
            <a:off x="838199" y="2265037"/>
            <a:ext cx="6043864" cy="3742762"/>
          </a:xfrm>
        </p:spPr>
        <p:txBody>
          <a:bodyPr>
            <a:noAutofit/>
          </a:bodyPr>
          <a:lstStyle/>
          <a:p>
            <a:pPr lvl="0">
              <a:lnSpc>
                <a:spcPct val="100000"/>
              </a:lnSpc>
            </a:pPr>
            <a:r>
              <a:rPr lang="en-US" dirty="0" err="1"/>
              <a:t>Ltr</a:t>
            </a:r>
            <a:r>
              <a:rPr lang="en-US" dirty="0"/>
              <a:t> Ruling delt with the income tax consequences of a trust termination</a:t>
            </a:r>
          </a:p>
          <a:p>
            <a:pPr lvl="0">
              <a:lnSpc>
                <a:spcPct val="100000"/>
              </a:lnSpc>
            </a:pPr>
            <a:r>
              <a:rPr lang="en-US" dirty="0"/>
              <a:t>No negative gift or GSTT consequences</a:t>
            </a:r>
          </a:p>
          <a:p>
            <a:pPr lvl="0">
              <a:lnSpc>
                <a:spcPct val="100000"/>
              </a:lnSpc>
            </a:pPr>
            <a:r>
              <a:rPr lang="en-US" dirty="0"/>
              <a:t>Unfavorable income tax consequences for lifetime beneficial interest holder</a:t>
            </a:r>
          </a:p>
          <a:p>
            <a:pPr marL="0" indent="0">
              <a:buNone/>
            </a:pPr>
            <a:endParaRPr lang="en-US" sz="2000" dirty="0"/>
          </a:p>
        </p:txBody>
      </p:sp>
    </p:spTree>
    <p:extLst>
      <p:ext uri="{BB962C8B-B14F-4D97-AF65-F5344CB8AC3E}">
        <p14:creationId xmlns:p14="http://schemas.microsoft.com/office/powerpoint/2010/main" val="5571477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BBD72C72-FA2A-9489-A172-A224D9BF0461}"/>
              </a:ext>
            </a:extLst>
          </p:cNvPr>
          <p:cNvSpPr txBox="1"/>
          <p:nvPr/>
        </p:nvSpPr>
        <p:spPr>
          <a:xfrm>
            <a:off x="3101400" y="1142950"/>
            <a:ext cx="8980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$50,000</a:t>
            </a:r>
          </a:p>
        </p:txBody>
      </p:sp>
      <p:sp>
        <p:nvSpPr>
          <p:cNvPr id="5" name="TextBox 4">
            <a:extLst>
              <a:ext uri="{FF2B5EF4-FFF2-40B4-BE49-F238E27FC236}">
                <a16:creationId xmlns:a16="http://schemas.microsoft.com/office/drawing/2014/main" id="{A1A789DB-9667-69B9-D7CC-2D6AD8332BA2}"/>
              </a:ext>
            </a:extLst>
          </p:cNvPr>
          <p:cNvSpPr txBox="1"/>
          <p:nvPr/>
        </p:nvSpPr>
        <p:spPr>
          <a:xfrm>
            <a:off x="2443766" y="1380322"/>
            <a:ext cx="23050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ptos" panose="02110004020202020204"/>
                <a:ea typeface="+mn-ea"/>
                <a:cs typeface="+mn-cs"/>
              </a:rPr>
              <a:t>Grandchild </a:t>
            </a:r>
          </a:p>
        </p:txBody>
      </p:sp>
      <p:cxnSp>
        <p:nvCxnSpPr>
          <p:cNvPr id="7" name="Straight Arrow Connector 6">
            <a:extLst>
              <a:ext uri="{FF2B5EF4-FFF2-40B4-BE49-F238E27FC236}">
                <a16:creationId xmlns:a16="http://schemas.microsoft.com/office/drawing/2014/main" id="{AA760FF3-3EB7-6E29-EEDA-CE7EBE344CB7}"/>
              </a:ext>
            </a:extLst>
          </p:cNvPr>
          <p:cNvCxnSpPr>
            <a:cxnSpLocks/>
          </p:cNvCxnSpPr>
          <p:nvPr/>
        </p:nvCxnSpPr>
        <p:spPr>
          <a:xfrm flipH="1">
            <a:off x="4181837" y="1835095"/>
            <a:ext cx="999762" cy="0"/>
          </a:xfrm>
          <a:prstGeom prst="straightConnector1">
            <a:avLst/>
          </a:prstGeom>
          <a:ln w="60325">
            <a:tailEnd type="triangle"/>
          </a:ln>
          <a:effectLst>
            <a:outerShdw blurRad="50800" dist="50800" dir="5400000" algn="ctr" rotWithShape="0">
              <a:srgbClr val="000000">
                <a:alpha val="99000"/>
              </a:srgbClr>
            </a:outerShdw>
          </a:effectLst>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99601CA1-B87B-359C-A79F-F511E2D61FBF}"/>
              </a:ext>
            </a:extLst>
          </p:cNvPr>
          <p:cNvSpPr txBox="1"/>
          <p:nvPr/>
        </p:nvSpPr>
        <p:spPr>
          <a:xfrm>
            <a:off x="4419710" y="1507373"/>
            <a:ext cx="7729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ptos" panose="02110004020202020204"/>
                <a:ea typeface="+mn-ea"/>
                <a:cs typeface="+mn-cs"/>
              </a:rPr>
              <a:t>Annuity</a:t>
            </a:r>
          </a:p>
        </p:txBody>
      </p:sp>
      <p:sp>
        <p:nvSpPr>
          <p:cNvPr id="11" name="TextBox 10">
            <a:extLst>
              <a:ext uri="{FF2B5EF4-FFF2-40B4-BE49-F238E27FC236}">
                <a16:creationId xmlns:a16="http://schemas.microsoft.com/office/drawing/2014/main" id="{172EB6AE-C485-AB3A-B484-B7660A713EC9}"/>
              </a:ext>
            </a:extLst>
          </p:cNvPr>
          <p:cNvSpPr txBox="1"/>
          <p:nvPr/>
        </p:nvSpPr>
        <p:spPr>
          <a:xfrm>
            <a:off x="5449669" y="2749557"/>
            <a:ext cx="599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srgbClr val="C00000"/>
                </a:solidFill>
                <a:effectLst/>
                <a:uLnTx/>
                <a:uFillTx/>
                <a:latin typeface="Aptos" panose="02110004020202020204"/>
                <a:ea typeface="+mn-ea"/>
                <a:cs typeface="+mn-cs"/>
              </a:rPr>
              <a:t>A  B</a:t>
            </a:r>
          </a:p>
        </p:txBody>
      </p:sp>
      <p:sp>
        <p:nvSpPr>
          <p:cNvPr id="12" name="TextBox 11">
            <a:extLst>
              <a:ext uri="{FF2B5EF4-FFF2-40B4-BE49-F238E27FC236}">
                <a16:creationId xmlns:a16="http://schemas.microsoft.com/office/drawing/2014/main" id="{FEF18560-0092-BB8D-DC5B-EB977D7E7A8B}"/>
              </a:ext>
            </a:extLst>
          </p:cNvPr>
          <p:cNvSpPr txBox="1"/>
          <p:nvPr/>
        </p:nvSpPr>
        <p:spPr>
          <a:xfrm>
            <a:off x="5253618" y="3621303"/>
            <a:ext cx="11256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srgbClr val="C00000"/>
                </a:solidFill>
                <a:effectLst/>
                <a:uLnTx/>
                <a:uFillTx/>
                <a:latin typeface="Aptos" panose="02110004020202020204"/>
                <a:ea typeface="+mn-ea"/>
                <a:cs typeface="+mn-cs"/>
              </a:rPr>
              <a:t>C  D  E  F </a:t>
            </a:r>
          </a:p>
        </p:txBody>
      </p:sp>
      <p:sp>
        <p:nvSpPr>
          <p:cNvPr id="13" name="TextBox 12">
            <a:extLst>
              <a:ext uri="{FF2B5EF4-FFF2-40B4-BE49-F238E27FC236}">
                <a16:creationId xmlns:a16="http://schemas.microsoft.com/office/drawing/2014/main" id="{9C4E5D81-F916-270D-D5C8-D425876B14B1}"/>
              </a:ext>
            </a:extLst>
          </p:cNvPr>
          <p:cNvSpPr txBox="1"/>
          <p:nvPr/>
        </p:nvSpPr>
        <p:spPr>
          <a:xfrm>
            <a:off x="4295233" y="3048127"/>
            <a:ext cx="30424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Current Remainder </a:t>
            </a:r>
            <a:b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rPr>
              <a:t>(Children of the Grandchild)</a:t>
            </a:r>
          </a:p>
        </p:txBody>
      </p:sp>
      <p:sp>
        <p:nvSpPr>
          <p:cNvPr id="14" name="TextBox 13">
            <a:extLst>
              <a:ext uri="{FF2B5EF4-FFF2-40B4-BE49-F238E27FC236}">
                <a16:creationId xmlns:a16="http://schemas.microsoft.com/office/drawing/2014/main" id="{53BD502D-141E-E1E6-C7FE-07D7AA43D3E7}"/>
              </a:ext>
            </a:extLst>
          </p:cNvPr>
          <p:cNvSpPr txBox="1"/>
          <p:nvPr/>
        </p:nvSpPr>
        <p:spPr>
          <a:xfrm>
            <a:off x="4681717" y="3910793"/>
            <a:ext cx="2509001"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Successor Remaindermen </a:t>
            </a:r>
            <a:r>
              <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rPr>
              <a:t>(Grandchildren of the Grandchild)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rPr>
              <a:t>  </a:t>
            </a:r>
          </a:p>
        </p:txBody>
      </p:sp>
      <p:sp>
        <p:nvSpPr>
          <p:cNvPr id="16" name="TextBox 15">
            <a:extLst>
              <a:ext uri="{FF2B5EF4-FFF2-40B4-BE49-F238E27FC236}">
                <a16:creationId xmlns:a16="http://schemas.microsoft.com/office/drawing/2014/main" id="{D606C2BB-3883-5280-9439-6BF3CF01D120}"/>
              </a:ext>
            </a:extLst>
          </p:cNvPr>
          <p:cNvSpPr txBox="1"/>
          <p:nvPr/>
        </p:nvSpPr>
        <p:spPr>
          <a:xfrm>
            <a:off x="6476947" y="1503341"/>
            <a:ext cx="3267758" cy="954107"/>
          </a:xfrm>
          <a:prstGeom prst="rect">
            <a:avLst/>
          </a:prstGeom>
          <a:solidFill>
            <a:schemeClr val="accent2">
              <a:lumMod val="20000"/>
              <a:lumOff val="80000"/>
            </a:schemeClr>
          </a:solidFill>
          <a:effectLst>
            <a:outerShdw blurRad="50800" dist="50800" dir="5400000" algn="ctr" rotWithShape="0">
              <a:srgbClr val="000000">
                <a:alpha val="99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badi ExtraLight" panose="020B0204020104020204" pitchFamily="34" charset="0"/>
                <a:ea typeface="+mn-ea"/>
                <a:cs typeface="Times New Roman" panose="02020603050405020304" pitchFamily="18" charset="0"/>
              </a:rPr>
              <a:t>Upon termination of Trust, all trust property is required to be distributed per stirpes to the lineal issue of Grandchild, outright and free of the Trust </a:t>
            </a:r>
          </a:p>
        </p:txBody>
      </p:sp>
      <p:cxnSp>
        <p:nvCxnSpPr>
          <p:cNvPr id="28" name="Straight Arrow Connector 27">
            <a:extLst>
              <a:ext uri="{FF2B5EF4-FFF2-40B4-BE49-F238E27FC236}">
                <a16:creationId xmlns:a16="http://schemas.microsoft.com/office/drawing/2014/main" id="{D4C23776-EAFE-56DE-855C-3026D84799CB}"/>
              </a:ext>
            </a:extLst>
          </p:cNvPr>
          <p:cNvCxnSpPr>
            <a:cxnSpLocks/>
            <a:endCxn id="11" idx="0"/>
          </p:cNvCxnSpPr>
          <p:nvPr/>
        </p:nvCxnSpPr>
        <p:spPr>
          <a:xfrm flipH="1">
            <a:off x="5749591" y="2244670"/>
            <a:ext cx="23243" cy="504887"/>
          </a:xfrm>
          <a:prstGeom prst="straightConnector1">
            <a:avLst/>
          </a:prstGeom>
          <a:ln w="53975">
            <a:tailEnd type="triangle"/>
          </a:ln>
          <a:effectLst>
            <a:outerShdw blurRad="50800" dist="50800" dir="5400000" algn="ctr" rotWithShape="0">
              <a:srgbClr val="000000">
                <a:alpha val="99000"/>
              </a:srgbClr>
            </a:outerShdw>
          </a:effectLst>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BDFFB330-B4C1-FB54-428C-98BC5C7FF5EB}"/>
              </a:ext>
            </a:extLst>
          </p:cNvPr>
          <p:cNvSpPr/>
          <p:nvPr/>
        </p:nvSpPr>
        <p:spPr>
          <a:xfrm>
            <a:off x="5181599" y="1243518"/>
            <a:ext cx="1124171" cy="1213931"/>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Irrevocable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ptos" panose="02110004020202020204"/>
                <a:ea typeface="+mn-ea"/>
                <a:cs typeface="+mn-cs"/>
              </a:rPr>
              <a:t>9/25/1985</a:t>
            </a:r>
          </a:p>
        </p:txBody>
      </p:sp>
      <p:cxnSp>
        <p:nvCxnSpPr>
          <p:cNvPr id="33" name="Straight Arrow Connector 32">
            <a:extLst>
              <a:ext uri="{FF2B5EF4-FFF2-40B4-BE49-F238E27FC236}">
                <a16:creationId xmlns:a16="http://schemas.microsoft.com/office/drawing/2014/main" id="{49E3CB6E-14A6-F639-F7BA-5D5C82EA1752}"/>
              </a:ext>
            </a:extLst>
          </p:cNvPr>
          <p:cNvCxnSpPr>
            <a:cxnSpLocks/>
          </p:cNvCxnSpPr>
          <p:nvPr/>
        </p:nvCxnSpPr>
        <p:spPr>
          <a:xfrm>
            <a:off x="3816104" y="1880647"/>
            <a:ext cx="1710526" cy="880005"/>
          </a:xfrm>
          <a:prstGeom prst="straightConnector1">
            <a:avLst/>
          </a:prstGeom>
          <a:ln w="63500">
            <a:headEnd type="triangle"/>
            <a:tailEnd type="triangle"/>
          </a:ln>
          <a:effectLst>
            <a:outerShdw blurRad="50800" dist="50800" dir="5400000" algn="ctr" rotWithShape="0">
              <a:srgbClr val="000000">
                <a:alpha val="99000"/>
              </a:srgbClr>
            </a:outerShdw>
          </a:effectLst>
        </p:spPr>
        <p:style>
          <a:lnRef idx="3">
            <a:schemeClr val="accent5"/>
          </a:lnRef>
          <a:fillRef idx="0">
            <a:schemeClr val="accent5"/>
          </a:fillRef>
          <a:effectRef idx="2">
            <a:schemeClr val="accent5"/>
          </a:effectRef>
          <a:fontRef idx="minor">
            <a:schemeClr val="tx1"/>
          </a:fontRef>
        </p:style>
      </p:cxnSp>
      <p:sp>
        <p:nvSpPr>
          <p:cNvPr id="36" name="TextBox 35">
            <a:extLst>
              <a:ext uri="{FF2B5EF4-FFF2-40B4-BE49-F238E27FC236}">
                <a16:creationId xmlns:a16="http://schemas.microsoft.com/office/drawing/2014/main" id="{13092B06-1BEC-92C8-22D1-9FF3F98665C8}"/>
              </a:ext>
            </a:extLst>
          </p:cNvPr>
          <p:cNvSpPr txBox="1"/>
          <p:nvPr/>
        </p:nvSpPr>
        <p:spPr>
          <a:xfrm>
            <a:off x="3783714" y="3186347"/>
            <a:ext cx="10070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$100,000</a:t>
            </a:r>
          </a:p>
        </p:txBody>
      </p:sp>
      <p:sp>
        <p:nvSpPr>
          <p:cNvPr id="37" name="TextBox 36">
            <a:extLst>
              <a:ext uri="{FF2B5EF4-FFF2-40B4-BE49-F238E27FC236}">
                <a16:creationId xmlns:a16="http://schemas.microsoft.com/office/drawing/2014/main" id="{3399E8EF-9F07-54E8-DF10-3E700A3B0BE3}"/>
              </a:ext>
            </a:extLst>
          </p:cNvPr>
          <p:cNvSpPr txBox="1"/>
          <p:nvPr/>
        </p:nvSpPr>
        <p:spPr>
          <a:xfrm>
            <a:off x="4131757" y="4162025"/>
            <a:ext cx="8980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$25,000</a:t>
            </a:r>
          </a:p>
        </p:txBody>
      </p:sp>
      <p:cxnSp>
        <p:nvCxnSpPr>
          <p:cNvPr id="38" name="Straight Arrow Connector 37">
            <a:extLst>
              <a:ext uri="{FF2B5EF4-FFF2-40B4-BE49-F238E27FC236}">
                <a16:creationId xmlns:a16="http://schemas.microsoft.com/office/drawing/2014/main" id="{593314EA-B389-3353-B636-2D6F82587899}"/>
              </a:ext>
            </a:extLst>
          </p:cNvPr>
          <p:cNvCxnSpPr>
            <a:cxnSpLocks/>
          </p:cNvCxnSpPr>
          <p:nvPr/>
        </p:nvCxnSpPr>
        <p:spPr>
          <a:xfrm>
            <a:off x="5772834" y="3022312"/>
            <a:ext cx="0" cy="666623"/>
          </a:xfrm>
          <a:prstGeom prst="straightConnector1">
            <a:avLst/>
          </a:prstGeom>
          <a:ln w="63500">
            <a:headEnd type="triangle"/>
            <a:tailEnd type="triangle"/>
          </a:ln>
          <a:effectLst>
            <a:outerShdw blurRad="50800" dist="50800" dir="5400000" algn="ctr" rotWithShape="0">
              <a:srgbClr val="000000">
                <a:alpha val="99000"/>
              </a:srgbClr>
            </a:outerShdw>
          </a:effectLst>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081C35C9-2176-FD87-59D9-5F4EFABF3DE6}"/>
              </a:ext>
            </a:extLst>
          </p:cNvPr>
          <p:cNvSpPr txBox="1"/>
          <p:nvPr/>
        </p:nvSpPr>
        <p:spPr>
          <a:xfrm>
            <a:off x="1148430" y="2403775"/>
            <a:ext cx="2456474" cy="1384995"/>
          </a:xfrm>
          <a:prstGeom prst="rect">
            <a:avLst/>
          </a:prstGeom>
          <a:solidFill>
            <a:schemeClr val="accent2">
              <a:lumMod val="20000"/>
              <a:lumOff val="80000"/>
            </a:schemeClr>
          </a:solidFill>
          <a:effectLst>
            <a:outerShdw blurRad="50800" dist="50800" dir="5400000" algn="ctr" rotWithShape="0">
              <a:srgbClr val="000000">
                <a:alpha val="98000"/>
              </a:srgbClr>
            </a:outerShdw>
          </a:effectLst>
        </p:spPr>
        <p:txBody>
          <a:bodyPr wrap="square">
            <a:spAutoFit/>
          </a:bodyPr>
          <a:lstStyle/>
          <a:p>
            <a:r>
              <a:rPr lang="en-US" sz="1400" dirty="0">
                <a:solidFill>
                  <a:schemeClr val="accent1">
                    <a:lumMod val="50000"/>
                  </a:schemeClr>
                </a:solidFill>
                <a:latin typeface="Abadi ExtraLight" panose="020B0204020104020204" pitchFamily="34" charset="0"/>
              </a:rPr>
              <a:t>T</a:t>
            </a:r>
            <a:r>
              <a:rPr lang="en-US" sz="1400" b="0" i="0" dirty="0">
                <a:solidFill>
                  <a:schemeClr val="accent1">
                    <a:lumMod val="50000"/>
                  </a:schemeClr>
                </a:solidFill>
                <a:effectLst/>
                <a:latin typeface="Abadi ExtraLight" panose="020B0204020104020204" pitchFamily="34" charset="0"/>
              </a:rPr>
              <a:t>he Proposed Distribution would effectively constitute a sale of the Grandchild’s and the Successor Remaindermen’s interests to the Current Remaindermen,</a:t>
            </a:r>
            <a:endParaRPr lang="en-US" sz="1400" dirty="0">
              <a:solidFill>
                <a:schemeClr val="accent1">
                  <a:lumMod val="50000"/>
                </a:schemeClr>
              </a:solidFill>
              <a:latin typeface="Abadi ExtraLight" panose="020B0204020104020204" pitchFamily="34" charset="0"/>
            </a:endParaRPr>
          </a:p>
        </p:txBody>
      </p:sp>
      <p:sp>
        <p:nvSpPr>
          <p:cNvPr id="9" name="TextBox 8">
            <a:extLst>
              <a:ext uri="{FF2B5EF4-FFF2-40B4-BE49-F238E27FC236}">
                <a16:creationId xmlns:a16="http://schemas.microsoft.com/office/drawing/2014/main" id="{AD069C74-15E7-63AD-876E-1326F6B0BE5C}"/>
              </a:ext>
            </a:extLst>
          </p:cNvPr>
          <p:cNvSpPr txBox="1"/>
          <p:nvPr/>
        </p:nvSpPr>
        <p:spPr>
          <a:xfrm>
            <a:off x="8044006" y="2957683"/>
            <a:ext cx="3772983" cy="1600438"/>
          </a:xfrm>
          <a:prstGeom prst="rect">
            <a:avLst/>
          </a:prstGeom>
          <a:solidFill>
            <a:schemeClr val="accent2">
              <a:lumMod val="20000"/>
              <a:lumOff val="80000"/>
            </a:schemeClr>
          </a:solidFill>
          <a:effectLst>
            <a:outerShdw blurRad="50800" dist="50800" dir="5400000" algn="ctr" rotWithShape="0">
              <a:srgbClr val="000000">
                <a:alpha val="99000"/>
              </a:srgbClr>
            </a:outerShdw>
          </a:effectLst>
        </p:spPr>
        <p:txBody>
          <a:bodyPr wrap="square">
            <a:spAutoFit/>
          </a:bodyPr>
          <a:lstStyle/>
          <a:p>
            <a:r>
              <a:rPr lang="en-US" sz="1400" b="0" i="0" dirty="0">
                <a:solidFill>
                  <a:srgbClr val="696969"/>
                </a:solidFill>
                <a:effectLst/>
                <a:latin typeface="Abadi ExtraLight" panose="020B0204020104020204" pitchFamily="34" charset="0"/>
              </a:rPr>
              <a:t>The IRS noted that the amount realized by the </a:t>
            </a:r>
            <a:r>
              <a:rPr lang="en-US" sz="1400" b="1" i="0" dirty="0">
                <a:solidFill>
                  <a:srgbClr val="696969"/>
                </a:solidFill>
                <a:effectLst/>
                <a:latin typeface="Abadi ExtraLight" panose="020B0204020104020204" pitchFamily="34" charset="0"/>
              </a:rPr>
              <a:t>Current Remaindermen </a:t>
            </a:r>
            <a:r>
              <a:rPr lang="en-US" sz="1400" b="0" i="0" dirty="0">
                <a:solidFill>
                  <a:srgbClr val="696969"/>
                </a:solidFill>
                <a:effectLst/>
                <a:latin typeface="Abadi ExtraLight" panose="020B0204020104020204" pitchFamily="34" charset="0"/>
              </a:rPr>
              <a:t>from the exchange of property for Trust interests held by the Grandchild and the Successor Remaindermen would be </a:t>
            </a:r>
            <a:r>
              <a:rPr lang="en-US" sz="1400" b="0" i="0" dirty="0">
                <a:solidFill>
                  <a:schemeClr val="accent1">
                    <a:lumMod val="50000"/>
                  </a:schemeClr>
                </a:solidFill>
                <a:effectLst/>
                <a:latin typeface="Abadi ExtraLight" panose="020B0204020104020204" pitchFamily="34" charset="0"/>
              </a:rPr>
              <a:t>equal to the fair market value of the Proposed Distribution made to both the Grandchild and the Successor Remaindermen.</a:t>
            </a:r>
            <a:endParaRPr lang="en-US" sz="1400" dirty="0">
              <a:solidFill>
                <a:schemeClr val="accent1">
                  <a:lumMod val="50000"/>
                </a:schemeClr>
              </a:solidFill>
              <a:latin typeface="Abadi ExtraLight" panose="020B0204020104020204" pitchFamily="34" charset="0"/>
            </a:endParaRPr>
          </a:p>
        </p:txBody>
      </p:sp>
      <p:sp>
        <p:nvSpPr>
          <p:cNvPr id="10" name="Flowchart: Connector 9">
            <a:extLst>
              <a:ext uri="{FF2B5EF4-FFF2-40B4-BE49-F238E27FC236}">
                <a16:creationId xmlns:a16="http://schemas.microsoft.com/office/drawing/2014/main" id="{0F62B8BE-D341-46DF-B2DE-C3E2CFCACB65}"/>
              </a:ext>
            </a:extLst>
          </p:cNvPr>
          <p:cNvSpPr/>
          <p:nvPr/>
        </p:nvSpPr>
        <p:spPr>
          <a:xfrm>
            <a:off x="4020876" y="2477023"/>
            <a:ext cx="457200" cy="457200"/>
          </a:xfrm>
          <a:prstGeom prst="flowChartConnector">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Flowchart: Connector 14">
            <a:extLst>
              <a:ext uri="{FF2B5EF4-FFF2-40B4-BE49-F238E27FC236}">
                <a16:creationId xmlns:a16="http://schemas.microsoft.com/office/drawing/2014/main" id="{5308433A-BC58-3E02-B48F-DC6A21F4F914}"/>
              </a:ext>
            </a:extLst>
          </p:cNvPr>
          <p:cNvSpPr/>
          <p:nvPr/>
        </p:nvSpPr>
        <p:spPr>
          <a:xfrm>
            <a:off x="5936217" y="3154356"/>
            <a:ext cx="457200" cy="457200"/>
          </a:xfrm>
          <a:prstGeom prst="flowChartConnector">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Flowchart: Connector 16">
            <a:extLst>
              <a:ext uri="{FF2B5EF4-FFF2-40B4-BE49-F238E27FC236}">
                <a16:creationId xmlns:a16="http://schemas.microsoft.com/office/drawing/2014/main" id="{499C8CF6-E45A-FD96-2BB8-F32D427DB234}"/>
              </a:ext>
            </a:extLst>
          </p:cNvPr>
          <p:cNvSpPr/>
          <p:nvPr/>
        </p:nvSpPr>
        <p:spPr>
          <a:xfrm>
            <a:off x="7390985" y="3067701"/>
            <a:ext cx="457200" cy="457200"/>
          </a:xfrm>
          <a:prstGeom prst="flowChartConnector">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TextBox 5">
            <a:extLst>
              <a:ext uri="{FF2B5EF4-FFF2-40B4-BE49-F238E27FC236}">
                <a16:creationId xmlns:a16="http://schemas.microsoft.com/office/drawing/2014/main" id="{2CEB88A5-3A76-4E91-6C0A-258A229AEB79}"/>
              </a:ext>
            </a:extLst>
          </p:cNvPr>
          <p:cNvSpPr txBox="1"/>
          <p:nvPr/>
        </p:nvSpPr>
        <p:spPr>
          <a:xfrm>
            <a:off x="3228441" y="1700159"/>
            <a:ext cx="63400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800" b="0" i="0" u="none" strike="noStrike" kern="1200" cap="none" spc="0" normalizeH="0" baseline="0" noProof="0" dirty="0">
                <a:ln>
                  <a:noFill/>
                </a:ln>
                <a:solidFill>
                  <a:srgbClr val="C00000"/>
                </a:solidFill>
                <a:effectLst/>
                <a:uLnTx/>
                <a:uFillTx/>
                <a:latin typeface="Aptos" panose="02110004020202020204"/>
                <a:ea typeface="+mn-ea"/>
                <a:cs typeface="+mn-cs"/>
              </a:rPr>
              <a:t>A  B</a:t>
            </a:r>
          </a:p>
        </p:txBody>
      </p:sp>
    </p:spTree>
    <p:extLst>
      <p:ext uri="{BB962C8B-B14F-4D97-AF65-F5344CB8AC3E}">
        <p14:creationId xmlns:p14="http://schemas.microsoft.com/office/powerpoint/2010/main" val="28472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fade">
                                      <p:cBhvr>
                                        <p:cTn id="59" dur="500"/>
                                        <p:tgtEl>
                                          <p:spTgt spid="3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6">
                                            <p:txEl>
                                              <p:pRg st="0" end="0"/>
                                            </p:txEl>
                                          </p:spTgt>
                                        </p:tgtEl>
                                        <p:attrNameLst>
                                          <p:attrName>style.visibility</p:attrName>
                                        </p:attrNameLst>
                                      </p:cBhvr>
                                      <p:to>
                                        <p:strVal val="visible"/>
                                      </p:to>
                                    </p:set>
                                    <p:animEffect transition="in" filter="fade">
                                      <p:cBhvr>
                                        <p:cTn id="64" dur="500"/>
                                        <p:tgtEl>
                                          <p:spTgt spid="3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xEl>
                                              <p:pRg st="0" end="0"/>
                                            </p:txEl>
                                          </p:spTgt>
                                        </p:tgtEl>
                                        <p:attrNameLst>
                                          <p:attrName>style.visibility</p:attrName>
                                        </p:attrNameLst>
                                      </p:cBhvr>
                                      <p:to>
                                        <p:strVal val="visible"/>
                                      </p:to>
                                    </p:set>
                                    <p:animEffect transition="in" filter="fade">
                                      <p:cBhvr>
                                        <p:cTn id="6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9" grpId="0" animBg="1"/>
      <p:bldP spid="10"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5650" y="1600202"/>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365" y="914400"/>
            <a:ext cx="4572000" cy="1554480"/>
          </a:xfrm>
          <a:prstGeom prst="rect">
            <a:avLst/>
          </a:prstGeom>
          <a:noFill/>
          <a:ln w="31750">
            <a:noFill/>
          </a:ln>
        </p:spPr>
        <p:txBody>
          <a:bodyPr lIns="205740" tIns="137160" rIns="205740">
            <a:noAutofit/>
          </a:bodyPr>
          <a:lstStyle/>
          <a:p>
            <a:pPr marL="457200" marR="0" lvl="0" indent="-457200" algn="l"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MARTIN J. PEZZNER, BS, JD, CPA</a:t>
            </a:r>
            <a:br>
              <a:rPr kumimoji="0" lang="en-US" sz="2400" b="1" i="0" u="none" strike="noStrike" kern="1200" cap="none" spc="0" normalizeH="0" baseline="0" noProof="0" dirty="0">
                <a:ln>
                  <a:noFill/>
                </a:ln>
                <a:solidFill>
                  <a:srgbClr val="000000">
                    <a:lumMod val="75000"/>
                  </a:srgbClr>
                </a:solidFill>
                <a:effectLst>
                  <a:outerShdw blurRad="38100" dist="38100" dir="2700000" algn="tl">
                    <a:srgbClr val="000000">
                      <a:alpha val="43137"/>
                    </a:srgbClr>
                  </a:outerShdw>
                </a:effectLst>
                <a:uLnTx/>
                <a:uFillTx/>
                <a:latin typeface="Calibri"/>
                <a:ea typeface="Tahoma" pitchFamily="34" charset="0"/>
                <a:cs typeface="Calibri" pitchFamily="34" charset="0"/>
              </a:rPr>
            </a:b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C00000"/>
                </a:solidFill>
                <a:effectLst/>
                <a:uLnTx/>
                <a:uFillTx/>
                <a:latin typeface="Calibri"/>
                <a:ea typeface="Tahoma" pitchFamily="34" charset="0"/>
                <a:cs typeface="Calibri" pitchFamily="34" charset="0"/>
              </a:rPr>
            </a:b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0510" y="1990139"/>
            <a:ext cx="6910534" cy="9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0" fontAlgn="base" latinLnBrk="0" hangingPunct="0">
              <a:lnSpc>
                <a:spcPct val="100000"/>
              </a:lnSpc>
              <a:spcBef>
                <a:spcPts val="1200"/>
              </a:spcBef>
              <a:spcAft>
                <a:spcPct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610.565.1708 ext. 112</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He is a member of the Philadelphia Bar Association and the Probate and Trust Law Section of the Philadelphia Bar. He also maintains his CPA license.</a:t>
            </a:r>
            <a:r>
              <a:rPr kumimoji="0" lang="en-US" alt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4000" y="749437"/>
            <a:ext cx="9144000" cy="8754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50" normalizeH="0" baseline="0" noProof="0" dirty="0">
              <a:ln w="0"/>
              <a:solidFill>
                <a:srgbClr val="C00000"/>
              </a:solidFill>
              <a:effectLst>
                <a:innerShdw blurRad="63500" dist="50800" dir="13500000">
                  <a:srgbClr val="000000">
                    <a:alpha val="50000"/>
                  </a:srgbClr>
                </a:innerShdw>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731520" y="1187184"/>
            <a:ext cx="2743200" cy="4206240"/>
          </a:xfrm>
          <a:prstGeom prst="rect">
            <a:avLst/>
          </a:prstGeom>
        </p:spPr>
      </p:pic>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D5554F-B1BA-9D05-4383-52DC7FA9CA92}"/>
              </a:ext>
            </a:extLst>
          </p:cNvPr>
          <p:cNvSpPr>
            <a:spLocks noGrp="1"/>
          </p:cNvSpPr>
          <p:nvPr>
            <p:ph idx="1"/>
          </p:nvPr>
        </p:nvSpPr>
        <p:spPr>
          <a:xfrm>
            <a:off x="1392667" y="2398957"/>
            <a:ext cx="9406666" cy="3526144"/>
          </a:xfrm>
        </p:spPr>
        <p:txBody>
          <a:bodyPr>
            <a:normAutofit fontScale="77500" lnSpcReduction="20000"/>
          </a:bodyPr>
          <a:lstStyle/>
          <a:p>
            <a:pPr marL="0" indent="0">
              <a:lnSpc>
                <a:spcPct val="120000"/>
              </a:lnSpc>
              <a:spcBef>
                <a:spcPts val="600"/>
              </a:spcBef>
              <a:spcAft>
                <a:spcPts val="600"/>
              </a:spcAft>
              <a:buNone/>
            </a:pPr>
            <a:r>
              <a:rPr lang="en-US" sz="2400" dirty="0">
                <a:solidFill>
                  <a:schemeClr val="bg1"/>
                </a:solidFill>
              </a:rPr>
              <a:t>The IRS found that the termination and proposed distribution did not cause beneficial interests to be shifted to another beneficiary in a lower generation than the beneficiaries who held the interests prior to the transaction. </a:t>
            </a:r>
          </a:p>
          <a:p>
            <a:pPr marL="0" indent="0">
              <a:lnSpc>
                <a:spcPct val="120000"/>
              </a:lnSpc>
              <a:spcBef>
                <a:spcPts val="600"/>
              </a:spcBef>
              <a:spcAft>
                <a:spcPts val="600"/>
              </a:spcAft>
              <a:buNone/>
            </a:pPr>
            <a:r>
              <a:rPr lang="en-US" sz="2400" dirty="0">
                <a:solidFill>
                  <a:schemeClr val="bg1"/>
                </a:solidFill>
              </a:rPr>
              <a:t>As such, the trust and any distributions from it were not subject to GSTT pursuant to Sec. 2601.</a:t>
            </a:r>
          </a:p>
          <a:p>
            <a:pPr marL="0" indent="0">
              <a:lnSpc>
                <a:spcPct val="120000"/>
              </a:lnSpc>
              <a:spcBef>
                <a:spcPts val="600"/>
              </a:spcBef>
              <a:spcAft>
                <a:spcPts val="600"/>
              </a:spcAft>
              <a:buNone/>
            </a:pPr>
            <a:r>
              <a:rPr lang="en-US" sz="2400" dirty="0">
                <a:solidFill>
                  <a:schemeClr val="bg1"/>
                </a:solidFill>
              </a:rPr>
              <a:t>Additionally, the IRS found that, assuming the actuarial value was an accurate representation of each beneficiary’s beneficial interest under the trust, the beneficial interests, rights, and expectancies of the beneficiaries would be substantially the same both before and after the termination and proposed distribution. </a:t>
            </a:r>
          </a:p>
          <a:p>
            <a:pPr marL="0" indent="0">
              <a:lnSpc>
                <a:spcPct val="120000"/>
              </a:lnSpc>
              <a:spcBef>
                <a:spcPts val="600"/>
              </a:spcBef>
              <a:spcAft>
                <a:spcPts val="600"/>
              </a:spcAft>
              <a:buNone/>
            </a:pPr>
            <a:r>
              <a:rPr lang="en-US" sz="2400" dirty="0">
                <a:solidFill>
                  <a:schemeClr val="bg1"/>
                </a:solidFill>
              </a:rPr>
              <a:t>Thus, no beneficiaries were found to have made taxable gifts pursuant to Sec. 2501.</a:t>
            </a:r>
          </a:p>
          <a:p>
            <a:pPr marL="0" indent="0">
              <a:buNone/>
            </a:pPr>
            <a:endParaRPr lang="en-US" sz="19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4D9EA84-9BFE-1186-02AF-86B7CB1C0533}"/>
              </a:ext>
            </a:extLst>
          </p:cNvPr>
          <p:cNvSpPr txBox="1"/>
          <p:nvPr/>
        </p:nvSpPr>
        <p:spPr>
          <a:xfrm>
            <a:off x="1392667" y="809157"/>
            <a:ext cx="28468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Trust Termination</a:t>
            </a:r>
          </a:p>
        </p:txBody>
      </p:sp>
    </p:spTree>
    <p:extLst>
      <p:ext uri="{BB962C8B-B14F-4D97-AF65-F5344CB8AC3E}">
        <p14:creationId xmlns:p14="http://schemas.microsoft.com/office/powerpoint/2010/main" val="34402442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EA06C1-06F7-08C0-F194-2A3B19E454E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E0A075A-9BB6-F367-5C65-A8D4BE1C7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133BC0B5-CADF-2719-6477-5A20B8BFB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DF7052-058D-6D63-B616-FA457E8C2A75}"/>
              </a:ext>
            </a:extLst>
          </p:cNvPr>
          <p:cNvSpPr>
            <a:spLocks noGrp="1"/>
          </p:cNvSpPr>
          <p:nvPr>
            <p:ph idx="1"/>
          </p:nvPr>
        </p:nvSpPr>
        <p:spPr>
          <a:xfrm>
            <a:off x="1392667" y="2398957"/>
            <a:ext cx="9406666" cy="3526144"/>
          </a:xfrm>
        </p:spPr>
        <p:txBody>
          <a:bodyPr>
            <a:noAutofit/>
          </a:bodyPr>
          <a:lstStyle/>
          <a:p>
            <a:pPr marL="0" indent="0">
              <a:lnSpc>
                <a:spcPct val="100000"/>
              </a:lnSpc>
              <a:spcBef>
                <a:spcPts val="600"/>
              </a:spcBef>
              <a:spcAft>
                <a:spcPts val="600"/>
              </a:spcAft>
              <a:buNone/>
            </a:pPr>
            <a:r>
              <a:rPr lang="en-US" sz="2000" dirty="0">
                <a:solidFill>
                  <a:schemeClr val="bg1"/>
                </a:solidFill>
              </a:rPr>
              <a:t>However, the IRS applied the substance–over–form doctrine and found that although actuarial values were used to determine distributions of the trust upon termination, in substance it was a sale by G3 and G5 to the G4 beneficiaries and an exchange between the G4 and the other beneficiaries. </a:t>
            </a:r>
          </a:p>
          <a:p>
            <a:pPr marL="0" indent="0">
              <a:lnSpc>
                <a:spcPct val="100000"/>
              </a:lnSpc>
              <a:spcBef>
                <a:spcPts val="600"/>
              </a:spcBef>
              <a:spcAft>
                <a:spcPts val="600"/>
              </a:spcAft>
              <a:buNone/>
            </a:pPr>
            <a:r>
              <a:rPr lang="en-US" sz="2000" dirty="0">
                <a:solidFill>
                  <a:schemeClr val="bg1"/>
                </a:solidFill>
              </a:rPr>
              <a:t>Further, the IRS applied the </a:t>
            </a:r>
            <a:r>
              <a:rPr lang="en-US" sz="2000" dirty="0">
                <a:solidFill>
                  <a:schemeClr val="accent2"/>
                </a:solidFill>
              </a:rPr>
              <a:t>“no basis rule” </a:t>
            </a:r>
            <a:r>
              <a:rPr lang="en-US" sz="2000" dirty="0">
                <a:solidFill>
                  <a:schemeClr val="bg1"/>
                </a:solidFill>
              </a:rPr>
              <a:t>under Sec. 1001(e), which disregards the basis in the income interest when the entire interest in the trust is not transferred to a third party, resulting in the entire amount realized being recognized as long–term capital gain under Sec. 1222(3).</a:t>
            </a:r>
          </a:p>
          <a:p>
            <a:pPr marL="0" indent="0">
              <a:buNone/>
            </a:pPr>
            <a:endParaRPr lang="en-US" sz="1900" dirty="0">
              <a:solidFill>
                <a:schemeClr val="bg1"/>
              </a:solidFill>
            </a:endParaRPr>
          </a:p>
        </p:txBody>
      </p:sp>
      <p:sp>
        <p:nvSpPr>
          <p:cNvPr id="12" name="Rectangle 11">
            <a:extLst>
              <a:ext uri="{FF2B5EF4-FFF2-40B4-BE49-F238E27FC236}">
                <a16:creationId xmlns:a16="http://schemas.microsoft.com/office/drawing/2014/main" id="{D49D93C3-C5DF-D2B7-42ED-135D96021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5B11DB50-11ED-0ADF-6258-BE59F75E2B07}"/>
              </a:ext>
            </a:extLst>
          </p:cNvPr>
          <p:cNvSpPr txBox="1"/>
          <p:nvPr/>
        </p:nvSpPr>
        <p:spPr>
          <a:xfrm>
            <a:off x="1392667" y="809157"/>
            <a:ext cx="28468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Trust Termination</a:t>
            </a:r>
          </a:p>
        </p:txBody>
      </p:sp>
    </p:spTree>
    <p:extLst>
      <p:ext uri="{BB962C8B-B14F-4D97-AF65-F5344CB8AC3E}">
        <p14:creationId xmlns:p14="http://schemas.microsoft.com/office/powerpoint/2010/main" val="3710603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49F3-6024-CE90-C724-D76BB7007EDF}"/>
              </a:ext>
            </a:extLst>
          </p:cNvPr>
          <p:cNvSpPr>
            <a:spLocks noGrp="1"/>
          </p:cNvSpPr>
          <p:nvPr>
            <p:ph type="title"/>
          </p:nvPr>
        </p:nvSpPr>
        <p:spPr>
          <a:xfrm>
            <a:off x="838200" y="163957"/>
            <a:ext cx="10515600" cy="1325563"/>
          </a:xfrm>
        </p:spPr>
        <p:txBody>
          <a:bodyPr/>
          <a:lstStyle/>
          <a:p>
            <a:r>
              <a:rPr lang="en-US" dirty="0">
                <a:solidFill>
                  <a:schemeClr val="bg1"/>
                </a:solidFill>
              </a:rPr>
              <a:t>IRS Letter 627</a:t>
            </a:r>
          </a:p>
        </p:txBody>
      </p:sp>
      <p:sp>
        <p:nvSpPr>
          <p:cNvPr id="3" name="Content Placeholder 2">
            <a:extLst>
              <a:ext uri="{FF2B5EF4-FFF2-40B4-BE49-F238E27FC236}">
                <a16:creationId xmlns:a16="http://schemas.microsoft.com/office/drawing/2014/main" id="{758EE81C-7358-F879-BEA2-4C967682B7FD}"/>
              </a:ext>
            </a:extLst>
          </p:cNvPr>
          <p:cNvSpPr>
            <a:spLocks noGrp="1"/>
          </p:cNvSpPr>
          <p:nvPr>
            <p:ph idx="1"/>
          </p:nvPr>
        </p:nvSpPr>
        <p:spPr>
          <a:xfrm>
            <a:off x="838200" y="1249499"/>
            <a:ext cx="10515600" cy="2807770"/>
          </a:xfrm>
        </p:spPr>
        <p:txBody>
          <a:bodyPr/>
          <a:lstStyle/>
          <a:p>
            <a:pPr lvl="0">
              <a:lnSpc>
                <a:spcPct val="100000"/>
              </a:lnSpc>
            </a:pPr>
            <a:r>
              <a:rPr lang="en-US" dirty="0">
                <a:solidFill>
                  <a:schemeClr val="bg1"/>
                </a:solidFill>
              </a:rPr>
              <a:t>Verifies Form 706 acceptance or agreed audit changes</a:t>
            </a:r>
          </a:p>
          <a:p>
            <a:pPr lvl="0">
              <a:lnSpc>
                <a:spcPct val="100000"/>
              </a:lnSpc>
            </a:pPr>
            <a:r>
              <a:rPr lang="en-US" dirty="0">
                <a:solidFill>
                  <a:schemeClr val="bg1"/>
                </a:solidFill>
              </a:rPr>
              <a:t>Alternative: estate tax return transcript via Transcript Delivery Service</a:t>
            </a:r>
          </a:p>
          <a:p>
            <a:pPr lvl="0">
              <a:lnSpc>
                <a:spcPct val="100000"/>
              </a:lnSpc>
            </a:pPr>
            <a:r>
              <a:rPr lang="en-US" dirty="0">
                <a:solidFill>
                  <a:schemeClr val="bg1"/>
                </a:solidFill>
              </a:rPr>
              <a:t>Transcription code 421 confirms acceptance</a:t>
            </a:r>
          </a:p>
          <a:p>
            <a:pPr lvl="0">
              <a:lnSpc>
                <a:spcPct val="100000"/>
              </a:lnSpc>
            </a:pPr>
            <a:r>
              <a:rPr lang="en-US" dirty="0">
                <a:solidFill>
                  <a:schemeClr val="bg1"/>
                </a:solidFill>
              </a:rPr>
              <a:t>Wait at least nine months after filing</a:t>
            </a:r>
          </a:p>
          <a:p>
            <a:endParaRPr lang="en-US" dirty="0"/>
          </a:p>
        </p:txBody>
      </p:sp>
      <p:pic>
        <p:nvPicPr>
          <p:cNvPr id="7170" name="Picture 2" descr="What To Know About IRS Letters and Notices | Wheeler Accountants, LLP">
            <a:extLst>
              <a:ext uri="{FF2B5EF4-FFF2-40B4-BE49-F238E27FC236}">
                <a16:creationId xmlns:a16="http://schemas.microsoft.com/office/drawing/2014/main" id="{5C8B8EC5-893F-77F1-0566-AA1F70F3D3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83" b="23044"/>
          <a:stretch>
            <a:fillRect/>
          </a:stretch>
        </p:blipFill>
        <p:spPr bwMode="auto">
          <a:xfrm>
            <a:off x="0" y="4050230"/>
            <a:ext cx="12192000" cy="280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21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48D2E1-E3AB-5015-EA3D-BB4302AD8EA6}"/>
              </a:ext>
            </a:extLst>
          </p:cNvPr>
          <p:cNvSpPr>
            <a:spLocks noGrp="1"/>
          </p:cNvSpPr>
          <p:nvPr>
            <p:ph type="ctrTitle"/>
          </p:nvPr>
        </p:nvSpPr>
        <p:spPr>
          <a:xfrm>
            <a:off x="4812145" y="2716414"/>
            <a:ext cx="1785009" cy="976169"/>
          </a:xfrm>
        </p:spPr>
        <p:txBody>
          <a:bodyPr>
            <a:normAutofit/>
          </a:bodyPr>
          <a:lstStyle/>
          <a:p>
            <a:pPr algn="r"/>
            <a:r>
              <a:rPr lang="en-US" sz="4800" dirty="0">
                <a:solidFill>
                  <a:srgbClr val="FFFFFF"/>
                </a:solidFill>
              </a:rPr>
              <a:t>Cases</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828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DDEA9E4-9AA7-C38C-5B89-6EBD0C8BCAC9}"/>
              </a:ext>
            </a:extLst>
          </p:cNvPr>
          <p:cNvSpPr>
            <a:spLocks noGrp="1"/>
          </p:cNvSpPr>
          <p:nvPr>
            <p:ph type="title"/>
          </p:nvPr>
        </p:nvSpPr>
        <p:spPr>
          <a:xfrm>
            <a:off x="838200" y="448721"/>
            <a:ext cx="4707671" cy="1225650"/>
          </a:xfrm>
        </p:spPr>
        <p:txBody>
          <a:bodyPr anchor="b">
            <a:normAutofit/>
          </a:bodyPr>
          <a:lstStyle/>
          <a:p>
            <a:r>
              <a:rPr lang="en-US" sz="2700" dirty="0">
                <a:solidFill>
                  <a:schemeClr val="accent2"/>
                </a:solidFill>
              </a:rPr>
              <a:t>Estate of Rowland v. Commissioner, T.C. Memo. 2025-76 (July 15, 2025)</a:t>
            </a:r>
          </a:p>
        </p:txBody>
      </p:sp>
      <p:cxnSp>
        <p:nvCxnSpPr>
          <p:cNvPr id="8201" name="Straight Connector 820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FCE0A4-5C00-D4A9-12A7-B00B64CC956E}"/>
              </a:ext>
            </a:extLst>
          </p:cNvPr>
          <p:cNvSpPr>
            <a:spLocks noGrp="1"/>
          </p:cNvSpPr>
          <p:nvPr>
            <p:ph idx="1"/>
          </p:nvPr>
        </p:nvSpPr>
        <p:spPr>
          <a:xfrm>
            <a:off x="959358" y="2271682"/>
            <a:ext cx="4586513" cy="3205999"/>
          </a:xfrm>
        </p:spPr>
        <p:txBody>
          <a:bodyPr>
            <a:normAutofit lnSpcReduction="10000"/>
          </a:bodyPr>
          <a:lstStyle/>
          <a:p>
            <a:pPr lvl="0">
              <a:lnSpc>
                <a:spcPct val="100000"/>
              </a:lnSpc>
            </a:pPr>
            <a:r>
              <a:rPr lang="en-US" sz="2400" dirty="0">
                <a:solidFill>
                  <a:schemeClr val="bg1"/>
                </a:solidFill>
              </a:rPr>
              <a:t>DSUEA denied due to late and incomplete estate tax return</a:t>
            </a:r>
          </a:p>
          <a:p>
            <a:pPr lvl="0">
              <a:lnSpc>
                <a:spcPct val="100000"/>
              </a:lnSpc>
            </a:pPr>
            <a:r>
              <a:rPr lang="en-US" sz="2400" dirty="0">
                <a:solidFill>
                  <a:schemeClr val="bg1"/>
                </a:solidFill>
              </a:rPr>
              <a:t>Failed statutory requirement and </a:t>
            </a:r>
            <a:r>
              <a:rPr lang="en-US" sz="2400" dirty="0">
                <a:solidFill>
                  <a:schemeClr val="accent2"/>
                </a:solidFill>
              </a:rPr>
              <a:t>Rev Proc 2017-34 </a:t>
            </a:r>
            <a:r>
              <a:rPr lang="en-US" sz="2400" dirty="0">
                <a:solidFill>
                  <a:schemeClr val="bg1"/>
                </a:solidFill>
              </a:rPr>
              <a:t>safe harbor</a:t>
            </a:r>
          </a:p>
          <a:p>
            <a:pPr lvl="0">
              <a:lnSpc>
                <a:spcPct val="100000"/>
              </a:lnSpc>
            </a:pPr>
            <a:r>
              <a:rPr lang="en-US" sz="2400" dirty="0">
                <a:solidFill>
                  <a:schemeClr val="bg1"/>
                </a:solidFill>
              </a:rPr>
              <a:t>No valuation for estate assets</a:t>
            </a:r>
          </a:p>
          <a:p>
            <a:pPr marL="0" indent="0">
              <a:buNone/>
            </a:pPr>
            <a:br>
              <a:rPr lang="en-US" sz="2000" dirty="0">
                <a:solidFill>
                  <a:schemeClr val="bg1"/>
                </a:solidFill>
              </a:rPr>
            </a:br>
            <a:endParaRPr lang="en-US" sz="2000" dirty="0">
              <a:solidFill>
                <a:schemeClr val="bg1"/>
              </a:solidFill>
            </a:endParaRPr>
          </a:p>
        </p:txBody>
      </p:sp>
      <p:cxnSp>
        <p:nvCxnSpPr>
          <p:cNvPr id="8203" name="Straight Connector 820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194" name="Picture 2" descr="Understanding Estate Tax Exemption in 2023">
            <a:extLst>
              <a:ext uri="{FF2B5EF4-FFF2-40B4-BE49-F238E27FC236}">
                <a16:creationId xmlns:a16="http://schemas.microsoft.com/office/drawing/2014/main" id="{0BDA9BB3-1701-7736-C481-FDECC95F43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408235"/>
            <a:ext cx="5666547" cy="6041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47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74CE54-F50D-0BB1-1C8D-1601DB83EF8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A00119F-69DF-62A8-F6CC-5E64CF33E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DB64611D-CCCE-88C0-7779-36FAC1A094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9F5CEA-35D4-8621-9838-2B611639A377}"/>
              </a:ext>
            </a:extLst>
          </p:cNvPr>
          <p:cNvSpPr>
            <a:spLocks noGrp="1"/>
          </p:cNvSpPr>
          <p:nvPr>
            <p:ph idx="1"/>
          </p:nvPr>
        </p:nvSpPr>
        <p:spPr>
          <a:xfrm>
            <a:off x="299774" y="2342860"/>
            <a:ext cx="11027356" cy="4083427"/>
          </a:xfrm>
        </p:spPr>
        <p:txBody>
          <a:bodyPr>
            <a:noAutofit/>
          </a:bodyPr>
          <a:lstStyle/>
          <a:p>
            <a:pPr lvl="1">
              <a:lnSpc>
                <a:spcPct val="100000"/>
              </a:lnSpc>
              <a:spcBef>
                <a:spcPts val="600"/>
              </a:spcBef>
              <a:spcAft>
                <a:spcPts val="600"/>
              </a:spcAft>
            </a:pPr>
            <a:r>
              <a:rPr lang="en-US" sz="2200" dirty="0">
                <a:solidFill>
                  <a:schemeClr val="bg1"/>
                </a:solidFill>
              </a:rPr>
              <a:t>A return is considered </a:t>
            </a:r>
            <a:r>
              <a:rPr lang="en-US" sz="2200" dirty="0">
                <a:solidFill>
                  <a:schemeClr val="accent2">
                    <a:lumMod val="60000"/>
                    <a:lumOff val="40000"/>
                  </a:schemeClr>
                </a:solidFill>
              </a:rPr>
              <a:t>“complete and properly prepared if it is prepared in accordance with [Treasury Regulation] §20.2010-2(a)(7).“ </a:t>
            </a:r>
            <a:r>
              <a:rPr lang="en-US" sz="2200" dirty="0">
                <a:solidFill>
                  <a:schemeClr val="bg1"/>
                </a:solidFill>
              </a:rPr>
              <a:t>Id. §4.01(1). For its part, Treasury Regulation §20.2010-2(a)(7)(i) pins the meaning of “complete and properly prepared“ to (1) compliance with “the instructions issued for the estate tax return (Instructions for Form 706)“ and (2) satisfaction of “the requirements of [Treasury Regulation] §§20.6018-2, 20.6018-3, and 20.6018-4.“ Both parties focus on the former requirement.</a:t>
            </a:r>
          </a:p>
          <a:p>
            <a:pPr lvl="1">
              <a:lnSpc>
                <a:spcPct val="100000"/>
              </a:lnSpc>
              <a:spcBef>
                <a:spcPts val="600"/>
              </a:spcBef>
              <a:spcAft>
                <a:spcPts val="600"/>
              </a:spcAft>
            </a:pPr>
            <a:r>
              <a:rPr lang="en-US" sz="2200" dirty="0">
                <a:solidFill>
                  <a:schemeClr val="bg1"/>
                </a:solidFill>
              </a:rPr>
              <a:t>Nor can Fay's Return shelter under the special rule set forth in Treasury Regulation §20.2010-2(a)(7)(ii). </a:t>
            </a:r>
          </a:p>
          <a:p>
            <a:pPr lvl="1">
              <a:lnSpc>
                <a:spcPct val="100000"/>
              </a:lnSpc>
              <a:spcBef>
                <a:spcPts val="600"/>
              </a:spcBef>
              <a:spcAft>
                <a:spcPts val="600"/>
              </a:spcAft>
            </a:pPr>
            <a:r>
              <a:rPr lang="en-US" sz="2200" dirty="0">
                <a:solidFill>
                  <a:schemeClr val="bg1"/>
                </a:solidFill>
              </a:rPr>
              <a:t>This rule relaxes valuation reporting requirements, but with respect to only marital and charitable deduction property.</a:t>
            </a:r>
          </a:p>
        </p:txBody>
      </p:sp>
      <p:sp>
        <p:nvSpPr>
          <p:cNvPr id="18" name="Rectangle 17">
            <a:extLst>
              <a:ext uri="{FF2B5EF4-FFF2-40B4-BE49-F238E27FC236}">
                <a16:creationId xmlns:a16="http://schemas.microsoft.com/office/drawing/2014/main" id="{8296CF7F-81D1-AC48-EE8B-F6EC19F4C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2F476143-F371-D16E-224D-8BE7405EB633}"/>
              </a:ext>
            </a:extLst>
          </p:cNvPr>
          <p:cNvSpPr txBox="1"/>
          <p:nvPr/>
        </p:nvSpPr>
        <p:spPr>
          <a:xfrm>
            <a:off x="1237673" y="870080"/>
            <a:ext cx="17438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Portability</a:t>
            </a:r>
          </a:p>
        </p:txBody>
      </p:sp>
    </p:spTree>
    <p:extLst>
      <p:ext uri="{BB962C8B-B14F-4D97-AF65-F5344CB8AC3E}">
        <p14:creationId xmlns:p14="http://schemas.microsoft.com/office/powerpoint/2010/main" val="4937088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BA2610-D46A-1C6B-735B-05889A26E871}"/>
              </a:ext>
            </a:extLst>
          </p:cNvPr>
          <p:cNvPicPr>
            <a:picLocks noChangeAspect="1"/>
          </p:cNvPicPr>
          <p:nvPr/>
        </p:nvPicPr>
        <p:blipFill>
          <a:blip r:embed="rId3"/>
          <a:stretch>
            <a:fillRect/>
          </a:stretch>
        </p:blipFill>
        <p:spPr>
          <a:xfrm>
            <a:off x="1141796" y="76200"/>
            <a:ext cx="10041753" cy="6858000"/>
          </a:xfrm>
          <a:prstGeom prst="rect">
            <a:avLst/>
          </a:prstGeom>
        </p:spPr>
      </p:pic>
      <p:sp>
        <p:nvSpPr>
          <p:cNvPr id="5" name="Oval 4">
            <a:extLst>
              <a:ext uri="{FF2B5EF4-FFF2-40B4-BE49-F238E27FC236}">
                <a16:creationId xmlns:a16="http://schemas.microsoft.com/office/drawing/2014/main" id="{F5C19BE9-C2B9-473E-955B-B68D239F7621}"/>
              </a:ext>
            </a:extLst>
          </p:cNvPr>
          <p:cNvSpPr/>
          <p:nvPr/>
        </p:nvSpPr>
        <p:spPr>
          <a:xfrm>
            <a:off x="9772649" y="6042025"/>
            <a:ext cx="1715769" cy="374650"/>
          </a:xfrm>
          <a:prstGeom prst="ellipse">
            <a:avLst/>
          </a:prstGeom>
          <a:noFill/>
          <a:ln>
            <a:solidFill>
              <a:srgbClr val="FF0000"/>
            </a:solidFill>
          </a:ln>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82E019A-B6C8-BB7D-5CFE-BB04B4E7CFEF}"/>
              </a:ext>
            </a:extLst>
          </p:cNvPr>
          <p:cNvSpPr/>
          <p:nvPr/>
        </p:nvSpPr>
        <p:spPr>
          <a:xfrm>
            <a:off x="9867899" y="904874"/>
            <a:ext cx="800101" cy="2295525"/>
          </a:xfrm>
          <a:prstGeom prst="ellipse">
            <a:avLst/>
          </a:prstGeom>
          <a:noFill/>
          <a:ln>
            <a:solidFill>
              <a:srgbClr val="FF0000"/>
            </a:solidFill>
          </a:ln>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92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3" name="Rectangle 92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hat Does Liability Mean in Insurance? - Blog - Wyatt Law Firm">
            <a:extLst>
              <a:ext uri="{FF2B5EF4-FFF2-40B4-BE49-F238E27FC236}">
                <a16:creationId xmlns:a16="http://schemas.microsoft.com/office/drawing/2014/main" id="{3ED8ED88-423F-34FD-B5B1-3204357D6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57" r="2480"/>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35" name="Rectangle 92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02C473-D82D-50AF-FD02-5C250F509C6B}"/>
              </a:ext>
            </a:extLst>
          </p:cNvPr>
          <p:cNvSpPr>
            <a:spLocks noGrp="1"/>
          </p:cNvSpPr>
          <p:nvPr>
            <p:ph type="title"/>
          </p:nvPr>
        </p:nvSpPr>
        <p:spPr>
          <a:xfrm>
            <a:off x="7531610" y="365125"/>
            <a:ext cx="3822189" cy="1899912"/>
          </a:xfrm>
        </p:spPr>
        <p:txBody>
          <a:bodyPr>
            <a:normAutofit/>
          </a:bodyPr>
          <a:lstStyle/>
          <a:p>
            <a:r>
              <a:rPr lang="en-US" sz="3100" dirty="0">
                <a:effectLst>
                  <a:outerShdw blurRad="38100" dist="38100" dir="2700000" algn="tl">
                    <a:srgbClr val="000000">
                      <a:alpha val="43137"/>
                    </a:srgbClr>
                  </a:outerShdw>
                </a:effectLst>
              </a:rPr>
              <a:t>United States v. Lipson, 2025 WL 947530 (D. Nev March 28, 2025)</a:t>
            </a:r>
          </a:p>
        </p:txBody>
      </p:sp>
      <p:sp>
        <p:nvSpPr>
          <p:cNvPr id="3" name="Content Placeholder 2">
            <a:extLst>
              <a:ext uri="{FF2B5EF4-FFF2-40B4-BE49-F238E27FC236}">
                <a16:creationId xmlns:a16="http://schemas.microsoft.com/office/drawing/2014/main" id="{52D2E70E-2CC8-AD2C-FC43-87C916E00F55}"/>
              </a:ext>
            </a:extLst>
          </p:cNvPr>
          <p:cNvSpPr>
            <a:spLocks noGrp="1"/>
          </p:cNvSpPr>
          <p:nvPr>
            <p:ph idx="1"/>
          </p:nvPr>
        </p:nvSpPr>
        <p:spPr>
          <a:xfrm>
            <a:off x="7531610" y="2434201"/>
            <a:ext cx="4284338" cy="3742762"/>
          </a:xfrm>
        </p:spPr>
        <p:txBody>
          <a:bodyPr>
            <a:normAutofit/>
          </a:bodyPr>
          <a:lstStyle/>
          <a:p>
            <a:pPr lvl="0"/>
            <a:r>
              <a:rPr lang="en-US" sz="2400" dirty="0"/>
              <a:t>Estate tax deficiency collection from multiple sources</a:t>
            </a:r>
          </a:p>
          <a:p>
            <a:pPr lvl="0"/>
            <a:r>
              <a:rPr lang="en-US" sz="2400" dirty="0"/>
              <a:t>Liability of successor personal representative</a:t>
            </a:r>
          </a:p>
          <a:p>
            <a:pPr lvl="0"/>
            <a:r>
              <a:rPr lang="en-US" sz="2400" dirty="0"/>
              <a:t>Liability of successor trustee</a:t>
            </a:r>
          </a:p>
          <a:p>
            <a:pPr lvl="0"/>
            <a:r>
              <a:rPr lang="en-US" sz="2400" dirty="0"/>
              <a:t>Personal liability under Nevada community property law</a:t>
            </a:r>
          </a:p>
          <a:p>
            <a:endParaRPr lang="en-US" sz="2000" dirty="0"/>
          </a:p>
        </p:txBody>
      </p:sp>
    </p:spTree>
    <p:extLst>
      <p:ext uri="{BB962C8B-B14F-4D97-AF65-F5344CB8AC3E}">
        <p14:creationId xmlns:p14="http://schemas.microsoft.com/office/powerpoint/2010/main" val="10394092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013480-CC1F-9315-FB98-72168E24622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C138CD2-D53C-3DFA-F636-F5F82F28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70DFA9A7-EB48-4733-D7B8-316B29177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7FE0FC-CF9F-C172-B6EE-5AC2538D4311}"/>
              </a:ext>
            </a:extLst>
          </p:cNvPr>
          <p:cNvSpPr>
            <a:spLocks noGrp="1"/>
          </p:cNvSpPr>
          <p:nvPr>
            <p:ph idx="1"/>
          </p:nvPr>
        </p:nvSpPr>
        <p:spPr>
          <a:xfrm>
            <a:off x="855456" y="2583623"/>
            <a:ext cx="10437384" cy="3526144"/>
          </a:xfrm>
        </p:spPr>
        <p:txBody>
          <a:bodyPr>
            <a:normAutofit/>
          </a:bodyPr>
          <a:lstStyle/>
          <a:p>
            <a:pPr marL="0" indent="0">
              <a:lnSpc>
                <a:spcPct val="100000"/>
              </a:lnSpc>
              <a:spcBef>
                <a:spcPts val="600"/>
              </a:spcBef>
              <a:spcAft>
                <a:spcPts val="600"/>
              </a:spcAft>
              <a:buNone/>
            </a:pPr>
            <a:r>
              <a:rPr lang="en-US" dirty="0">
                <a:solidFill>
                  <a:schemeClr val="bg1"/>
                </a:solidFill>
              </a:rPr>
              <a:t>U.S. District Court held that a decedent's estate tax deficiency could be recovered from the decedent's estate, the decedent's revocable trust, the estate of decedent's executor who filed the estate tax return, and the surviving spouse of the decedent's executor who filed the estate tax return. </a:t>
            </a:r>
          </a:p>
          <a:p>
            <a:pPr>
              <a:lnSpc>
                <a:spcPct val="100000"/>
              </a:lnSpc>
              <a:spcBef>
                <a:spcPts val="600"/>
              </a:spcBef>
              <a:spcAft>
                <a:spcPts val="600"/>
              </a:spcAft>
            </a:pPr>
            <a:endParaRPr lang="en-US" sz="2000" dirty="0">
              <a:solidFill>
                <a:schemeClr val="bg1"/>
              </a:solidFill>
            </a:endParaRPr>
          </a:p>
        </p:txBody>
      </p:sp>
      <p:sp>
        <p:nvSpPr>
          <p:cNvPr id="18" name="Rectangle 17">
            <a:extLst>
              <a:ext uri="{FF2B5EF4-FFF2-40B4-BE49-F238E27FC236}">
                <a16:creationId xmlns:a16="http://schemas.microsoft.com/office/drawing/2014/main" id="{53206384-6C1D-2DBA-680F-5EA729B0C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27F92FC-A5F9-3B9C-DF94-AD598EF27E39}"/>
              </a:ext>
            </a:extLst>
          </p:cNvPr>
          <p:cNvSpPr txBox="1"/>
          <p:nvPr/>
        </p:nvSpPr>
        <p:spPr>
          <a:xfrm>
            <a:off x="1237673" y="748233"/>
            <a:ext cx="34965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Liability for Estate Tax</a:t>
            </a:r>
          </a:p>
        </p:txBody>
      </p:sp>
    </p:spTree>
    <p:extLst>
      <p:ext uri="{BB962C8B-B14F-4D97-AF65-F5344CB8AC3E}">
        <p14:creationId xmlns:p14="http://schemas.microsoft.com/office/powerpoint/2010/main" val="34149026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FE73C8C-4B78-D67E-3CBD-114B1ED73211}"/>
              </a:ext>
            </a:extLst>
          </p:cNvPr>
          <p:cNvSpPr/>
          <p:nvPr/>
        </p:nvSpPr>
        <p:spPr>
          <a:xfrm>
            <a:off x="3540665" y="2632345"/>
            <a:ext cx="1059910" cy="939530"/>
          </a:xfrm>
          <a:prstGeom prst="rect">
            <a:avLst/>
          </a:prstGeom>
          <a:solidFill>
            <a:srgbClr val="C00000"/>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ABRA LP </a:t>
            </a:r>
          </a:p>
        </p:txBody>
      </p:sp>
      <p:sp>
        <p:nvSpPr>
          <p:cNvPr id="4" name="Rectangle 3">
            <a:extLst>
              <a:ext uri="{FF2B5EF4-FFF2-40B4-BE49-F238E27FC236}">
                <a16:creationId xmlns:a16="http://schemas.microsoft.com/office/drawing/2014/main" id="{4938E64B-2438-122D-3E3B-EDEEB83EAB76}"/>
              </a:ext>
            </a:extLst>
          </p:cNvPr>
          <p:cNvSpPr/>
          <p:nvPr/>
        </p:nvSpPr>
        <p:spPr>
          <a:xfrm>
            <a:off x="4902740" y="1079770"/>
            <a:ext cx="1059910" cy="939530"/>
          </a:xfrm>
          <a:prstGeom prst="rect">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Estate of Jean Lipson</a:t>
            </a:r>
          </a:p>
        </p:txBody>
      </p:sp>
      <p:sp>
        <p:nvSpPr>
          <p:cNvPr id="5" name="TextBox 4">
            <a:extLst>
              <a:ext uri="{FF2B5EF4-FFF2-40B4-BE49-F238E27FC236}">
                <a16:creationId xmlns:a16="http://schemas.microsoft.com/office/drawing/2014/main" id="{56BA51E9-5BB6-AF63-66D0-E31A6BCD795C}"/>
              </a:ext>
            </a:extLst>
          </p:cNvPr>
          <p:cNvSpPr txBox="1"/>
          <p:nvPr/>
        </p:nvSpPr>
        <p:spPr>
          <a:xfrm>
            <a:off x="3122882" y="1385850"/>
            <a:ext cx="1590675" cy="646331"/>
          </a:xfrm>
          <a:prstGeom prst="rect">
            <a:avLst/>
          </a:prstGeom>
          <a:solidFill>
            <a:schemeClr val="bg1"/>
          </a:solidFill>
          <a:effectLst>
            <a:outerShdw blurRad="50800" dist="50800" dir="5400000" algn="ctr" rotWithShape="0">
              <a:srgbClr val="000000">
                <a:alpha val="99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Tax Deficiency</a:t>
            </a:r>
            <a:b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$566,041</a:t>
            </a:r>
          </a:p>
        </p:txBody>
      </p:sp>
      <p:sp>
        <p:nvSpPr>
          <p:cNvPr id="9" name="Rectangle 8">
            <a:extLst>
              <a:ext uri="{FF2B5EF4-FFF2-40B4-BE49-F238E27FC236}">
                <a16:creationId xmlns:a16="http://schemas.microsoft.com/office/drawing/2014/main" id="{DE6D998B-BC22-E6A8-82E3-797C40F80975}"/>
              </a:ext>
            </a:extLst>
          </p:cNvPr>
          <p:cNvSpPr/>
          <p:nvPr/>
        </p:nvSpPr>
        <p:spPr>
          <a:xfrm>
            <a:off x="4902740" y="2632345"/>
            <a:ext cx="1059910" cy="939530"/>
          </a:xfrm>
          <a:prstGeom prst="rect">
            <a:avLst/>
          </a:prstGeom>
          <a:solidFill>
            <a:schemeClr val="accent2"/>
          </a:solidFill>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Jean Lipson</a:t>
            </a:r>
            <a:b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Trust </a:t>
            </a:r>
          </a:p>
        </p:txBody>
      </p:sp>
      <p:sp>
        <p:nvSpPr>
          <p:cNvPr id="12" name="TextBox 11">
            <a:extLst>
              <a:ext uri="{FF2B5EF4-FFF2-40B4-BE49-F238E27FC236}">
                <a16:creationId xmlns:a16="http://schemas.microsoft.com/office/drawing/2014/main" id="{E7BB8C82-5723-858F-5516-FA2FE91BD91A}"/>
              </a:ext>
            </a:extLst>
          </p:cNvPr>
          <p:cNvSpPr txBox="1"/>
          <p:nvPr/>
        </p:nvSpPr>
        <p:spPr>
          <a:xfrm>
            <a:off x="6151833" y="1310420"/>
            <a:ext cx="23283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David Lipson, </a:t>
            </a:r>
            <a:b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Personal Representative</a:t>
            </a:r>
          </a:p>
        </p:txBody>
      </p:sp>
      <p:sp>
        <p:nvSpPr>
          <p:cNvPr id="13" name="TextBox 12">
            <a:extLst>
              <a:ext uri="{FF2B5EF4-FFF2-40B4-BE49-F238E27FC236}">
                <a16:creationId xmlns:a16="http://schemas.microsoft.com/office/drawing/2014/main" id="{5F3BC501-8CAF-D807-6EA1-025C153D73E6}"/>
              </a:ext>
            </a:extLst>
          </p:cNvPr>
          <p:cNvSpPr txBox="1"/>
          <p:nvPr/>
        </p:nvSpPr>
        <p:spPr>
          <a:xfrm>
            <a:off x="6151833" y="2727595"/>
            <a:ext cx="16037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ptos" panose="02110004020202020204"/>
                <a:ea typeface="+mn-ea"/>
                <a:cs typeface="+mn-cs"/>
              </a:rPr>
              <a:t>Dfoavid</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Lipson, </a:t>
            </a:r>
            <a:b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Trustee</a:t>
            </a:r>
          </a:p>
        </p:txBody>
      </p:sp>
      <p:cxnSp>
        <p:nvCxnSpPr>
          <p:cNvPr id="15" name="Straight Arrow Connector 14">
            <a:extLst>
              <a:ext uri="{FF2B5EF4-FFF2-40B4-BE49-F238E27FC236}">
                <a16:creationId xmlns:a16="http://schemas.microsoft.com/office/drawing/2014/main" id="{76FDDC7D-1519-BCD6-BB61-2C3BC18A699B}"/>
              </a:ext>
            </a:extLst>
          </p:cNvPr>
          <p:cNvCxnSpPr>
            <a:cxnSpLocks/>
            <a:stCxn id="4" idx="2"/>
            <a:endCxn id="16" idx="0"/>
          </p:cNvCxnSpPr>
          <p:nvPr/>
        </p:nvCxnSpPr>
        <p:spPr>
          <a:xfrm flipH="1">
            <a:off x="4070620" y="2019300"/>
            <a:ext cx="1362075" cy="613045"/>
          </a:xfrm>
          <a:prstGeom prst="straightConnector1">
            <a:avLst/>
          </a:prstGeom>
          <a:ln w="44450">
            <a:solidFill>
              <a:schemeClr val="accent5">
                <a:lumMod val="50000"/>
              </a:schemeClr>
            </a:solidFill>
            <a:tailEnd type="triangle"/>
          </a:ln>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EACF16A-FAFE-29A0-1535-8FC62EAE47AF}"/>
              </a:ext>
            </a:extLst>
          </p:cNvPr>
          <p:cNvSpPr txBox="1"/>
          <p:nvPr/>
        </p:nvSpPr>
        <p:spPr>
          <a:xfrm>
            <a:off x="2400299" y="2447679"/>
            <a:ext cx="1590675" cy="369332"/>
          </a:xfrm>
          <a:prstGeom prst="rect">
            <a:avLst/>
          </a:prstGeom>
          <a:solidFill>
            <a:schemeClr val="bg1"/>
          </a:solidFill>
          <a:effectLst>
            <a:outerShdw blurRad="50800" dist="50800" dir="5400000" algn="ctr" rotWithShape="0">
              <a:srgbClr val="000000">
                <a:alpha val="99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$2,161,849</a:t>
            </a:r>
          </a:p>
        </p:txBody>
      </p:sp>
      <p:cxnSp>
        <p:nvCxnSpPr>
          <p:cNvPr id="8" name="Straight Arrow Connector 7">
            <a:extLst>
              <a:ext uri="{FF2B5EF4-FFF2-40B4-BE49-F238E27FC236}">
                <a16:creationId xmlns:a16="http://schemas.microsoft.com/office/drawing/2014/main" id="{490E7612-2CB8-172F-AF3E-5A1C8FFC1F67}"/>
              </a:ext>
            </a:extLst>
          </p:cNvPr>
          <p:cNvCxnSpPr>
            <a:cxnSpLocks/>
            <a:stCxn id="4" idx="2"/>
            <a:endCxn id="9" idx="0"/>
          </p:cNvCxnSpPr>
          <p:nvPr/>
        </p:nvCxnSpPr>
        <p:spPr>
          <a:xfrm>
            <a:off x="5432695" y="2019300"/>
            <a:ext cx="0" cy="613045"/>
          </a:xfrm>
          <a:prstGeom prst="straightConnector1">
            <a:avLst/>
          </a:prstGeom>
          <a:ln w="53975">
            <a:solidFill>
              <a:schemeClr val="accent5">
                <a:lumMod val="50000"/>
              </a:schemeClr>
            </a:solidFill>
            <a:tailEnd type="triangle"/>
          </a:ln>
          <a:effectLst>
            <a:outerShdw blurRad="50800" dist="50800" dir="5400000" algn="ctr" rotWithShape="0">
              <a:srgbClr val="000000">
                <a:alpha val="99000"/>
              </a:srgbClr>
            </a:outerShdw>
          </a:effectLst>
        </p:spPr>
        <p:style>
          <a:lnRef idx="2">
            <a:schemeClr val="accent5"/>
          </a:lnRef>
          <a:fillRef idx="0">
            <a:schemeClr val="accent5"/>
          </a:fillRef>
          <a:effectRef idx="1">
            <a:schemeClr val="accent5"/>
          </a:effectRef>
          <a:fontRef idx="minor">
            <a:schemeClr val="tx1"/>
          </a:fontRef>
        </p:style>
      </p:cxnSp>
      <p:sp>
        <p:nvSpPr>
          <p:cNvPr id="23" name="TextBox 22">
            <a:extLst>
              <a:ext uri="{FF2B5EF4-FFF2-40B4-BE49-F238E27FC236}">
                <a16:creationId xmlns:a16="http://schemas.microsoft.com/office/drawing/2014/main" id="{8B2A248C-F571-2169-2ED6-A027F40B4316}"/>
              </a:ext>
            </a:extLst>
          </p:cNvPr>
          <p:cNvSpPr txBox="1"/>
          <p:nvPr/>
        </p:nvSpPr>
        <p:spPr>
          <a:xfrm>
            <a:off x="6371832" y="864845"/>
            <a:ext cx="926029" cy="1446550"/>
          </a:xfrm>
          <a:prstGeom prst="rect">
            <a:avLst/>
          </a:prstGeom>
          <a:noFill/>
          <a:effectLst>
            <a:outerShdw blurRad="50800" dist="50800" dir="5400000" algn="ctr" rotWithShape="0">
              <a:srgbClr val="000000">
                <a:alpha val="99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C00000"/>
                </a:solidFill>
                <a:effectLst/>
                <a:uLnTx/>
                <a:uFillTx/>
                <a:latin typeface="Aptos" panose="02110004020202020204"/>
                <a:ea typeface="+mn-ea"/>
                <a:cs typeface="+mn-cs"/>
              </a:rPr>
              <a:t>X</a:t>
            </a:r>
          </a:p>
        </p:txBody>
      </p:sp>
      <p:sp>
        <p:nvSpPr>
          <p:cNvPr id="24" name="TextBox 23">
            <a:extLst>
              <a:ext uri="{FF2B5EF4-FFF2-40B4-BE49-F238E27FC236}">
                <a16:creationId xmlns:a16="http://schemas.microsoft.com/office/drawing/2014/main" id="{F7D632C4-3BD4-5250-30A8-8C2AC42360FF}"/>
              </a:ext>
            </a:extLst>
          </p:cNvPr>
          <p:cNvSpPr txBox="1"/>
          <p:nvPr/>
        </p:nvSpPr>
        <p:spPr>
          <a:xfrm>
            <a:off x="6331273" y="2334811"/>
            <a:ext cx="1077110" cy="1446550"/>
          </a:xfrm>
          <a:prstGeom prst="rect">
            <a:avLst/>
          </a:prstGeom>
          <a:noFill/>
          <a:effectLst>
            <a:outerShdw blurRad="50800" dist="50800" dir="5400000" algn="ctr" rotWithShape="0">
              <a:srgbClr val="000000">
                <a:alpha val="99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C00000"/>
                </a:solidFill>
                <a:effectLst/>
                <a:uLnTx/>
                <a:uFillTx/>
                <a:latin typeface="Aptos" panose="02110004020202020204"/>
                <a:ea typeface="+mn-ea"/>
                <a:cs typeface="+mn-cs"/>
              </a:rPr>
              <a:t>X</a:t>
            </a:r>
          </a:p>
        </p:txBody>
      </p:sp>
      <p:sp>
        <p:nvSpPr>
          <p:cNvPr id="25" name="Right Brace 24">
            <a:extLst>
              <a:ext uri="{FF2B5EF4-FFF2-40B4-BE49-F238E27FC236}">
                <a16:creationId xmlns:a16="http://schemas.microsoft.com/office/drawing/2014/main" id="{F79DE921-2CB7-240B-6D3F-8BF1FBAEAF94}"/>
              </a:ext>
            </a:extLst>
          </p:cNvPr>
          <p:cNvSpPr/>
          <p:nvPr/>
        </p:nvSpPr>
        <p:spPr>
          <a:xfrm>
            <a:off x="8480226" y="1164814"/>
            <a:ext cx="339919" cy="2147556"/>
          </a:xfrm>
          <a:prstGeom prst="rightBrace">
            <a:avLst/>
          </a:prstGeom>
          <a:effectLst>
            <a:outerShdw blurRad="50800" dist="50800" dir="5400000" algn="ctr" rotWithShape="0">
              <a:srgbClr val="000000">
                <a:alpha val="99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C04B7849-0FE9-5E70-C9A7-CDC25FE2F104}"/>
              </a:ext>
            </a:extLst>
          </p:cNvPr>
          <p:cNvSpPr txBox="1"/>
          <p:nvPr/>
        </p:nvSpPr>
        <p:spPr>
          <a:xfrm>
            <a:off x="8948028" y="1742232"/>
            <a:ext cx="2389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Personal representative of David Lipson Estate</a:t>
            </a:r>
          </a:p>
        </p:txBody>
      </p:sp>
    </p:spTree>
    <p:extLst>
      <p:ext uri="{BB962C8B-B14F-4D97-AF65-F5344CB8AC3E}">
        <p14:creationId xmlns:p14="http://schemas.microsoft.com/office/powerpoint/2010/main" val="24269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7" grpId="0" animBg="1"/>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4"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3"/>
          <p:cNvSpPr>
            <a:spLocks noGrp="1" noChangeArrowheads="1"/>
          </p:cNvSpPr>
          <p:nvPr>
            <p:ph type="subTitle" idx="1"/>
          </p:nvPr>
        </p:nvSpPr>
        <p:spPr>
          <a:xfrm>
            <a:off x="7620000" y="2860675"/>
            <a:ext cx="2438400" cy="1447800"/>
          </a:xfrm>
        </p:spPr>
        <p:txBody>
          <a:bodyPr rtlCol="0">
            <a:normAutofit/>
          </a:bodyPr>
          <a:lstStyle/>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Suite 204</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100 W Sixth Street</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Media, PA 19063</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2000" dirty="0">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4929188" y="3073400"/>
            <a:ext cx="1974002"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mn-cs"/>
              </a:rPr>
              <a:t>www.gibperk.com</a:t>
            </a: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pic>
        <p:nvPicPr>
          <p:cNvPr id="15" name="Picture 14" descr="gibperknobackground.png"/>
          <p:cNvPicPr>
            <a:picLocks noChangeAspect="1"/>
          </p:cNvPicPr>
          <p:nvPr/>
        </p:nvPicPr>
        <p:blipFill>
          <a:blip r:embed="rId3" cstate="print"/>
          <a:srcRect/>
          <a:stretch>
            <a:fillRect/>
          </a:stretch>
        </p:blipFill>
        <p:spPr bwMode="auto">
          <a:xfrm>
            <a:off x="5854700" y="1705048"/>
            <a:ext cx="3657600" cy="885825"/>
          </a:xfrm>
          <a:prstGeom prst="rect">
            <a:avLst/>
          </a:prstGeom>
          <a:noFill/>
          <a:ln w="9525">
            <a:noFill/>
            <a:miter lim="800000"/>
            <a:headEnd/>
            <a:tailEnd/>
          </a:ln>
        </p:spPr>
      </p:pic>
      <p:sp>
        <p:nvSpPr>
          <p:cNvPr id="17" name="Text Box 9"/>
          <p:cNvSpPr txBox="1">
            <a:spLocks noChangeArrowheads="1"/>
          </p:cNvSpPr>
          <p:nvPr/>
        </p:nvSpPr>
        <p:spPr bwMode="auto">
          <a:xfrm>
            <a:off x="4929188" y="3455988"/>
            <a:ext cx="3129446"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rPr>
              <a:t>www.youronlineprofessor.net</a:t>
            </a:r>
          </a:p>
        </p:txBody>
      </p:sp>
    </p:spTree>
    <p:extLst>
      <p:ext uri="{BB962C8B-B14F-4D97-AF65-F5344CB8AC3E}">
        <p14:creationId xmlns:p14="http://schemas.microsoft.com/office/powerpoint/2010/main" val="1150327034"/>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B9E6-C7D8-2798-51C9-321C9EA1E26A}"/>
              </a:ext>
            </a:extLst>
          </p:cNvPr>
          <p:cNvSpPr>
            <a:spLocks noGrp="1"/>
          </p:cNvSpPr>
          <p:nvPr>
            <p:ph type="title"/>
          </p:nvPr>
        </p:nvSpPr>
        <p:spPr>
          <a:xfrm>
            <a:off x="838199" y="245820"/>
            <a:ext cx="10515600" cy="1325563"/>
          </a:xfrm>
        </p:spPr>
        <p:txBody>
          <a:bodyPr/>
          <a:lstStyle/>
          <a:p>
            <a:r>
              <a:rPr lang="en-US" dirty="0">
                <a:solidFill>
                  <a:schemeClr val="accent2"/>
                </a:solidFill>
                <a:effectLst>
                  <a:outerShdw blurRad="38100" dist="38100" dir="2700000" algn="tl">
                    <a:srgbClr val="000000">
                      <a:alpha val="43137"/>
                    </a:srgbClr>
                  </a:outerShdw>
                </a:effectLst>
              </a:rPr>
              <a:t>Estate of Galli – Intrafamily Notes</a:t>
            </a:r>
          </a:p>
        </p:txBody>
      </p:sp>
      <p:sp>
        <p:nvSpPr>
          <p:cNvPr id="3" name="Content Placeholder 2">
            <a:extLst>
              <a:ext uri="{FF2B5EF4-FFF2-40B4-BE49-F238E27FC236}">
                <a16:creationId xmlns:a16="http://schemas.microsoft.com/office/drawing/2014/main" id="{8515B9A2-E83E-D099-3EF1-D17F12FD0041}"/>
              </a:ext>
            </a:extLst>
          </p:cNvPr>
          <p:cNvSpPr>
            <a:spLocks noGrp="1"/>
          </p:cNvSpPr>
          <p:nvPr>
            <p:ph idx="1"/>
          </p:nvPr>
        </p:nvSpPr>
        <p:spPr>
          <a:xfrm>
            <a:off x="838199" y="1459667"/>
            <a:ext cx="10515600" cy="2287385"/>
          </a:xfrm>
        </p:spPr>
        <p:txBody>
          <a:bodyPr/>
          <a:lstStyle/>
          <a:p>
            <a:pPr lvl="0"/>
            <a:r>
              <a:rPr lang="en-US" dirty="0">
                <a:solidFill>
                  <a:schemeClr val="accent1"/>
                </a:solidFill>
              </a:rPr>
              <a:t>March 5, 2025 Tax Court decision</a:t>
            </a:r>
          </a:p>
          <a:p>
            <a:pPr lvl="0"/>
            <a:r>
              <a:rPr lang="en-US" dirty="0">
                <a:solidFill>
                  <a:schemeClr val="accent1"/>
                </a:solidFill>
              </a:rPr>
              <a:t>$2.3 million intrafamily loan classified as loan, not gift</a:t>
            </a:r>
          </a:p>
          <a:p>
            <a:pPr lvl="0"/>
            <a:r>
              <a:rPr lang="en-US" dirty="0">
                <a:solidFill>
                  <a:schemeClr val="accent1"/>
                </a:solidFill>
              </a:rPr>
              <a:t>Note had adequate interest at AFR, specified repayment date</a:t>
            </a:r>
          </a:p>
          <a:p>
            <a:pPr lvl="0"/>
            <a:r>
              <a:rPr lang="en-US" dirty="0">
                <a:solidFill>
                  <a:schemeClr val="accent1"/>
                </a:solidFill>
              </a:rPr>
              <a:t>Sufficient formalities upheld loan characterization</a:t>
            </a:r>
          </a:p>
          <a:p>
            <a:endParaRPr lang="en-US" dirty="0"/>
          </a:p>
        </p:txBody>
      </p:sp>
      <p:pic>
        <p:nvPicPr>
          <p:cNvPr id="10242" name="Picture 2" descr="Blog: Small Business Financing: Securing a Loan - Montgomery Community Media">
            <a:extLst>
              <a:ext uri="{FF2B5EF4-FFF2-40B4-BE49-F238E27FC236}">
                <a16:creationId xmlns:a16="http://schemas.microsoft.com/office/drawing/2014/main" id="{C71B72EC-5E8E-F410-7FE6-F362E7EB1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7052"/>
            <a:ext cx="12191999" cy="31109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3D71206-4948-4165-0115-A28F3C675BA2}"/>
              </a:ext>
            </a:extLst>
          </p:cNvPr>
          <p:cNvCxnSpPr/>
          <p:nvPr/>
        </p:nvCxnSpPr>
        <p:spPr>
          <a:xfrm>
            <a:off x="1000125" y="1304925"/>
            <a:ext cx="792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571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B7A902-9ECC-2649-5388-FD64A9CE43C4}"/>
              </a:ext>
            </a:extLst>
          </p:cNvPr>
          <p:cNvSpPr>
            <a:spLocks noGrp="1"/>
          </p:cNvSpPr>
          <p:nvPr>
            <p:ph idx="1"/>
          </p:nvPr>
        </p:nvSpPr>
        <p:spPr>
          <a:xfrm>
            <a:off x="986267" y="2583623"/>
            <a:ext cx="9406666" cy="3526144"/>
          </a:xfrm>
        </p:spPr>
        <p:txBody>
          <a:bodyPr>
            <a:normAutofit/>
          </a:bodyPr>
          <a:lstStyle/>
          <a:p>
            <a:pPr>
              <a:lnSpc>
                <a:spcPct val="100000"/>
              </a:lnSpc>
              <a:spcBef>
                <a:spcPts val="600"/>
              </a:spcBef>
              <a:spcAft>
                <a:spcPts val="600"/>
              </a:spcAft>
            </a:pPr>
            <a:r>
              <a:rPr lang="en-US" sz="2000" dirty="0">
                <a:solidFill>
                  <a:schemeClr val="bg1"/>
                </a:solidFill>
              </a:rPr>
              <a:t>Although this decision is favorable for taxpayers, you should remain cautious when structuring intrafamily notes as bona fide loans that will hold up against IRS scrutiny. </a:t>
            </a:r>
          </a:p>
          <a:p>
            <a:pPr>
              <a:lnSpc>
                <a:spcPct val="100000"/>
              </a:lnSpc>
              <a:spcBef>
                <a:spcPts val="600"/>
              </a:spcBef>
              <a:spcAft>
                <a:spcPts val="600"/>
              </a:spcAft>
            </a:pPr>
            <a:r>
              <a:rPr lang="en-US" sz="2000" dirty="0">
                <a:solidFill>
                  <a:schemeClr val="bg1"/>
                </a:solidFill>
              </a:rPr>
              <a:t>Clients should administer the note in a manner consistent with arm’s–length transactions by strictly adhering to the formalities of the note, including proper documentation, charging adequate interest, specifying a fixed repayment schedule, and ensuring that payments are actually made in accordance with the terms. </a:t>
            </a:r>
          </a:p>
          <a:p>
            <a:pPr>
              <a:lnSpc>
                <a:spcPct val="100000"/>
              </a:lnSpc>
              <a:spcBef>
                <a:spcPts val="600"/>
              </a:spcBef>
              <a:spcAft>
                <a:spcPts val="600"/>
              </a:spcAft>
            </a:pPr>
            <a:r>
              <a:rPr lang="en-US" sz="2000" dirty="0">
                <a:solidFill>
                  <a:schemeClr val="bg1"/>
                </a:solidFill>
              </a:rPr>
              <a:t>Additionally, it is important to avoid any prearranged agreement between the family members that the note will be forgiven or not enforced.</a:t>
            </a:r>
          </a:p>
        </p:txBody>
      </p:sp>
      <p:sp>
        <p:nvSpPr>
          <p:cNvPr id="18" name="Rectangle 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3200F8-67B8-A1C6-411E-A558AF0CBD74}"/>
              </a:ext>
            </a:extLst>
          </p:cNvPr>
          <p:cNvSpPr txBox="1"/>
          <p:nvPr/>
        </p:nvSpPr>
        <p:spPr>
          <a:xfrm>
            <a:off x="1237673" y="748233"/>
            <a:ext cx="2987549" cy="523220"/>
          </a:xfrm>
          <a:prstGeom prst="rect">
            <a:avLst/>
          </a:prstGeom>
          <a:noFill/>
        </p:spPr>
        <p:txBody>
          <a:bodyPr wrap="none" rtlCol="0">
            <a:spAutoFit/>
          </a:bodyPr>
          <a:lstStyle/>
          <a:p>
            <a:r>
              <a:rPr lang="en-US" sz="2800" dirty="0">
                <a:solidFill>
                  <a:schemeClr val="bg1"/>
                </a:solidFill>
              </a:rPr>
              <a:t>Intra Family Notes</a:t>
            </a:r>
          </a:p>
        </p:txBody>
      </p:sp>
    </p:spTree>
    <p:extLst>
      <p:ext uri="{BB962C8B-B14F-4D97-AF65-F5344CB8AC3E}">
        <p14:creationId xmlns:p14="http://schemas.microsoft.com/office/powerpoint/2010/main" val="13225748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AF72-0949-2167-0A5C-68FBDC1BFE9B}"/>
              </a:ext>
            </a:extLst>
          </p:cNvPr>
          <p:cNvSpPr>
            <a:spLocks noGrp="1"/>
          </p:cNvSpPr>
          <p:nvPr>
            <p:ph type="title"/>
          </p:nvPr>
        </p:nvSpPr>
        <p:spPr/>
        <p:txBody>
          <a:bodyPr>
            <a:normAutofit fontScale="90000"/>
          </a:bodyPr>
          <a:lstStyle/>
          <a:p>
            <a:br>
              <a:rPr lang="en-US" dirty="0"/>
            </a:br>
            <a:r>
              <a:rPr lang="en-US" dirty="0">
                <a:solidFill>
                  <a:schemeClr val="bg1"/>
                </a:solidFill>
              </a:rPr>
              <a:t>The Nine "Miller Factors"</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2F6EE04C-19CD-447C-EAB7-EC2724EB1C8B}"/>
              </a:ext>
            </a:extLst>
          </p:cNvPr>
          <p:cNvSpPr>
            <a:spLocks noGrp="1"/>
          </p:cNvSpPr>
          <p:nvPr>
            <p:ph idx="1"/>
          </p:nvPr>
        </p:nvSpPr>
        <p:spPr>
          <a:xfrm>
            <a:off x="981074" y="1768475"/>
            <a:ext cx="10515599" cy="4351338"/>
          </a:xfrm>
        </p:spPr>
        <p:txBody>
          <a:bodyPr>
            <a:normAutofit fontScale="25000" lnSpcReduction="20000"/>
          </a:bodyPr>
          <a:lstStyle/>
          <a:p>
            <a:pPr marL="0" indent="0" defTabSz="457200">
              <a:lnSpc>
                <a:spcPct val="130000"/>
              </a:lnSpc>
              <a:spcBef>
                <a:spcPts val="600"/>
              </a:spcBef>
              <a:spcAft>
                <a:spcPts val="600"/>
              </a:spcAft>
              <a:buNone/>
            </a:pPr>
            <a:r>
              <a:rPr lang="en-US" sz="6200" dirty="0">
                <a:solidFill>
                  <a:schemeClr val="bg1"/>
                </a:solidFill>
              </a:rPr>
              <a:t>The case is significant for consolidating the factors courts use to differentiate a debt from a gift. </a:t>
            </a:r>
          </a:p>
          <a:p>
            <a:pPr marL="0" indent="0" defTabSz="457200">
              <a:lnSpc>
                <a:spcPct val="130000"/>
              </a:lnSpc>
              <a:spcBef>
                <a:spcPts val="600"/>
              </a:spcBef>
              <a:spcAft>
                <a:spcPts val="600"/>
              </a:spcAft>
              <a:buNone/>
            </a:pPr>
            <a:r>
              <a:rPr lang="en-US" sz="6200" dirty="0">
                <a:solidFill>
                  <a:schemeClr val="accent2">
                    <a:lumMod val="60000"/>
                    <a:lumOff val="40000"/>
                  </a:schemeClr>
                </a:solidFill>
              </a:rPr>
              <a:t>These factors, which are highly dependent on the specific facts of a case, include: </a:t>
            </a:r>
          </a:p>
          <a:p>
            <a:pPr marL="0" indent="0" defTabSz="457200">
              <a:lnSpc>
                <a:spcPct val="130000"/>
              </a:lnSpc>
              <a:spcBef>
                <a:spcPts val="600"/>
              </a:spcBef>
              <a:spcAft>
                <a:spcPts val="600"/>
              </a:spcAft>
              <a:buNone/>
            </a:pPr>
            <a:r>
              <a:rPr lang="en-US" sz="6200" dirty="0">
                <a:solidFill>
                  <a:schemeClr val="bg1"/>
                </a:solidFill>
              </a:rPr>
              <a:t>•	The presence of a promissory note or other evidence of debt.</a:t>
            </a:r>
          </a:p>
          <a:p>
            <a:pPr marL="0" indent="0" defTabSz="457200">
              <a:lnSpc>
                <a:spcPct val="130000"/>
              </a:lnSpc>
              <a:spcBef>
                <a:spcPts val="600"/>
              </a:spcBef>
              <a:spcAft>
                <a:spcPts val="600"/>
              </a:spcAft>
              <a:buNone/>
            </a:pPr>
            <a:r>
              <a:rPr lang="en-US" sz="6200" dirty="0">
                <a:solidFill>
                  <a:schemeClr val="bg1"/>
                </a:solidFill>
              </a:rPr>
              <a:t>•	</a:t>
            </a:r>
            <a:r>
              <a:rPr lang="en-US" sz="6200" dirty="0">
                <a:solidFill>
                  <a:schemeClr val="accent2">
                    <a:lumMod val="60000"/>
                    <a:lumOff val="40000"/>
                  </a:schemeClr>
                </a:solidFill>
              </a:rPr>
              <a:t>Whether interest was charged.</a:t>
            </a:r>
          </a:p>
          <a:p>
            <a:pPr marL="0" indent="0" defTabSz="457200">
              <a:lnSpc>
                <a:spcPct val="130000"/>
              </a:lnSpc>
              <a:spcBef>
                <a:spcPts val="600"/>
              </a:spcBef>
              <a:spcAft>
                <a:spcPts val="600"/>
              </a:spcAft>
              <a:buNone/>
            </a:pPr>
            <a:r>
              <a:rPr lang="en-US" sz="6200" dirty="0">
                <a:solidFill>
                  <a:schemeClr val="bg1"/>
                </a:solidFill>
              </a:rPr>
              <a:t>•	If security or collateral was provided.</a:t>
            </a:r>
          </a:p>
          <a:p>
            <a:pPr marL="0" indent="0" defTabSz="457200">
              <a:lnSpc>
                <a:spcPct val="130000"/>
              </a:lnSpc>
              <a:spcBef>
                <a:spcPts val="600"/>
              </a:spcBef>
              <a:spcAft>
                <a:spcPts val="600"/>
              </a:spcAft>
              <a:buNone/>
            </a:pPr>
            <a:r>
              <a:rPr lang="en-US" sz="6200" dirty="0">
                <a:solidFill>
                  <a:schemeClr val="bg1"/>
                </a:solidFill>
              </a:rPr>
              <a:t>•	</a:t>
            </a:r>
            <a:r>
              <a:rPr lang="en-US" sz="6200" dirty="0">
                <a:solidFill>
                  <a:schemeClr val="accent2">
                    <a:lumMod val="60000"/>
                    <a:lumOff val="40000"/>
                  </a:schemeClr>
                </a:solidFill>
              </a:rPr>
              <a:t>The existence of a fixed maturity date.</a:t>
            </a:r>
          </a:p>
          <a:p>
            <a:pPr marL="0" indent="0" defTabSz="457200">
              <a:lnSpc>
                <a:spcPct val="130000"/>
              </a:lnSpc>
              <a:spcBef>
                <a:spcPts val="600"/>
              </a:spcBef>
              <a:spcAft>
                <a:spcPts val="600"/>
              </a:spcAft>
              <a:buNone/>
            </a:pPr>
            <a:r>
              <a:rPr lang="en-US" sz="6200" dirty="0">
                <a:solidFill>
                  <a:schemeClr val="bg1"/>
                </a:solidFill>
              </a:rPr>
              <a:t>•	Whether a demand for repayment was made.</a:t>
            </a:r>
          </a:p>
          <a:p>
            <a:pPr marL="0" indent="0" defTabSz="457200">
              <a:lnSpc>
                <a:spcPct val="130000"/>
              </a:lnSpc>
              <a:spcBef>
                <a:spcPts val="600"/>
              </a:spcBef>
              <a:spcAft>
                <a:spcPts val="600"/>
              </a:spcAft>
              <a:buNone/>
            </a:pPr>
            <a:r>
              <a:rPr lang="en-US" sz="6200" dirty="0">
                <a:solidFill>
                  <a:schemeClr val="bg1"/>
                </a:solidFill>
              </a:rPr>
              <a:t>•	</a:t>
            </a:r>
            <a:r>
              <a:rPr lang="en-US" sz="6200" dirty="0">
                <a:solidFill>
                  <a:schemeClr val="accent2">
                    <a:lumMod val="60000"/>
                    <a:lumOff val="40000"/>
                  </a:schemeClr>
                </a:solidFill>
              </a:rPr>
              <a:t>If actual repayment occurred.</a:t>
            </a:r>
          </a:p>
          <a:p>
            <a:pPr marL="0" indent="0" defTabSz="457200">
              <a:lnSpc>
                <a:spcPct val="130000"/>
              </a:lnSpc>
              <a:spcBef>
                <a:spcPts val="600"/>
              </a:spcBef>
              <a:spcAft>
                <a:spcPts val="600"/>
              </a:spcAft>
              <a:buNone/>
            </a:pPr>
            <a:r>
              <a:rPr lang="en-US" sz="6200" dirty="0">
                <a:solidFill>
                  <a:schemeClr val="bg1"/>
                </a:solidFill>
              </a:rPr>
              <a:t>•	The borrower's ability to repay.</a:t>
            </a:r>
          </a:p>
          <a:p>
            <a:pPr marL="0" indent="0" defTabSz="457200">
              <a:lnSpc>
                <a:spcPct val="130000"/>
              </a:lnSpc>
              <a:spcBef>
                <a:spcPts val="600"/>
              </a:spcBef>
              <a:spcAft>
                <a:spcPts val="600"/>
              </a:spcAft>
              <a:buNone/>
            </a:pPr>
            <a:r>
              <a:rPr lang="en-US" sz="6200" dirty="0">
                <a:solidFill>
                  <a:schemeClr val="bg1"/>
                </a:solidFill>
              </a:rPr>
              <a:t>•	</a:t>
            </a:r>
            <a:r>
              <a:rPr lang="en-US" sz="6200" dirty="0">
                <a:solidFill>
                  <a:schemeClr val="accent2">
                    <a:lumMod val="60000"/>
                    <a:lumOff val="40000"/>
                  </a:schemeClr>
                </a:solidFill>
              </a:rPr>
              <a:t>Maintenance of records reflecting the transaction as a loan.</a:t>
            </a:r>
          </a:p>
          <a:p>
            <a:pPr marL="0" indent="0" defTabSz="457200">
              <a:lnSpc>
                <a:spcPct val="130000"/>
              </a:lnSpc>
              <a:spcBef>
                <a:spcPts val="600"/>
              </a:spcBef>
              <a:spcAft>
                <a:spcPts val="600"/>
              </a:spcAft>
              <a:buNone/>
            </a:pPr>
            <a:r>
              <a:rPr lang="en-US" sz="6200" dirty="0">
                <a:solidFill>
                  <a:schemeClr val="bg1"/>
                </a:solidFill>
              </a:rPr>
              <a:t>•	How the transaction was reported for federal tax purposes. </a:t>
            </a:r>
          </a:p>
          <a:p>
            <a:endParaRPr lang="en-US" dirty="0"/>
          </a:p>
        </p:txBody>
      </p:sp>
      <p:cxnSp>
        <p:nvCxnSpPr>
          <p:cNvPr id="5" name="Straight Connector 4">
            <a:extLst>
              <a:ext uri="{FF2B5EF4-FFF2-40B4-BE49-F238E27FC236}">
                <a16:creationId xmlns:a16="http://schemas.microsoft.com/office/drawing/2014/main" id="{1899A2A0-DF73-312F-F5C5-722EF9FCC507}"/>
              </a:ext>
            </a:extLst>
          </p:cNvPr>
          <p:cNvCxnSpPr/>
          <p:nvPr/>
        </p:nvCxnSpPr>
        <p:spPr>
          <a:xfrm>
            <a:off x="1038225" y="1447800"/>
            <a:ext cx="5591175"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27138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7" name="Rectangle 1128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Prenuptial Agreements: What You Need to Know Before Marriage">
            <a:extLst>
              <a:ext uri="{FF2B5EF4-FFF2-40B4-BE49-F238E27FC236}">
                <a16:creationId xmlns:a16="http://schemas.microsoft.com/office/drawing/2014/main" id="{C43C948F-B397-6875-762C-6EAB9A7BB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304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89" name="Rectangle 1128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1DB4D-0E1C-E778-D27D-60A059CCB6C6}"/>
              </a:ext>
            </a:extLst>
          </p:cNvPr>
          <p:cNvSpPr>
            <a:spLocks noGrp="1"/>
          </p:cNvSpPr>
          <p:nvPr>
            <p:ph type="title"/>
          </p:nvPr>
        </p:nvSpPr>
        <p:spPr>
          <a:xfrm>
            <a:off x="7531610" y="365125"/>
            <a:ext cx="3822189" cy="1899912"/>
          </a:xfrm>
        </p:spPr>
        <p:txBody>
          <a:bodyPr>
            <a:normAutofit/>
          </a:bodyPr>
          <a:lstStyle/>
          <a:p>
            <a:r>
              <a:rPr lang="en-US" sz="4000"/>
              <a:t>Estate of Spizzirri</a:t>
            </a:r>
          </a:p>
        </p:txBody>
      </p:sp>
      <p:sp>
        <p:nvSpPr>
          <p:cNvPr id="3" name="Content Placeholder 2">
            <a:extLst>
              <a:ext uri="{FF2B5EF4-FFF2-40B4-BE49-F238E27FC236}">
                <a16:creationId xmlns:a16="http://schemas.microsoft.com/office/drawing/2014/main" id="{B40CF7A7-CC59-18B5-BFFF-CA8E8539412B}"/>
              </a:ext>
            </a:extLst>
          </p:cNvPr>
          <p:cNvSpPr>
            <a:spLocks noGrp="1"/>
          </p:cNvSpPr>
          <p:nvPr>
            <p:ph idx="1"/>
          </p:nvPr>
        </p:nvSpPr>
        <p:spPr>
          <a:xfrm>
            <a:off x="7534659" y="1947313"/>
            <a:ext cx="4657341" cy="3742762"/>
          </a:xfrm>
        </p:spPr>
        <p:txBody>
          <a:bodyPr>
            <a:normAutofit/>
          </a:bodyPr>
          <a:lstStyle/>
          <a:p>
            <a:pPr lvl="0"/>
            <a:r>
              <a:rPr lang="en-US" sz="2400" dirty="0"/>
              <a:t>May 16, 2025 Eleventh Circuit decision</a:t>
            </a:r>
          </a:p>
          <a:p>
            <a:pPr lvl="0"/>
            <a:r>
              <a:rPr lang="en-US" sz="2400" dirty="0"/>
              <a:t>Payments to stepchildren under prenuptial agreement not deductible</a:t>
            </a:r>
          </a:p>
          <a:p>
            <a:pPr lvl="0"/>
            <a:r>
              <a:rPr lang="en-US" sz="2400" dirty="0"/>
              <a:t>Failed bona fide requirement under Sec. 2053(c)(1)(A)</a:t>
            </a:r>
          </a:p>
          <a:p>
            <a:pPr lvl="0"/>
            <a:r>
              <a:rPr lang="en-US" sz="2400" dirty="0"/>
              <a:t>Evidence of donative intent</a:t>
            </a:r>
          </a:p>
          <a:p>
            <a:endParaRPr lang="en-US" sz="2000" dirty="0"/>
          </a:p>
        </p:txBody>
      </p:sp>
    </p:spTree>
    <p:extLst>
      <p:ext uri="{BB962C8B-B14F-4D97-AF65-F5344CB8AC3E}">
        <p14:creationId xmlns:p14="http://schemas.microsoft.com/office/powerpoint/2010/main" val="10908433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6159C-FEB4-7584-31C3-4E09075B1FB5}"/>
              </a:ext>
            </a:extLst>
          </p:cNvPr>
          <p:cNvSpPr>
            <a:spLocks noGrp="1"/>
          </p:cNvSpPr>
          <p:nvPr>
            <p:ph idx="1"/>
          </p:nvPr>
        </p:nvSpPr>
        <p:spPr>
          <a:xfrm>
            <a:off x="1392667" y="2398957"/>
            <a:ext cx="9406666" cy="3526144"/>
          </a:xfrm>
        </p:spPr>
        <p:txBody>
          <a:bodyPr>
            <a:normAutofit/>
          </a:bodyPr>
          <a:lstStyle/>
          <a:p>
            <a:pPr>
              <a:lnSpc>
                <a:spcPct val="100000"/>
              </a:lnSpc>
              <a:spcBef>
                <a:spcPts val="600"/>
              </a:spcBef>
              <a:spcAft>
                <a:spcPts val="600"/>
              </a:spcAft>
            </a:pPr>
            <a:r>
              <a:rPr lang="en-US" sz="2000" dirty="0">
                <a:solidFill>
                  <a:schemeClr val="bg1"/>
                </a:solidFill>
              </a:rPr>
              <a:t>Payments to family members, especially those arising from prenuptial or similar agreements, will be closely scrutinized by the IRS to determine if they are truly bona fide or merely disguised gifts or bequests. </a:t>
            </a:r>
          </a:p>
          <a:p>
            <a:pPr>
              <a:lnSpc>
                <a:spcPct val="100000"/>
              </a:lnSpc>
              <a:spcBef>
                <a:spcPts val="600"/>
              </a:spcBef>
              <a:spcAft>
                <a:spcPts val="600"/>
              </a:spcAft>
            </a:pPr>
            <a:r>
              <a:rPr lang="en-US" sz="2000" dirty="0">
                <a:solidFill>
                  <a:schemeClr val="bg1"/>
                </a:solidFill>
              </a:rPr>
              <a:t>For a claim to be deductible, there must be clear evidence of a bona fide, arm’s–length agreement supported by adequate and full consideration in money or money’s worth. </a:t>
            </a:r>
          </a:p>
          <a:p>
            <a:pPr>
              <a:lnSpc>
                <a:spcPct val="100000"/>
              </a:lnSpc>
              <a:spcBef>
                <a:spcPts val="600"/>
              </a:spcBef>
              <a:spcAft>
                <a:spcPts val="600"/>
              </a:spcAft>
            </a:pPr>
            <a:r>
              <a:rPr lang="en-US" sz="2000" dirty="0">
                <a:solidFill>
                  <a:schemeClr val="bg1"/>
                </a:solidFill>
              </a:rPr>
              <a:t>Planners should carefully structure and document any such arrangements, ensuring that they meet the strict requirements of Sec. 2053 and the accompanying regulations to avoid disallowance of deductions and potential estate tax exposure.</a:t>
            </a:r>
          </a:p>
          <a:p>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5E2C97-FBDB-2905-68CA-D4A2EEA8F6B3}"/>
              </a:ext>
            </a:extLst>
          </p:cNvPr>
          <p:cNvSpPr txBox="1"/>
          <p:nvPr/>
        </p:nvSpPr>
        <p:spPr>
          <a:xfrm>
            <a:off x="884667" y="652777"/>
            <a:ext cx="8379406" cy="954107"/>
          </a:xfrm>
          <a:prstGeom prst="rect">
            <a:avLst/>
          </a:prstGeom>
          <a:noFill/>
        </p:spPr>
        <p:txBody>
          <a:bodyPr wrap="square">
            <a:spAutoFit/>
          </a:bodyPr>
          <a:lstStyle/>
          <a:p>
            <a:r>
              <a:rPr lang="en-US" sz="2800" dirty="0">
                <a:solidFill>
                  <a:schemeClr val="bg1"/>
                </a:solidFill>
              </a:rPr>
              <a:t>Payments to family members, especially those arising from prenuptial or similar agreements</a:t>
            </a:r>
          </a:p>
        </p:txBody>
      </p:sp>
    </p:spTree>
    <p:extLst>
      <p:ext uri="{BB962C8B-B14F-4D97-AF65-F5344CB8AC3E}">
        <p14:creationId xmlns:p14="http://schemas.microsoft.com/office/powerpoint/2010/main" val="42282792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9BD1-6292-3FEF-F11C-2C691BBCB469}"/>
              </a:ext>
            </a:extLst>
          </p:cNvPr>
          <p:cNvSpPr>
            <a:spLocks noGrp="1"/>
          </p:cNvSpPr>
          <p:nvPr>
            <p:ph type="title"/>
          </p:nvPr>
        </p:nvSpPr>
        <p:spPr>
          <a:xfrm>
            <a:off x="777073" y="2565714"/>
            <a:ext cx="7753141" cy="1325563"/>
          </a:xfrm>
        </p:spPr>
        <p:txBody>
          <a:bodyPr/>
          <a:lstStyle/>
          <a:p>
            <a:r>
              <a:rPr lang="en-US" dirty="0">
                <a:solidFill>
                  <a:srgbClr val="FFC000"/>
                </a:solidFill>
              </a:rPr>
              <a:t>Please Verify your Attendance</a:t>
            </a:r>
          </a:p>
        </p:txBody>
      </p:sp>
      <p:pic>
        <p:nvPicPr>
          <p:cNvPr id="4" name="Picture 3">
            <a:extLst>
              <a:ext uri="{FF2B5EF4-FFF2-40B4-BE49-F238E27FC236}">
                <a16:creationId xmlns:a16="http://schemas.microsoft.com/office/drawing/2014/main" id="{6CF8D04B-7DD2-2126-6C59-4244D11F0CBE}"/>
              </a:ext>
            </a:extLst>
          </p:cNvPr>
          <p:cNvPicPr>
            <a:picLocks noChangeAspect="1"/>
          </p:cNvPicPr>
          <p:nvPr/>
        </p:nvPicPr>
        <p:blipFill>
          <a:blip r:embed="rId3"/>
          <a:stretch>
            <a:fillRect/>
          </a:stretch>
        </p:blipFill>
        <p:spPr>
          <a:xfrm>
            <a:off x="8611437" y="1017395"/>
            <a:ext cx="2512087" cy="4823209"/>
          </a:xfrm>
          <a:prstGeom prst="rect">
            <a:avLst/>
          </a:prstGeom>
        </p:spPr>
      </p:pic>
    </p:spTree>
    <p:extLst>
      <p:ext uri="{BB962C8B-B14F-4D97-AF65-F5344CB8AC3E}">
        <p14:creationId xmlns:p14="http://schemas.microsoft.com/office/powerpoint/2010/main" val="1940284666"/>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C8FD-CA5A-B29E-C418-830D47BC9F65}"/>
              </a:ext>
            </a:extLst>
          </p:cNvPr>
          <p:cNvSpPr>
            <a:spLocks noGrp="1"/>
          </p:cNvSpPr>
          <p:nvPr>
            <p:ph type="title"/>
          </p:nvPr>
        </p:nvSpPr>
        <p:spPr>
          <a:xfrm>
            <a:off x="8153400" y="1128094"/>
            <a:ext cx="3633216" cy="1415270"/>
          </a:xfrm>
        </p:spPr>
        <p:txBody>
          <a:bodyPr anchor="t">
            <a:normAutofit/>
          </a:bodyPr>
          <a:lstStyle/>
          <a:p>
            <a:r>
              <a:rPr lang="en-US" sz="3200" dirty="0"/>
              <a:t>Estate of Griffin, T.C. Memo. 2025-47</a:t>
            </a:r>
          </a:p>
        </p:txBody>
      </p:sp>
      <p:sp>
        <p:nvSpPr>
          <p:cNvPr id="12295" name="Rectangle 12294">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Examining 179D Deductions through the Eyes of the IRS - RBT CPAs, LLP">
            <a:extLst>
              <a:ext uri="{FF2B5EF4-FFF2-40B4-BE49-F238E27FC236}">
                <a16:creationId xmlns:a16="http://schemas.microsoft.com/office/drawing/2014/main" id="{803C9566-5899-EEF6-A3AD-C4D942161A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235" y="163629"/>
            <a:ext cx="6221895" cy="6304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2297" name="Straight Connector 1229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4322C8-6A51-502E-9AA3-6A411A6AE602}"/>
              </a:ext>
            </a:extLst>
          </p:cNvPr>
          <p:cNvSpPr>
            <a:spLocks noGrp="1"/>
          </p:cNvSpPr>
          <p:nvPr>
            <p:ph idx="1"/>
          </p:nvPr>
        </p:nvSpPr>
        <p:spPr>
          <a:xfrm>
            <a:off x="8153401" y="2387835"/>
            <a:ext cx="3633215" cy="3599019"/>
          </a:xfrm>
        </p:spPr>
        <p:txBody>
          <a:bodyPr>
            <a:noAutofit/>
          </a:bodyPr>
          <a:lstStyle/>
          <a:p>
            <a:pPr lvl="0">
              <a:lnSpc>
                <a:spcPct val="100000"/>
              </a:lnSpc>
            </a:pPr>
            <a:r>
              <a:rPr lang="en-US" sz="2200" dirty="0"/>
              <a:t>Missed QTIP election resulted in loss of marital deduction for $2 million bequest</a:t>
            </a:r>
          </a:p>
          <a:p>
            <a:pPr lvl="0">
              <a:lnSpc>
                <a:spcPct val="100000"/>
              </a:lnSpc>
            </a:pPr>
            <a:r>
              <a:rPr lang="en-US" sz="2200" dirty="0"/>
              <a:t>$300,000 bequest qualified as separate trust under Kentucky law</a:t>
            </a:r>
          </a:p>
          <a:p>
            <a:pPr lvl="0">
              <a:lnSpc>
                <a:spcPct val="100000"/>
              </a:lnSpc>
            </a:pPr>
            <a:r>
              <a:rPr lang="en-US" sz="2200" dirty="0"/>
              <a:t>Not a terminable interest</a:t>
            </a:r>
          </a:p>
          <a:p>
            <a:endParaRPr lang="en-US" sz="2000" dirty="0"/>
          </a:p>
        </p:txBody>
      </p:sp>
    </p:spTree>
    <p:extLst>
      <p:ext uri="{BB962C8B-B14F-4D97-AF65-F5344CB8AC3E}">
        <p14:creationId xmlns:p14="http://schemas.microsoft.com/office/powerpoint/2010/main" val="2194063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06CA42-1370-F5A5-D042-C66C0F35A4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73884F1-9B5A-3065-F86C-BA722A2A0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5B615C-595F-7818-90E1-2F8C34E90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1F8B31-FFAE-CE48-0091-8E27D3E10921}"/>
              </a:ext>
            </a:extLst>
          </p:cNvPr>
          <p:cNvSpPr>
            <a:spLocks noGrp="1"/>
          </p:cNvSpPr>
          <p:nvPr>
            <p:ph idx="1"/>
          </p:nvPr>
        </p:nvSpPr>
        <p:spPr>
          <a:xfrm>
            <a:off x="699939" y="2325066"/>
            <a:ext cx="10910170" cy="3526144"/>
          </a:xfrm>
        </p:spPr>
        <p:txBody>
          <a:bodyPr>
            <a:noAutofit/>
          </a:bodyPr>
          <a:lstStyle/>
          <a:p>
            <a:pPr>
              <a:lnSpc>
                <a:spcPct val="100000"/>
              </a:lnSpc>
            </a:pPr>
            <a:r>
              <a:rPr lang="en-US" sz="2000" dirty="0">
                <a:solidFill>
                  <a:schemeClr val="bg1"/>
                </a:solidFill>
              </a:rPr>
              <a:t>The executor of the estate timely filed Form 706 but did not list any property from the estate as QTIP. </a:t>
            </a:r>
          </a:p>
          <a:p>
            <a:pPr>
              <a:lnSpc>
                <a:spcPct val="100000"/>
              </a:lnSpc>
            </a:pPr>
            <a:r>
              <a:rPr lang="en-US" sz="2000" dirty="0">
                <a:solidFill>
                  <a:schemeClr val="bg1"/>
                </a:solidFill>
              </a:rPr>
              <a:t>The form’s Schedule M indicated that “all other property” included the specific bequest of $2.3 million to Creel. T</a:t>
            </a:r>
          </a:p>
          <a:p>
            <a:pPr>
              <a:lnSpc>
                <a:spcPct val="100000"/>
              </a:lnSpc>
            </a:pPr>
            <a:r>
              <a:rPr lang="en-US" sz="2000" dirty="0">
                <a:solidFill>
                  <a:schemeClr val="bg1"/>
                </a:solidFill>
              </a:rPr>
              <a:t>The IRS sent a notice of deficiency to the estate and maintained that both bequests, the $2 million and the $300,000 bequest in the revocable trust, were not eligible for the estate tax marital deduction.</a:t>
            </a:r>
          </a:p>
          <a:p>
            <a:pPr>
              <a:lnSpc>
                <a:spcPct val="100000"/>
              </a:lnSpc>
            </a:pPr>
            <a:r>
              <a:rPr lang="en-US" sz="2000" dirty="0">
                <a:solidFill>
                  <a:schemeClr val="bg1"/>
                </a:solidFill>
              </a:rPr>
              <a:t>The Tax Court determined that the $2 million bequest was a terminable interest and therefore includible in Griffin’s estate because the estate did not make the required valid QTIP election. </a:t>
            </a:r>
          </a:p>
          <a:p>
            <a:pPr>
              <a:lnSpc>
                <a:spcPct val="100000"/>
              </a:lnSpc>
            </a:pPr>
            <a:r>
              <a:rPr lang="en-US" sz="2000" dirty="0">
                <a:solidFill>
                  <a:schemeClr val="bg1"/>
                </a:solidFill>
              </a:rPr>
              <a:t>The Tax Court noted that a terminable interest does not qualify for the marital–deduction exception unless the QTIP election is made.</a:t>
            </a:r>
          </a:p>
          <a:p>
            <a:endParaRPr lang="en-US" sz="2000" dirty="0">
              <a:solidFill>
                <a:schemeClr val="bg1"/>
              </a:solidFill>
            </a:endParaRPr>
          </a:p>
        </p:txBody>
      </p:sp>
      <p:sp>
        <p:nvSpPr>
          <p:cNvPr id="12" name="Rectangle 11">
            <a:extLst>
              <a:ext uri="{FF2B5EF4-FFF2-40B4-BE49-F238E27FC236}">
                <a16:creationId xmlns:a16="http://schemas.microsoft.com/office/drawing/2014/main" id="{0FCCF1B7-5131-2075-2C1C-96F47E034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D61203B-B03A-DB9B-A1C7-19B573F195C6}"/>
              </a:ext>
            </a:extLst>
          </p:cNvPr>
          <p:cNvSpPr txBox="1"/>
          <p:nvPr/>
        </p:nvSpPr>
        <p:spPr>
          <a:xfrm>
            <a:off x="884667" y="652777"/>
            <a:ext cx="83794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QTIP Election</a:t>
            </a:r>
          </a:p>
        </p:txBody>
      </p:sp>
    </p:spTree>
    <p:extLst>
      <p:ext uri="{BB962C8B-B14F-4D97-AF65-F5344CB8AC3E}">
        <p14:creationId xmlns:p14="http://schemas.microsoft.com/office/powerpoint/2010/main" val="859178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EEC294-36FD-C9E8-933D-898478E458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E929A00-ABAB-5FDD-F910-946BF368C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7111133F-75B3-B7CB-4EE3-3991A712D1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2EFE67-D5B0-2C93-3872-A56C7995B40C}"/>
              </a:ext>
            </a:extLst>
          </p:cNvPr>
          <p:cNvSpPr>
            <a:spLocks noGrp="1"/>
          </p:cNvSpPr>
          <p:nvPr>
            <p:ph idx="1"/>
          </p:nvPr>
        </p:nvSpPr>
        <p:spPr>
          <a:xfrm>
            <a:off x="434109" y="2398957"/>
            <a:ext cx="11129818" cy="3526144"/>
          </a:xfrm>
        </p:spPr>
        <p:txBody>
          <a:bodyPr>
            <a:noAutofit/>
          </a:bodyPr>
          <a:lstStyle/>
          <a:p>
            <a:pPr>
              <a:lnSpc>
                <a:spcPct val="100000"/>
              </a:lnSpc>
            </a:pPr>
            <a:r>
              <a:rPr lang="en-US" sz="2000" dirty="0">
                <a:solidFill>
                  <a:schemeClr val="bg1"/>
                </a:solidFill>
              </a:rPr>
              <a:t>You should pay close attention when drafting marital trust agreements to ensure they will qualify for the estate tax marital deduction. </a:t>
            </a:r>
          </a:p>
          <a:p>
            <a:pPr>
              <a:lnSpc>
                <a:spcPct val="100000"/>
              </a:lnSpc>
            </a:pPr>
            <a:r>
              <a:rPr lang="en-US" sz="2000" dirty="0">
                <a:solidFill>
                  <a:schemeClr val="bg1"/>
                </a:solidFill>
              </a:rPr>
              <a:t>Executors must make a valid QTIP election for most marital trusts to qualify for the estate tax marital deduction. </a:t>
            </a:r>
          </a:p>
          <a:p>
            <a:r>
              <a:rPr lang="en-US" sz="2000" dirty="0">
                <a:solidFill>
                  <a:schemeClr val="bg1"/>
                </a:solidFill>
              </a:rPr>
              <a:t>Complete Schedule M: On Schedule M (Form 706), the executor must list the specific assets for which the QTIP election is being made.</a:t>
            </a:r>
          </a:p>
          <a:p>
            <a:r>
              <a:rPr lang="en-US" sz="2000" dirty="0">
                <a:solidFill>
                  <a:schemeClr val="bg1"/>
                </a:solidFill>
              </a:rPr>
              <a:t>Place Assets in Box A: The assets intended to be part of the QTIP election must be specifically listed in Box A ("QTIP property") of Schedule M. </a:t>
            </a:r>
          </a:p>
          <a:p>
            <a:r>
              <a:rPr lang="en-US" sz="2000" dirty="0">
                <a:solidFill>
                  <a:schemeClr val="bg1"/>
                </a:solidFill>
              </a:rPr>
              <a:t>Listing them in Box B ("All other property") results in a failure to make the required election.</a:t>
            </a:r>
          </a:p>
        </p:txBody>
      </p:sp>
      <p:sp>
        <p:nvSpPr>
          <p:cNvPr id="12" name="Rectangle 11">
            <a:extLst>
              <a:ext uri="{FF2B5EF4-FFF2-40B4-BE49-F238E27FC236}">
                <a16:creationId xmlns:a16="http://schemas.microsoft.com/office/drawing/2014/main" id="{8FC84172-9149-86A4-30F3-52F9EF98D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9FE2043-2C07-E7AD-C6D8-2AE27ABCC883}"/>
              </a:ext>
            </a:extLst>
          </p:cNvPr>
          <p:cNvSpPr txBox="1"/>
          <p:nvPr/>
        </p:nvSpPr>
        <p:spPr>
          <a:xfrm>
            <a:off x="884667" y="652777"/>
            <a:ext cx="83794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QTIP Election</a:t>
            </a:r>
          </a:p>
        </p:txBody>
      </p:sp>
    </p:spTree>
    <p:extLst>
      <p:ext uri="{BB962C8B-B14F-4D97-AF65-F5344CB8AC3E}">
        <p14:creationId xmlns:p14="http://schemas.microsoft.com/office/powerpoint/2010/main" val="1463218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B1189-994D-B263-DE77-F1101E2431D1}"/>
              </a:ext>
            </a:extLst>
          </p:cNvPr>
          <p:cNvPicPr>
            <a:picLocks noChangeAspect="1"/>
          </p:cNvPicPr>
          <p:nvPr/>
        </p:nvPicPr>
        <p:blipFill>
          <a:blip r:embed="rId3"/>
          <a:stretch>
            <a:fillRect/>
          </a:stretch>
        </p:blipFill>
        <p:spPr>
          <a:xfrm>
            <a:off x="581743" y="374918"/>
            <a:ext cx="5075238" cy="6108163"/>
          </a:xfrm>
          <a:prstGeom prst="rect">
            <a:avLst/>
          </a:prstGeom>
          <a:effectLst>
            <a:outerShdw blurRad="50800" dist="50800" dir="5400000" algn="ctr" rotWithShape="0">
              <a:srgbClr val="000000">
                <a:alpha val="99000"/>
              </a:srgbClr>
            </a:outerShdw>
          </a:effectLst>
        </p:spPr>
      </p:pic>
      <p:pic>
        <p:nvPicPr>
          <p:cNvPr id="5" name="Picture 4">
            <a:extLst>
              <a:ext uri="{FF2B5EF4-FFF2-40B4-BE49-F238E27FC236}">
                <a16:creationId xmlns:a16="http://schemas.microsoft.com/office/drawing/2014/main" id="{78160F44-7455-94E3-48D3-83E39747E869}"/>
              </a:ext>
            </a:extLst>
          </p:cNvPr>
          <p:cNvPicPr>
            <a:picLocks noChangeAspect="1"/>
          </p:cNvPicPr>
          <p:nvPr/>
        </p:nvPicPr>
        <p:blipFill>
          <a:blip r:embed="rId4"/>
          <a:stretch>
            <a:fillRect/>
          </a:stretch>
        </p:blipFill>
        <p:spPr>
          <a:xfrm>
            <a:off x="6009373" y="374918"/>
            <a:ext cx="5208530" cy="6061942"/>
          </a:xfrm>
          <a:prstGeom prst="rect">
            <a:avLst/>
          </a:prstGeom>
        </p:spPr>
      </p:pic>
      <p:sp>
        <p:nvSpPr>
          <p:cNvPr id="6" name="Oval 5">
            <a:extLst>
              <a:ext uri="{FF2B5EF4-FFF2-40B4-BE49-F238E27FC236}">
                <a16:creationId xmlns:a16="http://schemas.microsoft.com/office/drawing/2014/main" id="{064662EB-265C-6C01-941B-D7C61AE05DC3}"/>
              </a:ext>
            </a:extLst>
          </p:cNvPr>
          <p:cNvSpPr/>
          <p:nvPr/>
        </p:nvSpPr>
        <p:spPr>
          <a:xfrm>
            <a:off x="683394" y="2640427"/>
            <a:ext cx="4793381" cy="3842654"/>
          </a:xfrm>
          <a:prstGeom prst="ellipse">
            <a:avLst/>
          </a:prstGeom>
          <a:noFill/>
          <a:ln>
            <a:solidFill>
              <a:srgbClr val="FF0000"/>
            </a:solidFill>
          </a:ln>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B92E09-C4D9-CCDA-20C7-40E2E97C2A40}"/>
              </a:ext>
            </a:extLst>
          </p:cNvPr>
          <p:cNvSpPr/>
          <p:nvPr/>
        </p:nvSpPr>
        <p:spPr>
          <a:xfrm>
            <a:off x="6216947" y="617518"/>
            <a:ext cx="4793381" cy="3842654"/>
          </a:xfrm>
          <a:prstGeom prst="ellipse">
            <a:avLst/>
          </a:prstGeom>
          <a:noFill/>
          <a:ln>
            <a:solidFill>
              <a:srgbClr val="FF0000"/>
            </a:solidFill>
          </a:ln>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7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descr="gibperknobackground.png"/>
          <p:cNvPicPr>
            <a:picLocks noChangeAspect="1"/>
          </p:cNvPicPr>
          <p:nvPr/>
        </p:nvPicPr>
        <p:blipFill>
          <a:blip r:embed="rId3" cstate="print"/>
          <a:srcRect/>
          <a:stretch>
            <a:fillRect/>
          </a:stretch>
        </p:blipFill>
        <p:spPr bwMode="auto">
          <a:xfrm>
            <a:off x="4495800" y="1524003"/>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We represent clients in matters pertaining to:</a:t>
            </a: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21" name="Text Box 8"/>
          <p:cNvSpPr txBox="1">
            <a:spLocks noChangeArrowheads="1"/>
          </p:cNvSpPr>
          <p:nvPr/>
        </p:nvSpPr>
        <p:spPr bwMode="auto">
          <a:xfrm>
            <a:off x="3867150" y="4305373"/>
            <a:ext cx="5257800" cy="22463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Business Transactions</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Real Estate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Planning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Administration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Tax Problem Resolution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Emerging Businesses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Litigation</a:t>
            </a:r>
            <a:endParaRPr kumimoji="0" lang="en-US" sz="1800" b="0" i="0"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endParaRPr>
          </a:p>
        </p:txBody>
      </p:sp>
    </p:spTree>
    <p:extLst>
      <p:ext uri="{BB962C8B-B14F-4D97-AF65-F5344CB8AC3E}">
        <p14:creationId xmlns:p14="http://schemas.microsoft.com/office/powerpoint/2010/main" val="864794669"/>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What Is an S Corporation? Definition, Pros &amp; Cons">
            <a:extLst>
              <a:ext uri="{FF2B5EF4-FFF2-40B4-BE49-F238E27FC236}">
                <a16:creationId xmlns:a16="http://schemas.microsoft.com/office/drawing/2014/main" id="{4CA334C6-08FB-4D07-68BC-AE68E2F6C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14" r="17174"/>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8" name="Rectangle 133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29471-638C-774A-D234-7E42C6145EB7}"/>
              </a:ext>
            </a:extLst>
          </p:cNvPr>
          <p:cNvSpPr>
            <a:spLocks noGrp="1"/>
          </p:cNvSpPr>
          <p:nvPr>
            <p:ph type="title"/>
          </p:nvPr>
        </p:nvSpPr>
        <p:spPr>
          <a:xfrm>
            <a:off x="838200" y="365125"/>
            <a:ext cx="3822189" cy="1899912"/>
          </a:xfrm>
        </p:spPr>
        <p:txBody>
          <a:bodyPr>
            <a:normAutofit/>
          </a:bodyPr>
          <a:lstStyle/>
          <a:p>
            <a:r>
              <a:rPr lang="en-US" sz="4000" dirty="0">
                <a:solidFill>
                  <a:schemeClr val="accent1">
                    <a:lumMod val="75000"/>
                  </a:schemeClr>
                </a:solidFill>
              </a:rPr>
              <a:t>Pierce, T.C. Memo. 2025-29</a:t>
            </a:r>
          </a:p>
        </p:txBody>
      </p:sp>
      <p:sp>
        <p:nvSpPr>
          <p:cNvPr id="3" name="Content Placeholder 2">
            <a:extLst>
              <a:ext uri="{FF2B5EF4-FFF2-40B4-BE49-F238E27FC236}">
                <a16:creationId xmlns:a16="http://schemas.microsoft.com/office/drawing/2014/main" id="{764E036E-BDAF-B50D-5D85-5ABB30635EC7}"/>
              </a:ext>
            </a:extLst>
          </p:cNvPr>
          <p:cNvSpPr>
            <a:spLocks noGrp="1"/>
          </p:cNvSpPr>
          <p:nvPr>
            <p:ph idx="1"/>
          </p:nvPr>
        </p:nvSpPr>
        <p:spPr>
          <a:xfrm>
            <a:off x="838200" y="2434201"/>
            <a:ext cx="3822189" cy="3742762"/>
          </a:xfrm>
        </p:spPr>
        <p:txBody>
          <a:bodyPr>
            <a:normAutofit/>
          </a:bodyPr>
          <a:lstStyle/>
          <a:p>
            <a:pPr lvl="0"/>
            <a:r>
              <a:rPr lang="en-US" dirty="0">
                <a:solidFill>
                  <a:schemeClr val="accent1">
                    <a:lumMod val="75000"/>
                  </a:schemeClr>
                </a:solidFill>
              </a:rPr>
              <a:t>Gifts of S Corp shares properly valued</a:t>
            </a:r>
          </a:p>
          <a:p>
            <a:pPr lvl="0"/>
            <a:r>
              <a:rPr lang="en-US" dirty="0">
                <a:solidFill>
                  <a:schemeClr val="accent1">
                    <a:lumMod val="75000"/>
                  </a:schemeClr>
                </a:solidFill>
              </a:rPr>
              <a:t>Tax Court accepted taxpayer's expert valuation</a:t>
            </a:r>
          </a:p>
          <a:p>
            <a:pPr lvl="0"/>
            <a:r>
              <a:rPr lang="en-US" dirty="0">
                <a:solidFill>
                  <a:schemeClr val="accent1">
                    <a:lumMod val="75000"/>
                  </a:schemeClr>
                </a:solidFill>
              </a:rPr>
              <a:t>Rejected IRS expert's higher valuation</a:t>
            </a:r>
          </a:p>
          <a:p>
            <a:pPr marL="0" indent="0">
              <a:buNone/>
            </a:pPr>
            <a:endParaRPr lang="en-US" sz="2000" dirty="0"/>
          </a:p>
        </p:txBody>
      </p:sp>
    </p:spTree>
    <p:extLst>
      <p:ext uri="{BB962C8B-B14F-4D97-AF65-F5344CB8AC3E}">
        <p14:creationId xmlns:p14="http://schemas.microsoft.com/office/powerpoint/2010/main" val="31319092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14F663-0601-0D85-8752-D31D50BD574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F8A4BE-113B-9910-D5FE-17F7556F2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C5C0A6EA-A561-2B18-A0D1-9EDC1FF34F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72B9E3-CCDE-7DB2-D37E-02A4B7EDD028}"/>
              </a:ext>
            </a:extLst>
          </p:cNvPr>
          <p:cNvSpPr>
            <a:spLocks noGrp="1"/>
          </p:cNvSpPr>
          <p:nvPr>
            <p:ph idx="1"/>
          </p:nvPr>
        </p:nvSpPr>
        <p:spPr>
          <a:xfrm>
            <a:off x="674255" y="2398957"/>
            <a:ext cx="10125078" cy="3983370"/>
          </a:xfrm>
        </p:spPr>
        <p:txBody>
          <a:bodyPr>
            <a:noAutofit/>
          </a:bodyPr>
          <a:lstStyle/>
          <a:p>
            <a:pPr>
              <a:lnSpc>
                <a:spcPct val="100000"/>
              </a:lnSpc>
              <a:spcBef>
                <a:spcPts val="600"/>
              </a:spcBef>
              <a:spcAft>
                <a:spcPts val="600"/>
              </a:spcAft>
            </a:pPr>
            <a:r>
              <a:rPr lang="en-US" sz="2000" dirty="0">
                <a:solidFill>
                  <a:schemeClr val="bg1"/>
                </a:solidFill>
              </a:rPr>
              <a:t>The Court used the income approach, and specifically the discounted cashflow method, as the proper method to value Mothers Lounge. </a:t>
            </a:r>
          </a:p>
          <a:p>
            <a:pPr>
              <a:lnSpc>
                <a:spcPct val="100000"/>
              </a:lnSpc>
              <a:spcBef>
                <a:spcPts val="600"/>
              </a:spcBef>
              <a:spcAft>
                <a:spcPts val="600"/>
              </a:spcAft>
            </a:pPr>
            <a:r>
              <a:rPr lang="en-US" sz="2000" dirty="0">
                <a:solidFill>
                  <a:schemeClr val="bg1"/>
                </a:solidFill>
              </a:rPr>
              <a:t>The discounted cashflow method determines the value of the business by adding the present value of projected cashflows for a discrete period, the present value of the business's terminal value, and the nonoperating assets of the business. </a:t>
            </a:r>
          </a:p>
          <a:p>
            <a:pPr marL="688975" indent="-457200" defTabSz="457200">
              <a:buAutoNum type="arabicParenBoth"/>
              <a:tabLst>
                <a:tab pos="231775" algn="l"/>
              </a:tabLst>
            </a:pPr>
            <a:r>
              <a:rPr lang="en-US" sz="2000" dirty="0">
                <a:solidFill>
                  <a:schemeClr val="bg1"/>
                </a:solidFill>
              </a:rPr>
              <a:t>Projected cash flows for a discrete period </a:t>
            </a:r>
          </a:p>
          <a:p>
            <a:pPr marL="682625" indent="-450850" defTabSz="457200">
              <a:buAutoNum type="arabicParenBoth"/>
              <a:tabLst>
                <a:tab pos="231775" algn="l"/>
              </a:tabLst>
            </a:pPr>
            <a:r>
              <a:rPr lang="en-US" sz="2000" dirty="0">
                <a:solidFill>
                  <a:schemeClr val="bg1"/>
                </a:solidFill>
              </a:rPr>
              <a:t>Determine the discount rate to determine present value</a:t>
            </a:r>
          </a:p>
          <a:p>
            <a:pPr marL="688975" indent="-457200" defTabSz="457200">
              <a:buAutoNum type="arabicParenBoth" startAt="3"/>
              <a:tabLst>
                <a:tab pos="231775" algn="l"/>
              </a:tabLst>
            </a:pPr>
            <a:r>
              <a:rPr lang="en-US" sz="2000" dirty="0">
                <a:solidFill>
                  <a:schemeClr val="bg1"/>
                </a:solidFill>
              </a:rPr>
              <a:t>Apply the discount rate to the projected cash flows to determine the terminal value of the company</a:t>
            </a:r>
          </a:p>
          <a:p>
            <a:pPr marL="688975" indent="-457200" defTabSz="457200">
              <a:buAutoNum type="arabicParenBoth" startAt="3"/>
              <a:tabLst>
                <a:tab pos="231775" algn="l"/>
              </a:tabLst>
            </a:pPr>
            <a:r>
              <a:rPr lang="en-US" sz="2000" dirty="0">
                <a:solidFill>
                  <a:schemeClr val="bg1"/>
                </a:solidFill>
              </a:rPr>
              <a:t>Add the value of non-operating assets such as excess cash.</a:t>
            </a:r>
          </a:p>
          <a:p>
            <a:pPr marL="688975" indent="-457200" defTabSz="457200">
              <a:buAutoNum type="arabicParenBoth" startAt="2"/>
              <a:tabLst>
                <a:tab pos="231775" algn="l"/>
              </a:tabLst>
            </a:pPr>
            <a:endParaRPr lang="en-US" sz="2000" dirty="0">
              <a:solidFill>
                <a:schemeClr val="bg1"/>
              </a:solidFill>
            </a:endParaRPr>
          </a:p>
        </p:txBody>
      </p:sp>
      <p:sp>
        <p:nvSpPr>
          <p:cNvPr id="12" name="Rectangle 11">
            <a:extLst>
              <a:ext uri="{FF2B5EF4-FFF2-40B4-BE49-F238E27FC236}">
                <a16:creationId xmlns:a16="http://schemas.microsoft.com/office/drawing/2014/main" id="{FA8CF226-D8CA-D4D1-2A71-62DF0F07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488A1732-E461-7175-CFD7-52CD06C31FE8}"/>
              </a:ext>
            </a:extLst>
          </p:cNvPr>
          <p:cNvSpPr txBox="1"/>
          <p:nvPr/>
        </p:nvSpPr>
        <p:spPr>
          <a:xfrm>
            <a:off x="884667" y="652777"/>
            <a:ext cx="83794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S Corp Valuation</a:t>
            </a:r>
          </a:p>
        </p:txBody>
      </p:sp>
    </p:spTree>
    <p:extLst>
      <p:ext uri="{BB962C8B-B14F-4D97-AF65-F5344CB8AC3E}">
        <p14:creationId xmlns:p14="http://schemas.microsoft.com/office/powerpoint/2010/main" val="39396981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3622F3-2DD6-A1FD-BEAC-86CBCDD2F60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115C33E-843C-B600-F4AA-4898A7A07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F2B5EE89-68A4-EC7E-DA1C-2E57DAA16C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6B8268-64EE-A65A-46A5-8FC9F73EE2BE}"/>
              </a:ext>
            </a:extLst>
          </p:cNvPr>
          <p:cNvSpPr>
            <a:spLocks noGrp="1"/>
          </p:cNvSpPr>
          <p:nvPr>
            <p:ph idx="1"/>
          </p:nvPr>
        </p:nvSpPr>
        <p:spPr>
          <a:xfrm>
            <a:off x="651163" y="2196330"/>
            <a:ext cx="11091657" cy="3526144"/>
          </a:xfrm>
        </p:spPr>
        <p:txBody>
          <a:bodyPr>
            <a:noAutofit/>
          </a:bodyPr>
          <a:lstStyle/>
          <a:p>
            <a:pPr>
              <a:lnSpc>
                <a:spcPct val="100000"/>
              </a:lnSpc>
            </a:pPr>
            <a:r>
              <a:rPr lang="en-US" sz="2000" dirty="0">
                <a:solidFill>
                  <a:schemeClr val="bg1"/>
                </a:solidFill>
              </a:rPr>
              <a:t>One method to apply tax affecting to an S corporation's earnings is through the </a:t>
            </a:r>
            <a:r>
              <a:rPr lang="en-US" sz="2000" dirty="0">
                <a:solidFill>
                  <a:schemeClr val="accent2">
                    <a:lumMod val="60000"/>
                    <a:lumOff val="40000"/>
                  </a:schemeClr>
                </a:solidFill>
              </a:rPr>
              <a:t>Delaware Chancery method</a:t>
            </a:r>
            <a:r>
              <a:rPr lang="en-US" sz="2000" dirty="0">
                <a:solidFill>
                  <a:schemeClr val="bg1"/>
                </a:solidFill>
              </a:rPr>
              <a:t>. </a:t>
            </a:r>
          </a:p>
          <a:p>
            <a:pPr>
              <a:lnSpc>
                <a:spcPct val="100000"/>
              </a:lnSpc>
            </a:pPr>
            <a:r>
              <a:rPr lang="en-US" sz="2000" dirty="0">
                <a:solidFill>
                  <a:schemeClr val="bg1"/>
                </a:solidFill>
              </a:rPr>
              <a:t>This method of tax affecting applies a reduced fictitious tax rate at the entity level to account for the lower overall tax burden of a passthrough entity. </a:t>
            </a:r>
          </a:p>
          <a:p>
            <a:pPr>
              <a:lnSpc>
                <a:spcPct val="100000"/>
              </a:lnSpc>
            </a:pPr>
            <a:r>
              <a:rPr lang="en-US" sz="2000" dirty="0">
                <a:solidFill>
                  <a:schemeClr val="bg1"/>
                </a:solidFill>
              </a:rPr>
              <a:t>This fictitious tax rate is based on the ratio of overall passthrough entity taxes (individual tax rates) compared to the overall C corporation tax rate (corporation tax rates and shareholder-level tax rates). </a:t>
            </a:r>
          </a:p>
          <a:p>
            <a:pPr>
              <a:lnSpc>
                <a:spcPct val="100000"/>
              </a:lnSpc>
            </a:pPr>
            <a:r>
              <a:rPr lang="en-US" sz="2000" dirty="0">
                <a:solidFill>
                  <a:schemeClr val="bg1"/>
                </a:solidFill>
              </a:rPr>
              <a:t>This method accounts for the burdens of current tax that the owner might owe on the entity's earnings and the benefits of future dividend tax avoided. </a:t>
            </a:r>
          </a:p>
          <a:p>
            <a:pPr>
              <a:lnSpc>
                <a:spcPct val="100000"/>
              </a:lnSpc>
            </a:pPr>
            <a:r>
              <a:rPr lang="en-US" sz="2000" dirty="0">
                <a:solidFill>
                  <a:schemeClr val="bg1"/>
                </a:solidFill>
              </a:rPr>
              <a:t>This ratio is applied to the C corporation tax rate to estimate the fictitious entity-level tax rate. </a:t>
            </a:r>
          </a:p>
          <a:p>
            <a:pPr>
              <a:lnSpc>
                <a:spcPct val="100000"/>
              </a:lnSpc>
            </a:pPr>
            <a:r>
              <a:rPr lang="en-US" sz="2000" dirty="0">
                <a:solidFill>
                  <a:schemeClr val="bg1"/>
                </a:solidFill>
              </a:rPr>
              <a:t>Also allowed a </a:t>
            </a:r>
            <a:r>
              <a:rPr lang="en-US" sz="2000" dirty="0">
                <a:solidFill>
                  <a:schemeClr val="accent2">
                    <a:lumMod val="60000"/>
                    <a:lumOff val="40000"/>
                  </a:schemeClr>
                </a:solidFill>
              </a:rPr>
              <a:t>5% lack of control discount</a:t>
            </a:r>
          </a:p>
          <a:p>
            <a:pPr>
              <a:lnSpc>
                <a:spcPct val="100000"/>
              </a:lnSpc>
            </a:pPr>
            <a:r>
              <a:rPr lang="en-US" sz="2000" dirty="0">
                <a:solidFill>
                  <a:schemeClr val="bg1"/>
                </a:solidFill>
              </a:rPr>
              <a:t>And a </a:t>
            </a:r>
            <a:r>
              <a:rPr lang="en-US" sz="2000" dirty="0">
                <a:solidFill>
                  <a:schemeClr val="accent2">
                    <a:lumMod val="60000"/>
                    <a:lumOff val="40000"/>
                  </a:schemeClr>
                </a:solidFill>
              </a:rPr>
              <a:t>25% lack of marketability discount</a:t>
            </a:r>
          </a:p>
          <a:p>
            <a:endParaRPr lang="en-US" sz="2000" dirty="0">
              <a:solidFill>
                <a:schemeClr val="bg1"/>
              </a:solidFill>
            </a:endParaRPr>
          </a:p>
        </p:txBody>
      </p:sp>
      <p:sp>
        <p:nvSpPr>
          <p:cNvPr id="12" name="Rectangle 11">
            <a:extLst>
              <a:ext uri="{FF2B5EF4-FFF2-40B4-BE49-F238E27FC236}">
                <a16:creationId xmlns:a16="http://schemas.microsoft.com/office/drawing/2014/main" id="{CDA29142-A673-94DE-45CF-CFFB34AB4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EE0EB6D8-B724-C1C7-DC09-90E431137977}"/>
              </a:ext>
            </a:extLst>
          </p:cNvPr>
          <p:cNvSpPr txBox="1"/>
          <p:nvPr/>
        </p:nvSpPr>
        <p:spPr>
          <a:xfrm>
            <a:off x="884667" y="652777"/>
            <a:ext cx="83794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ptos" panose="02110004020202020204"/>
                <a:ea typeface="+mn-ea"/>
                <a:cs typeface="+mn-cs"/>
              </a:rPr>
              <a:t>Earning “Tax Affected”</a:t>
            </a:r>
          </a:p>
        </p:txBody>
      </p:sp>
    </p:spTree>
    <p:extLst>
      <p:ext uri="{BB962C8B-B14F-4D97-AF65-F5344CB8AC3E}">
        <p14:creationId xmlns:p14="http://schemas.microsoft.com/office/powerpoint/2010/main" val="9910530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07F8-9F5C-8722-AEDF-71B38373A22E}"/>
            </a:ext>
          </a:extLst>
        </p:cNvPr>
        <p:cNvGrpSpPr/>
        <p:nvPr/>
      </p:nvGrpSpPr>
      <p:grpSpPr>
        <a:xfrm>
          <a:off x="0" y="0"/>
          <a:ext cx="0" cy="0"/>
          <a:chOff x="0" y="0"/>
          <a:chExt cx="0" cy="0"/>
        </a:xfrm>
      </p:grpSpPr>
      <p:pic>
        <p:nvPicPr>
          <p:cNvPr id="6" name="Picture 5" descr="elptaxletterred.jpg">
            <a:extLst>
              <a:ext uri="{FF2B5EF4-FFF2-40B4-BE49-F238E27FC236}">
                <a16:creationId xmlns:a16="http://schemas.microsoft.com/office/drawing/2014/main" id="{DF7FE1A0-4986-2368-E93E-5C943AF9BE1D}"/>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a:extLst>
              <a:ext uri="{FF2B5EF4-FFF2-40B4-BE49-F238E27FC236}">
                <a16:creationId xmlns:a16="http://schemas.microsoft.com/office/drawing/2014/main" id="{21EB264C-E6D4-A1D8-500C-3708731DF586}"/>
              </a:ext>
            </a:extLst>
          </p:cNvPr>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2756" name="TextBox 3">
            <a:extLst>
              <a:ext uri="{FF2B5EF4-FFF2-40B4-BE49-F238E27FC236}">
                <a16:creationId xmlns:a16="http://schemas.microsoft.com/office/drawing/2014/main" id="{86898390-6B7E-9CBE-A944-3CA5BDDDD607}"/>
              </a:ext>
            </a:extLst>
          </p:cNvPr>
          <p:cNvSpPr txBox="1">
            <a:spLocks noChangeArrowheads="1"/>
          </p:cNvSpPr>
          <p:nvPr/>
        </p:nvSpPr>
        <p:spPr bwMode="auto">
          <a:xfrm>
            <a:off x="2362200" y="990721"/>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7A0E3503-52FD-6C55-FCD3-1C02CB8CBD60}"/>
              </a:ext>
            </a:extLst>
          </p:cNvPr>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F7091E2-B6C3-496C-EC7A-E712C52BBB57}"/>
              </a:ext>
            </a:extLst>
          </p:cNvPr>
          <p:cNvSpPr txBox="1"/>
          <p:nvPr/>
        </p:nvSpPr>
        <p:spPr>
          <a:xfrm>
            <a:off x="4648200" y="2767016"/>
            <a:ext cx="5715000" cy="132397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The End</a:t>
            </a:r>
          </a:p>
        </p:txBody>
      </p:sp>
    </p:spTree>
    <p:extLst>
      <p:ext uri="{BB962C8B-B14F-4D97-AF65-F5344CB8AC3E}">
        <p14:creationId xmlns:p14="http://schemas.microsoft.com/office/powerpoint/2010/main" val="1422335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3277-3EA0-CC80-F494-451203731F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2E3DE2-B4F2-7E6D-351D-09E9FB3CA981}"/>
              </a:ext>
            </a:extLst>
          </p:cNvPr>
          <p:cNvPicPr>
            <a:picLocks noChangeAspect="1"/>
          </p:cNvPicPr>
          <p:nvPr/>
        </p:nvPicPr>
        <p:blipFill>
          <a:blip r:embed="rId3"/>
          <a:stretch>
            <a:fillRect/>
          </a:stretch>
        </p:blipFill>
        <p:spPr>
          <a:xfrm>
            <a:off x="1266825" y="0"/>
            <a:ext cx="4924425" cy="6857999"/>
          </a:xfrm>
          <a:prstGeom prst="rect">
            <a:avLst/>
          </a:prstGeom>
        </p:spPr>
      </p:pic>
      <p:sp>
        <p:nvSpPr>
          <p:cNvPr id="2" name="Title 1">
            <a:extLst>
              <a:ext uri="{FF2B5EF4-FFF2-40B4-BE49-F238E27FC236}">
                <a16:creationId xmlns:a16="http://schemas.microsoft.com/office/drawing/2014/main" id="{BB1A12A3-5762-F34B-8444-A10235051D02}"/>
              </a:ext>
            </a:extLst>
          </p:cNvPr>
          <p:cNvSpPr>
            <a:spLocks noGrp="1"/>
          </p:cNvSpPr>
          <p:nvPr>
            <p:ph type="title"/>
          </p:nvPr>
        </p:nvSpPr>
        <p:spPr>
          <a:xfrm>
            <a:off x="-440531" y="4071937"/>
            <a:ext cx="6305550" cy="1485900"/>
          </a:xfrm>
        </p:spPr>
        <p:txBody>
          <a:bodyPr rtlCol="0">
            <a:normAutofit/>
          </a:bodyPr>
          <a:lstStyle/>
          <a:p>
            <a:pPr algn="ctr">
              <a:defRPr/>
            </a:pPr>
            <a:r>
              <a:rPr lang="en-US" sz="4800"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a:extLst>
              <a:ext uri="{FF2B5EF4-FFF2-40B4-BE49-F238E27FC236}">
                <a16:creationId xmlns:a16="http://schemas.microsoft.com/office/drawing/2014/main" id="{3B32C80E-2E12-CC7E-22FE-C477E7F55529}"/>
              </a:ext>
            </a:extLst>
          </p:cNvPr>
          <p:cNvSpPr txBox="1"/>
          <p:nvPr/>
        </p:nvSpPr>
        <p:spPr>
          <a:xfrm>
            <a:off x="5393817" y="1795817"/>
            <a:ext cx="6462712" cy="357020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If you have any questions </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regarding this Course</a:t>
            </a: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Martin Pezzner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mpezzner@gibperk.com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Ted Perkins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4">
                  <a:extLst>
                    <a:ext uri="{A12FA001-AC4F-418D-AE19-62706E023703}">
                      <ahyp:hlinkClr xmlns:ahyp="http://schemas.microsoft.com/office/drawing/2018/hyperlinkcolor" val="tx"/>
                    </a:ext>
                  </a:extLst>
                </a:hlinkClick>
              </a:rPr>
              <a:t>tperkins@gibperk.com</a:t>
            </a: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(610) 565-1708 Ext. 104 </a:t>
            </a:r>
            <a:b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ea typeface="+mn-ea"/>
                <a:cs typeface="Aparajita"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endParaRPr>
          </a:p>
        </p:txBody>
      </p:sp>
      <p:sp>
        <p:nvSpPr>
          <p:cNvPr id="3" name="AutoShape 4" descr="http://downloads.animationfactory.com/download/question_md_clr.gif?t=1447862876&amp;m=32992063&amp;h=bda19fe6a9044b512d4721be56c0e5d5">
            <a:extLst>
              <a:ext uri="{FF2B5EF4-FFF2-40B4-BE49-F238E27FC236}">
                <a16:creationId xmlns:a16="http://schemas.microsoft.com/office/drawing/2014/main" id="{DA3FB4A4-131C-6C7D-095A-9B09DF249378}"/>
              </a:ext>
            </a:extLst>
          </p:cNvPr>
          <p:cNvSpPr>
            <a:spLocks noChangeAspect="1" noChangeArrowheads="1"/>
          </p:cNvSpPr>
          <p:nvPr/>
        </p:nvSpPr>
        <p:spPr bwMode="auto">
          <a:xfrm>
            <a:off x="1571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30096438"/>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CCB5-100D-C7B3-2017-4094A2FED836}"/>
            </a:ext>
          </a:extLst>
        </p:cNvPr>
        <p:cNvGrpSpPr/>
        <p:nvPr/>
      </p:nvGrpSpPr>
      <p:grpSpPr>
        <a:xfrm>
          <a:off x="0" y="0"/>
          <a:ext cx="0" cy="0"/>
          <a:chOff x="0" y="0"/>
          <a:chExt cx="0" cy="0"/>
        </a:xfrm>
      </p:grpSpPr>
      <p:pic>
        <p:nvPicPr>
          <p:cNvPr id="6" name="Picture 5" descr="elptaxletterred.jpg">
            <a:extLst>
              <a:ext uri="{FF2B5EF4-FFF2-40B4-BE49-F238E27FC236}">
                <a16:creationId xmlns:a16="http://schemas.microsoft.com/office/drawing/2014/main" id="{4407F2DF-ED51-17CA-0B1D-8E4ED79490D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a:extLst>
              <a:ext uri="{FF2B5EF4-FFF2-40B4-BE49-F238E27FC236}">
                <a16:creationId xmlns:a16="http://schemas.microsoft.com/office/drawing/2014/main" id="{CA4B551D-8A41-CCC9-981C-CDE6387A588E}"/>
              </a:ext>
            </a:extLst>
          </p:cNvPr>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CF90556-41D9-E855-3664-9F1B56B7F5FC}"/>
              </a:ext>
            </a:extLst>
          </p:cNvPr>
          <p:cNvSpPr txBox="1"/>
          <p:nvPr/>
        </p:nvSpPr>
        <p:spPr>
          <a:xfrm>
            <a:off x="2362200" y="990721"/>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4362BB37-1A4F-9EBF-3B78-026F89961EA9}"/>
              </a:ext>
            </a:extLst>
          </p:cNvPr>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DC270AD-3E5A-033B-AE0C-3B70BD3822D7}"/>
              </a:ext>
            </a:extLst>
          </p:cNvPr>
          <p:cNvSpPr txBox="1"/>
          <p:nvPr/>
        </p:nvSpPr>
        <p:spPr>
          <a:xfrm>
            <a:off x="4808838" y="1881691"/>
            <a:ext cx="5715000" cy="32316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rPr>
              <a:t>Thank you for attending our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rPr>
              <a:t>You will receive an email which includes a link to the materials, the replay of the event, and the link to the Evaluations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rPr>
              <a:t>Please fill out the form, which helps us comply with the requirements of issuing CPE and CLE in various jurisdictions.</a:t>
            </a:r>
          </a:p>
        </p:txBody>
      </p:sp>
    </p:spTree>
    <p:extLst>
      <p:ext uri="{BB962C8B-B14F-4D97-AF65-F5344CB8AC3E}">
        <p14:creationId xmlns:p14="http://schemas.microsoft.com/office/powerpoint/2010/main" val="59056883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400" y="1645926"/>
            <a:ext cx="5562600" cy="397031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CLE - Continuing Legal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Attorneys:</a:t>
            </a:r>
            <a:b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YourOnlineProfessor.net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is an </a:t>
            </a:r>
            <a:r>
              <a:rPr kumimoji="0" lang="en-US" sz="18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Accredited Provider for Pennsylvania Continuing Legal Education,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through The Supreme Court of Pennsylvania's Continuing Legal Education Board, registered as sponsor #7003.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program qualifies as 1 hour -  </a:t>
            </a:r>
            <a:r>
              <a:rPr kumimoji="0" lang="en-US" sz="1800" b="0" i="0" u="none" strike="noStrike" kern="1200" cap="none" spc="0" normalizeH="0" baseline="0" noProof="0" dirty="0">
                <a:ln>
                  <a:noFill/>
                </a:ln>
                <a:solidFill>
                  <a:srgbClr val="8A0000"/>
                </a:solidFill>
                <a:effectLst/>
                <a:uLnTx/>
                <a:uFillTx/>
                <a:latin typeface="Abadi Extra Light" panose="020B0204020104020204" pitchFamily="34" charset="0"/>
                <a:ea typeface="+mn-ea"/>
                <a:cs typeface="+mn-cs"/>
              </a:rPr>
              <a:t>‘</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Live Webcast’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under PA CLE Board guidelines and in the state of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Delaware</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 most cases, credit is also available to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New York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754880" y="274320"/>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387323883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400" y="1645928"/>
            <a:ext cx="5562600" cy="452431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CPE - Continuing Professional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Interactive Self Study Credit depending on how you access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754880" y="274320"/>
            <a:ext cx="4724400" cy="624681"/>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lumMod val="75000"/>
                  </a:prstClr>
                </a:solidFill>
                <a:effectLst>
                  <a:outerShdw blurRad="38100" dist="38100" dir="2700000" algn="tl">
                    <a:srgbClr val="000000">
                      <a:alpha val="43137"/>
                    </a:srgbClr>
                  </a:outerShdw>
                </a:effectLst>
                <a:uLnTx/>
                <a:uFillTx/>
                <a:latin typeface="Bernard MT Condensed" pitchFamily="18" charset="0"/>
                <a:ea typeface="+mj-ea"/>
                <a:cs typeface="+mj-cs"/>
              </a:rPr>
              <a:t>YourOnLineProfessor.net </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nard MT Condensed" pitchFamily="18" charset="0"/>
              <a:ea typeface="+mj-ea"/>
              <a:cs typeface="+mj-cs"/>
            </a:endParaRPr>
          </a:p>
        </p:txBody>
      </p:sp>
    </p:spTree>
    <p:extLst>
      <p:ext uri="{BB962C8B-B14F-4D97-AF65-F5344CB8AC3E}">
        <p14:creationId xmlns:p14="http://schemas.microsoft.com/office/powerpoint/2010/main" val="258864117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5650" y="990775"/>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5146231" y="1546313"/>
            <a:ext cx="37220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hlinkClick r:id="rId3"/>
              </a:rPr>
              <a:t>www.learningmarket.org</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Our Sponsor No. Identification Number 137573</a:t>
            </a:r>
          </a:p>
        </p:txBody>
      </p:sp>
      <p:cxnSp>
        <p:nvCxnSpPr>
          <p:cNvPr id="5" name="Straight Connector 4"/>
          <p:cNvCxnSpPr/>
          <p:nvPr/>
        </p:nvCxnSpPr>
        <p:spPr>
          <a:xfrm>
            <a:off x="2667000" y="6019800"/>
            <a:ext cx="6858000"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32976" y="1546313"/>
            <a:ext cx="112752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642" y="424934"/>
            <a:ext cx="5045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223932966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4DDC6DAB0E054E85EB466A366746D1" ma:contentTypeVersion="14" ma:contentTypeDescription="Create a new document." ma:contentTypeScope="" ma:versionID="ebc2bc4eccafe522d9f15f2ad033fdb4">
  <xsd:schema xmlns:xsd="http://www.w3.org/2001/XMLSchema" xmlns:xs="http://www.w3.org/2001/XMLSchema" xmlns:p="http://schemas.microsoft.com/office/2006/metadata/properties" xmlns:ns3="d9b200a4-5d96-4f2e-812a-c542f5d418e1" xmlns:ns4="da27d67b-f2b9-4b8d-8a12-4029e31a9c4a" targetNamespace="http://schemas.microsoft.com/office/2006/metadata/properties" ma:root="true" ma:fieldsID="24429ad97eb87cb61a67231096f168f4" ns3:_="" ns4:_="">
    <xsd:import namespace="d9b200a4-5d96-4f2e-812a-c542f5d418e1"/>
    <xsd:import namespace="da27d67b-f2b9-4b8d-8a12-4029e31a9c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_activity"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200a4-5d96-4f2e-812a-c542f5d41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7d67b-f2b9-4b8d-8a12-4029e31a9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9b200a4-5d96-4f2e-812a-c542f5d418e1" xsi:nil="true"/>
  </documentManagement>
</p:properties>
</file>

<file path=customXml/itemProps1.xml><?xml version="1.0" encoding="utf-8"?>
<ds:datastoreItem xmlns:ds="http://schemas.openxmlformats.org/officeDocument/2006/customXml" ds:itemID="{03049296-65D5-4410-B032-739BE653F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200a4-5d96-4f2e-812a-c542f5d418e1"/>
    <ds:schemaRef ds:uri="da27d67b-f2b9-4b8d-8a12-4029e31a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16679-B547-478F-ADB1-7A31EFBA9B2E}">
  <ds:schemaRefs>
    <ds:schemaRef ds:uri="http://schemas.microsoft.com/sharepoint/v3/contenttype/forms"/>
  </ds:schemaRefs>
</ds:datastoreItem>
</file>

<file path=customXml/itemProps3.xml><?xml version="1.0" encoding="utf-8"?>
<ds:datastoreItem xmlns:ds="http://schemas.openxmlformats.org/officeDocument/2006/customXml" ds:itemID="{C4567B1F-3AFC-4B76-AB06-74F1E6D4D62B}">
  <ds:schemaRefs>
    <ds:schemaRef ds:uri="http://schemas.microsoft.com/office/infopath/2007/PartnerControls"/>
    <ds:schemaRef ds:uri="http://schemas.microsoft.com/office/2006/metadata/properties"/>
    <ds:schemaRef ds:uri="da27d67b-f2b9-4b8d-8a12-4029e31a9c4a"/>
    <ds:schemaRef ds:uri="http://www.w3.org/XML/1998/namespace"/>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d9b200a4-5d96-4f2e-812a-c542f5d418e1"/>
  </ds:schemaRefs>
</ds:datastoreItem>
</file>

<file path=docProps/app.xml><?xml version="1.0" encoding="utf-8"?>
<Properties xmlns="http://schemas.openxmlformats.org/officeDocument/2006/extended-properties" xmlns:vt="http://schemas.openxmlformats.org/officeDocument/2006/docPropsVTypes">
  <TotalTime>1610</TotalTime>
  <Words>5968</Words>
  <Application>Microsoft Office PowerPoint</Application>
  <PresentationFormat>Widescreen</PresentationFormat>
  <Paragraphs>637</Paragraphs>
  <Slides>65</Slides>
  <Notes>65</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65</vt:i4>
      </vt:variant>
    </vt:vector>
  </HeadingPairs>
  <TitlesOfParts>
    <vt:vector size="93" baseType="lpstr">
      <vt:lpstr>Abadi Extra Light</vt:lpstr>
      <vt:lpstr>Abadi ExtraLight</vt:lpstr>
      <vt:lpstr>Aparajita</vt:lpstr>
      <vt:lpstr>Aptos</vt:lpstr>
      <vt:lpstr>Aptos Display</vt:lpstr>
      <vt:lpstr>Aptos Light</vt:lpstr>
      <vt:lpstr>Arial</vt:lpstr>
      <vt:lpstr>Arial Narrow</vt:lpstr>
      <vt:lpstr>Arial Nova Cond</vt:lpstr>
      <vt:lpstr>Arial Nova Cond Light</vt:lpstr>
      <vt:lpstr>Arial Nova Light</vt:lpstr>
      <vt:lpstr>Bernard MT Condensed</vt:lpstr>
      <vt:lpstr>Calibri</vt:lpstr>
      <vt:lpstr>Calibri Light</vt:lpstr>
      <vt:lpstr>Calisto MT</vt:lpstr>
      <vt:lpstr>Franklin Gothic Book</vt:lpstr>
      <vt:lpstr>Georgia</vt:lpstr>
      <vt:lpstr>Gill Sans MT</vt:lpstr>
      <vt:lpstr>Lato</vt:lpstr>
      <vt:lpstr>Times New Roman</vt:lpstr>
      <vt:lpstr>Univers Condensed</vt:lpstr>
      <vt:lpstr>Office Theme</vt:lpstr>
      <vt:lpstr>ChronicleVTI</vt:lpstr>
      <vt:lpstr>1_Default Design</vt:lpstr>
      <vt:lpstr>1_Office Theme</vt:lpstr>
      <vt:lpstr>2_Office Theme</vt:lpstr>
      <vt:lpstr>4_Office Theme</vt:lpstr>
      <vt:lpstr>3_Office Theme</vt:lpstr>
      <vt:lpstr>Estate tax update 2026</vt:lpstr>
      <vt:lpstr>PowerPoint Presentation</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Estate tax update 2026</vt:lpstr>
      <vt:lpstr>Developments </vt:lpstr>
      <vt:lpstr>One Big Beautiful Bill Act </vt:lpstr>
      <vt:lpstr>PowerPoint Presentation</vt:lpstr>
      <vt:lpstr>Corporate Transparency Act Alive!!</vt:lpstr>
      <vt:lpstr>PowerPoint Presentation</vt:lpstr>
      <vt:lpstr>Planning</vt:lpstr>
      <vt:lpstr>PowerPoint Presentation</vt:lpstr>
      <vt:lpstr>Income Tax Considerations</vt:lpstr>
      <vt:lpstr>PowerPoint Presentation</vt:lpstr>
      <vt:lpstr>Use Estate Freeze Strategies</vt:lpstr>
      <vt:lpstr>PowerPoint Presentation</vt:lpstr>
      <vt:lpstr>Use Estate Freeze Strategies</vt:lpstr>
      <vt:lpstr>PowerPoint Presentation</vt:lpstr>
      <vt:lpstr>Use Estate Freeze Strategies</vt:lpstr>
      <vt:lpstr>Use the GST Exemption</vt:lpstr>
      <vt:lpstr>PowerPoint Presentation</vt:lpstr>
      <vt:lpstr>Include Provisions for Adapting to Future Changes</vt:lpstr>
      <vt:lpstr>Ways to Make a Gift and Still Achieve Step Up in Basis</vt:lpstr>
      <vt:lpstr>Take Advantage of Portability </vt:lpstr>
      <vt:lpstr>Please Verify your Attendance</vt:lpstr>
      <vt:lpstr>IRS Pronouncements</vt:lpstr>
      <vt:lpstr>2026 Inflation Adjustments</vt:lpstr>
      <vt:lpstr>Sec. 2801 Inheritance Tax on Covered Expatriates</vt:lpstr>
      <vt:lpstr> 2024 Form 709 updates and  potential 2025 e-filing </vt:lpstr>
      <vt:lpstr>PowerPoint Presentation</vt:lpstr>
      <vt:lpstr>Letter Ruling 202509010</vt:lpstr>
      <vt:lpstr>PowerPoint Presentation</vt:lpstr>
      <vt:lpstr>PowerPoint Presentation</vt:lpstr>
      <vt:lpstr>PowerPoint Presentation</vt:lpstr>
      <vt:lpstr>IRS Letter 627</vt:lpstr>
      <vt:lpstr>Cases</vt:lpstr>
      <vt:lpstr>Estate of Rowland v. Commissioner, T.C. Memo. 2025-76 (July 15, 2025)</vt:lpstr>
      <vt:lpstr>PowerPoint Presentation</vt:lpstr>
      <vt:lpstr>PowerPoint Presentation</vt:lpstr>
      <vt:lpstr>United States v. Lipson, 2025 WL 947530 (D. Nev March 28, 2025)</vt:lpstr>
      <vt:lpstr>PowerPoint Presentation</vt:lpstr>
      <vt:lpstr>PowerPoint Presentation</vt:lpstr>
      <vt:lpstr>Estate of Galli – Intrafamily Notes</vt:lpstr>
      <vt:lpstr>PowerPoint Presentation</vt:lpstr>
      <vt:lpstr> The Nine "Miller Factors" </vt:lpstr>
      <vt:lpstr>Estate of Spizzirri</vt:lpstr>
      <vt:lpstr>PowerPoint Presentation</vt:lpstr>
      <vt:lpstr>Please Verify your Attendance</vt:lpstr>
      <vt:lpstr>Estate of Griffin, T.C. Memo. 2025-47</vt:lpstr>
      <vt:lpstr>PowerPoint Presentation</vt:lpstr>
      <vt:lpstr>PowerPoint Presentation</vt:lpstr>
      <vt:lpstr>PowerPoint Presentation</vt:lpstr>
      <vt:lpstr>Pierce, T.C. Memo. 2025-29</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Perkins JD, LLM, Tax (CPA)</dc:creator>
  <cp:lastModifiedBy>Edward Perkins JD, LLM, Tax (CPA)</cp:lastModifiedBy>
  <cp:revision>19</cp:revision>
  <cp:lastPrinted>2026-01-14T17:14:02Z</cp:lastPrinted>
  <dcterms:created xsi:type="dcterms:W3CDTF">2026-01-07T02:06:38Z</dcterms:created>
  <dcterms:modified xsi:type="dcterms:W3CDTF">2026-01-15T14:36:48Z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0x010100DC4DDC6DAB0E054E85EB466A366746D1</vt:lpwstr>
  </property>
</Properties>
</file>