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4" r:id="rId5"/>
    <p:sldMasterId id="2147483656" r:id="rId6"/>
    <p:sldMasterId id="2147483663" r:id="rId7"/>
  </p:sldMasterIdLst>
  <p:notesMasterIdLst>
    <p:notesMasterId r:id="rId60"/>
  </p:notesMasterIdLst>
  <p:sldIdLst>
    <p:sldId id="283" r:id="rId8"/>
    <p:sldId id="2785" r:id="rId9"/>
    <p:sldId id="2786" r:id="rId10"/>
    <p:sldId id="417" r:id="rId11"/>
    <p:sldId id="418" r:id="rId12"/>
    <p:sldId id="498" r:id="rId13"/>
    <p:sldId id="421" r:id="rId14"/>
    <p:sldId id="499" r:id="rId15"/>
    <p:sldId id="500" r:id="rId16"/>
    <p:sldId id="424" r:id="rId17"/>
    <p:sldId id="427" r:id="rId18"/>
    <p:sldId id="428" r:id="rId19"/>
    <p:sldId id="2693" r:id="rId20"/>
    <p:sldId id="2900" r:id="rId21"/>
    <p:sldId id="2901" r:id="rId22"/>
    <p:sldId id="257" r:id="rId23"/>
    <p:sldId id="258" r:id="rId24"/>
    <p:sldId id="278" r:id="rId25"/>
    <p:sldId id="259" r:id="rId26"/>
    <p:sldId id="2902" r:id="rId27"/>
    <p:sldId id="260" r:id="rId28"/>
    <p:sldId id="261" r:id="rId29"/>
    <p:sldId id="262" r:id="rId30"/>
    <p:sldId id="263" r:id="rId31"/>
    <p:sldId id="264" r:id="rId32"/>
    <p:sldId id="2910" r:id="rId33"/>
    <p:sldId id="2904" r:id="rId34"/>
    <p:sldId id="2903" r:id="rId35"/>
    <p:sldId id="2905" r:id="rId36"/>
    <p:sldId id="2906" r:id="rId37"/>
    <p:sldId id="2907" r:id="rId38"/>
    <p:sldId id="2908" r:id="rId39"/>
    <p:sldId id="2909" r:id="rId40"/>
    <p:sldId id="2911" r:id="rId41"/>
    <p:sldId id="265" r:id="rId42"/>
    <p:sldId id="266" r:id="rId43"/>
    <p:sldId id="267" r:id="rId44"/>
    <p:sldId id="268" r:id="rId45"/>
    <p:sldId id="279" r:id="rId46"/>
    <p:sldId id="269" r:id="rId47"/>
    <p:sldId id="271" r:id="rId48"/>
    <p:sldId id="2912" r:id="rId49"/>
    <p:sldId id="272" r:id="rId50"/>
    <p:sldId id="273" r:id="rId51"/>
    <p:sldId id="274" r:id="rId52"/>
    <p:sldId id="281" r:id="rId53"/>
    <p:sldId id="282" r:id="rId54"/>
    <p:sldId id="276" r:id="rId55"/>
    <p:sldId id="277" r:id="rId56"/>
    <p:sldId id="2897" r:id="rId57"/>
    <p:sldId id="2898" r:id="rId58"/>
    <p:sldId id="2899" r:id="rId59"/>
  </p:sldIdLst>
  <p:sldSz cx="12192000" cy="6858000"/>
  <p:notesSz cx="6950075" cy="92360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A1848785-05BC-C7DB-80C1-080584EA9DE4}">
          <p14:sldIdLst>
            <p14:sldId id="283"/>
            <p14:sldId id="2785"/>
            <p14:sldId id="2786"/>
            <p14:sldId id="417"/>
            <p14:sldId id="418"/>
            <p14:sldId id="498"/>
            <p14:sldId id="421"/>
            <p14:sldId id="499"/>
            <p14:sldId id="500"/>
            <p14:sldId id="424"/>
            <p14:sldId id="427"/>
            <p14:sldId id="428"/>
            <p14:sldId id="2693"/>
            <p14:sldId id="2900"/>
            <p14:sldId id="2901"/>
            <p14:sldId id="257"/>
          </p14:sldIdLst>
        </p14:section>
        <p14:section name="The individual return" id="{2C1DFA06-9C48-81F4-29DC-064748E8DF3D}">
          <p14:sldIdLst>
            <p14:sldId id="258"/>
            <p14:sldId id="278"/>
            <p14:sldId id="259"/>
            <p14:sldId id="2902"/>
            <p14:sldId id="260"/>
            <p14:sldId id="261"/>
            <p14:sldId id="262"/>
            <p14:sldId id="263"/>
            <p14:sldId id="264"/>
            <p14:sldId id="2910"/>
            <p14:sldId id="2904"/>
            <p14:sldId id="2903"/>
            <p14:sldId id="2905"/>
          </p14:sldIdLst>
        </p14:section>
        <p14:section name="S corporation shareholders" id="{AFD9889D-5B0A-1E74-BC8B-54C52569A095}">
          <p14:sldIdLst>
            <p14:sldId id="2906"/>
            <p14:sldId id="2907"/>
            <p14:sldId id="2908"/>
            <p14:sldId id="2909"/>
            <p14:sldId id="2911"/>
            <p14:sldId id="265"/>
            <p14:sldId id="266"/>
            <p14:sldId id="267"/>
            <p14:sldId id="268"/>
            <p14:sldId id="279"/>
            <p14:sldId id="269"/>
          </p14:sldIdLst>
        </p14:section>
        <p14:section name="Partners" id="{330E2D51-119B-EE2D-3F01-1A1893058604}">
          <p14:sldIdLst>
            <p14:sldId id="271"/>
            <p14:sldId id="2912"/>
            <p14:sldId id="272"/>
            <p14:sldId id="273"/>
            <p14:sldId id="274"/>
            <p14:sldId id="281"/>
            <p14:sldId id="282"/>
            <p14:sldId id="276"/>
          </p14:sldIdLst>
        </p14:section>
        <p14:section name="Conclusion" id="{8A366CD8-03F0-352B-691F-D3FAF9C3F8DF}">
          <p14:sldIdLst>
            <p14:sldId id="277"/>
            <p14:sldId id="2897"/>
            <p14:sldId id="2898"/>
            <p14:sldId id="289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FF990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2" d="100"/>
          <a:sy n="102" d="100"/>
        </p:scale>
        <p:origin x="114" y="516"/>
      </p:cViewPr>
      <p:guideLst/>
    </p:cSldViewPr>
  </p:slideViewPr>
  <p:notesTextViewPr>
    <p:cViewPr>
      <p:scale>
        <a:sx n="1" d="1"/>
        <a:sy n="1" d="1"/>
      </p:scale>
      <p:origin x="0" y="0"/>
    </p:cViewPr>
  </p:notesTextViewPr>
  <p:sorterViewPr>
    <p:cViewPr>
      <p:scale>
        <a:sx n="100" d="100"/>
        <a:sy n="100" d="100"/>
      </p:scale>
      <p:origin x="0" y="-1501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500" b="0" i="0" u="none" strike="noStrike">
                <a:solidFill>
                  <a:srgbClr val="1F1D1E"/>
                </a:solidFill>
                <a:latin typeface="+mj-lt"/>
              </a:defRPr>
            </a:pPr>
            <a:r>
              <a:rPr lang="en-US" sz="1500" b="0" i="0" u="none" strike="noStrike" dirty="0">
                <a:solidFill>
                  <a:srgbClr val="1F1D1E"/>
                </a:solidFill>
                <a:latin typeface="+mj-lt"/>
              </a:rPr>
              <a:t>Decedent's income on the final return</a:t>
            </a:r>
          </a:p>
        </c:rich>
      </c:tx>
      <c:overlay val="0"/>
    </c:title>
    <c:autoTitleDeleted val="0"/>
    <c:plotArea>
      <c:layout/>
      <c:barChart>
        <c:barDir val="col"/>
        <c:grouping val="clustered"/>
        <c:varyColors val="0"/>
        <c:ser>
          <c:idx val="0"/>
          <c:order val="0"/>
          <c:tx>
            <c:strRef>
              <c:f>Sheet1!$B$1</c:f>
              <c:strCache>
                <c:ptCount val="1"/>
                <c:pt idx="0">
                  <c:v>Income on final return</c:v>
                </c:pt>
              </c:strCache>
            </c:strRef>
          </c:tx>
          <c:spPr>
            <a:solidFill>
              <a:srgbClr val="6B1E2B"/>
            </a:solidFill>
            <a:effectLst/>
          </c:spPr>
          <c:invertIfNegative val="0"/>
          <c:dLbls>
            <c:numFmt formatCode="\$#,##0" sourceLinked="0"/>
            <c:spPr>
              <a:noFill/>
              <a:ln>
                <a:noFill/>
              </a:ln>
              <a:effectLst/>
            </c:spPr>
            <c:txPr>
              <a:bodyPr/>
              <a:lstStyle/>
              <a:p>
                <a:pPr>
                  <a:defRPr sz="1400" b="0" i="0" u="none" strike="noStrike">
                    <a:solidFill>
                      <a:srgbClr val="1F1D1E"/>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Default per-day proration</c:v>
                </c:pt>
                <c:pt idx="1">
                  <c:v>Closing of the books</c:v>
                </c:pt>
              </c:strCache>
            </c:strRef>
          </c:cat>
          <c:val>
            <c:numRef>
              <c:f>Sheet1!$B$2:$B$3</c:f>
              <c:numCache>
                <c:formatCode>General</c:formatCode>
                <c:ptCount val="2"/>
                <c:pt idx="0">
                  <c:v>800</c:v>
                </c:pt>
                <c:pt idx="1">
                  <c:v>400</c:v>
                </c:pt>
              </c:numCache>
            </c:numRef>
          </c:val>
          <c:extLst>
            <c:ext xmlns:c16="http://schemas.microsoft.com/office/drawing/2014/chart" uri="{C3380CC4-5D6E-409C-BE32-E72D297353CC}">
              <c16:uniqueId val="{00000000-ED52-4389-941A-6882EF49BB7B}"/>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4A4446"/>
                </a:solidFill>
                <a:latin typeface="+mn-lt"/>
              </a:defRPr>
            </a:pPr>
            <a:endParaRPr lang="en-US"/>
          </a:p>
        </c:txPr>
        <c:crossAx val="2094734552"/>
        <c:crosses val="autoZero"/>
        <c:auto val="1"/>
        <c:lblAlgn val="ctr"/>
        <c:lblOffset val="100"/>
        <c:noMultiLvlLbl val="1"/>
      </c:catAx>
      <c:valAx>
        <c:axId val="2094734552"/>
        <c:scaling>
          <c:orientation val="minMax"/>
          <c:max val="1000"/>
        </c:scaling>
        <c:delete val="0"/>
        <c:axPos val="l"/>
        <c:majorGridlines>
          <c:spPr>
            <a:ln w="9525" cap="flat">
              <a:solidFill>
                <a:srgbClr val="E2DEDE"/>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4A4446"/>
                </a:solidFill>
                <a:latin typeface="+mn-lt"/>
              </a:defRPr>
            </a:pPr>
            <a:endParaRPr lang="en-US"/>
          </a:p>
        </c:txPr>
        <c:crossAx val="2094734554"/>
        <c:crosses val="autoZero"/>
        <c:crossBetween val="between"/>
      </c:valAx>
      <c:spPr>
        <a:noFill/>
        <a:ln>
          <a:noFill/>
        </a:ln>
        <a:effectLst>
          <a:outerShdw blurRad="50800" dist="50800" dir="5400000" algn="ctr" rotWithShape="0">
            <a:srgbClr val="000000">
              <a:alpha val="99000"/>
            </a:srgbClr>
          </a:outerShdw>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6452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68203" rtl="0" eaLnBrk="1" fontAlgn="auto" latinLnBrk="0" hangingPunct="1">
              <a:lnSpc>
                <a:spcPct val="100000"/>
              </a:lnSpc>
              <a:spcBef>
                <a:spcPts val="0"/>
              </a:spcBef>
              <a:spcAft>
                <a:spcPts val="0"/>
              </a:spcAft>
              <a:buClrTx/>
              <a:buSzTx/>
              <a:buFontTx/>
              <a:buNone/>
              <a:tabLst/>
              <a:defRPr/>
            </a:pPr>
            <a:fld id="{ECB5FAA0-DA90-435B-AF94-2EAAA4BEE55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8203"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1646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8078" rtl="0" eaLnBrk="1" fontAlgn="auto" latinLnBrk="0" hangingPunct="1">
              <a:lnSpc>
                <a:spcPct val="100000"/>
              </a:lnSpc>
              <a:spcBef>
                <a:spcPts val="0"/>
              </a:spcBef>
              <a:spcAft>
                <a:spcPts val="0"/>
              </a:spcAft>
              <a:buClrTx/>
              <a:buSzTx/>
              <a:buFontTx/>
              <a:buNone/>
              <a:tabLst/>
              <a:defRPr/>
            </a:pPr>
            <a:fld id="{ADE015BC-75D4-443D-A8F3-53427990922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8078"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889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04925" y="549275"/>
            <a:ext cx="4887913" cy="27495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57104" rtl="0" eaLnBrk="1" fontAlgn="auto" latinLnBrk="0" hangingPunct="1">
              <a:lnSpc>
                <a:spcPct val="100000"/>
              </a:lnSpc>
              <a:spcBef>
                <a:spcPts val="0"/>
              </a:spcBef>
              <a:spcAft>
                <a:spcPts val="0"/>
              </a:spcAft>
              <a:buClrTx/>
              <a:buSzTx/>
              <a:buFontTx/>
              <a:buNone/>
              <a:tabLst/>
              <a:defRPr/>
            </a:pPr>
            <a:fld id="{88BE6BA3-E703-46E0-B6D4-79A1391FA8DE}"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57104"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2755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Slide Image Placeholder 1"/>
          <p:cNvSpPr>
            <a:spLocks noGrp="1" noRot="1" noChangeAspect="1" noTextEdit="1"/>
          </p:cNvSpPr>
          <p:nvPr>
            <p:ph type="sldImg"/>
          </p:nvPr>
        </p:nvSpPr>
        <p:spPr bwMode="auto">
          <a:xfrm>
            <a:off x="1547813" y="915988"/>
            <a:ext cx="4398962" cy="24749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0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80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92421" indent="-304776">
              <a:defRPr>
                <a:solidFill>
                  <a:schemeClr val="tx1"/>
                </a:solidFill>
                <a:latin typeface="Arial" panose="020B0604020202020204" pitchFamily="34" charset="0"/>
                <a:cs typeface="Arial" panose="020B0604020202020204" pitchFamily="34" charset="0"/>
              </a:defRPr>
            </a:lvl2pPr>
            <a:lvl3pPr marL="1219110" indent="-243822">
              <a:defRPr>
                <a:solidFill>
                  <a:schemeClr val="tx1"/>
                </a:solidFill>
                <a:latin typeface="Arial" panose="020B0604020202020204" pitchFamily="34" charset="0"/>
                <a:cs typeface="Arial" panose="020B0604020202020204" pitchFamily="34" charset="0"/>
              </a:defRPr>
            </a:lvl3pPr>
            <a:lvl4pPr marL="1706754" indent="-243822">
              <a:defRPr>
                <a:solidFill>
                  <a:schemeClr val="tx1"/>
                </a:solidFill>
                <a:latin typeface="Arial" panose="020B0604020202020204" pitchFamily="34" charset="0"/>
                <a:cs typeface="Arial" panose="020B0604020202020204" pitchFamily="34" charset="0"/>
              </a:defRPr>
            </a:lvl4pPr>
            <a:lvl5pPr marL="2194397" indent="-243822">
              <a:defRPr>
                <a:solidFill>
                  <a:schemeClr val="tx1"/>
                </a:solidFill>
                <a:latin typeface="Arial" panose="020B0604020202020204" pitchFamily="34" charset="0"/>
                <a:cs typeface="Arial" panose="020B0604020202020204" pitchFamily="34" charset="0"/>
              </a:defRPr>
            </a:lvl5pPr>
            <a:lvl6pPr marL="2682040"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69685"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328"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44972"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57104" rtl="0" eaLnBrk="1" fontAlgn="auto" latinLnBrk="0" hangingPunct="1">
              <a:lnSpc>
                <a:spcPct val="100000"/>
              </a:lnSpc>
              <a:spcBef>
                <a:spcPts val="0"/>
              </a:spcBef>
              <a:spcAft>
                <a:spcPts val="0"/>
              </a:spcAft>
              <a:buClrTx/>
              <a:buSzTx/>
              <a:buFontTx/>
              <a:buNone/>
              <a:tabLst/>
              <a:defRPr/>
            </a:pPr>
            <a:fld id="{2239F6F3-BCC9-49B1-817F-3C2B49599BD0}"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57104"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11429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Slide Image Placeholder 1"/>
          <p:cNvSpPr>
            <a:spLocks noGrp="1" noRot="1" noChangeAspect="1" noTextEdit="1"/>
          </p:cNvSpPr>
          <p:nvPr>
            <p:ph type="sldImg"/>
          </p:nvPr>
        </p:nvSpPr>
        <p:spPr bwMode="auto">
          <a:xfrm>
            <a:off x="1547813" y="915988"/>
            <a:ext cx="4398962" cy="24749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1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81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92421" indent="-304776">
              <a:defRPr>
                <a:solidFill>
                  <a:schemeClr val="tx1"/>
                </a:solidFill>
                <a:latin typeface="Arial" panose="020B0604020202020204" pitchFamily="34" charset="0"/>
                <a:cs typeface="Arial" panose="020B0604020202020204" pitchFamily="34" charset="0"/>
              </a:defRPr>
            </a:lvl2pPr>
            <a:lvl3pPr marL="1219110" indent="-243822">
              <a:defRPr>
                <a:solidFill>
                  <a:schemeClr val="tx1"/>
                </a:solidFill>
                <a:latin typeface="Arial" panose="020B0604020202020204" pitchFamily="34" charset="0"/>
                <a:cs typeface="Arial" panose="020B0604020202020204" pitchFamily="34" charset="0"/>
              </a:defRPr>
            </a:lvl3pPr>
            <a:lvl4pPr marL="1706754" indent="-243822">
              <a:defRPr>
                <a:solidFill>
                  <a:schemeClr val="tx1"/>
                </a:solidFill>
                <a:latin typeface="Arial" panose="020B0604020202020204" pitchFamily="34" charset="0"/>
                <a:cs typeface="Arial" panose="020B0604020202020204" pitchFamily="34" charset="0"/>
              </a:defRPr>
            </a:lvl4pPr>
            <a:lvl5pPr marL="2194397" indent="-243822">
              <a:defRPr>
                <a:solidFill>
                  <a:schemeClr val="tx1"/>
                </a:solidFill>
                <a:latin typeface="Arial" panose="020B0604020202020204" pitchFamily="34" charset="0"/>
                <a:cs typeface="Arial" panose="020B0604020202020204" pitchFamily="34" charset="0"/>
              </a:defRPr>
            </a:lvl5pPr>
            <a:lvl6pPr marL="2682040"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69685"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328"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44972"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57104" rtl="0" eaLnBrk="1" fontAlgn="auto" latinLnBrk="0" hangingPunct="1">
              <a:lnSpc>
                <a:spcPct val="100000"/>
              </a:lnSpc>
              <a:spcBef>
                <a:spcPts val="0"/>
              </a:spcBef>
              <a:spcAft>
                <a:spcPts val="0"/>
              </a:spcAft>
              <a:buClrTx/>
              <a:buSzTx/>
              <a:buFontTx/>
              <a:buNone/>
              <a:tabLst/>
              <a:defRPr/>
            </a:pPr>
            <a:fld id="{2A685415-B560-4765-A89E-AB11D189AF3A}"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57104"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11426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Slide Image Placeholder 1"/>
          <p:cNvSpPr>
            <a:spLocks noGrp="1" noRot="1" noChangeAspect="1" noTextEdit="1"/>
          </p:cNvSpPr>
          <p:nvPr>
            <p:ph type="sldImg"/>
          </p:nvPr>
        </p:nvSpPr>
        <p:spPr bwMode="auto">
          <a:xfrm>
            <a:off x="1547813" y="915988"/>
            <a:ext cx="4398962" cy="24749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2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82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92421" indent="-304776">
              <a:defRPr>
                <a:solidFill>
                  <a:schemeClr val="tx1"/>
                </a:solidFill>
                <a:latin typeface="Arial" panose="020B0604020202020204" pitchFamily="34" charset="0"/>
                <a:cs typeface="Arial" panose="020B0604020202020204" pitchFamily="34" charset="0"/>
              </a:defRPr>
            </a:lvl2pPr>
            <a:lvl3pPr marL="1219110" indent="-243822">
              <a:defRPr>
                <a:solidFill>
                  <a:schemeClr val="tx1"/>
                </a:solidFill>
                <a:latin typeface="Arial" panose="020B0604020202020204" pitchFamily="34" charset="0"/>
                <a:cs typeface="Arial" panose="020B0604020202020204" pitchFamily="34" charset="0"/>
              </a:defRPr>
            </a:lvl3pPr>
            <a:lvl4pPr marL="1706754" indent="-243822">
              <a:defRPr>
                <a:solidFill>
                  <a:schemeClr val="tx1"/>
                </a:solidFill>
                <a:latin typeface="Arial" panose="020B0604020202020204" pitchFamily="34" charset="0"/>
                <a:cs typeface="Arial" panose="020B0604020202020204" pitchFamily="34" charset="0"/>
              </a:defRPr>
            </a:lvl4pPr>
            <a:lvl5pPr marL="2194397" indent="-243822">
              <a:defRPr>
                <a:solidFill>
                  <a:schemeClr val="tx1"/>
                </a:solidFill>
                <a:latin typeface="Arial" panose="020B0604020202020204" pitchFamily="34" charset="0"/>
                <a:cs typeface="Arial" panose="020B0604020202020204" pitchFamily="34" charset="0"/>
              </a:defRPr>
            </a:lvl5pPr>
            <a:lvl6pPr marL="2682040"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69685"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328"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44972"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57104" rtl="0" eaLnBrk="1" fontAlgn="auto" latinLnBrk="0" hangingPunct="1">
              <a:lnSpc>
                <a:spcPct val="100000"/>
              </a:lnSpc>
              <a:spcBef>
                <a:spcPts val="0"/>
              </a:spcBef>
              <a:spcAft>
                <a:spcPts val="0"/>
              </a:spcAft>
              <a:buClrTx/>
              <a:buSzTx/>
              <a:buFontTx/>
              <a:buNone/>
              <a:tabLst/>
              <a:defRPr/>
            </a:pPr>
            <a:fld id="{16DEDCF2-3D6B-4A6E-B1B8-7096948B347A}"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57104"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78835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Slide Image Placeholder 1"/>
          <p:cNvSpPr>
            <a:spLocks noGrp="1" noRot="1" noChangeAspect="1" noTextEdit="1"/>
          </p:cNvSpPr>
          <p:nvPr>
            <p:ph type="sldImg"/>
          </p:nvPr>
        </p:nvSpPr>
        <p:spPr bwMode="auto">
          <a:xfrm>
            <a:off x="1547813" y="915988"/>
            <a:ext cx="4398962" cy="24749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4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84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92421" indent="-304776">
              <a:defRPr>
                <a:solidFill>
                  <a:schemeClr val="tx1"/>
                </a:solidFill>
                <a:latin typeface="Arial" panose="020B0604020202020204" pitchFamily="34" charset="0"/>
                <a:cs typeface="Arial" panose="020B0604020202020204" pitchFamily="34" charset="0"/>
              </a:defRPr>
            </a:lvl2pPr>
            <a:lvl3pPr marL="1219110" indent="-243822">
              <a:defRPr>
                <a:solidFill>
                  <a:schemeClr val="tx1"/>
                </a:solidFill>
                <a:latin typeface="Arial" panose="020B0604020202020204" pitchFamily="34" charset="0"/>
                <a:cs typeface="Arial" panose="020B0604020202020204" pitchFamily="34" charset="0"/>
              </a:defRPr>
            </a:lvl3pPr>
            <a:lvl4pPr marL="1706754" indent="-243822">
              <a:defRPr>
                <a:solidFill>
                  <a:schemeClr val="tx1"/>
                </a:solidFill>
                <a:latin typeface="Arial" panose="020B0604020202020204" pitchFamily="34" charset="0"/>
                <a:cs typeface="Arial" panose="020B0604020202020204" pitchFamily="34" charset="0"/>
              </a:defRPr>
            </a:lvl4pPr>
            <a:lvl5pPr marL="2194397" indent="-243822">
              <a:defRPr>
                <a:solidFill>
                  <a:schemeClr val="tx1"/>
                </a:solidFill>
                <a:latin typeface="Arial" panose="020B0604020202020204" pitchFamily="34" charset="0"/>
                <a:cs typeface="Arial" panose="020B0604020202020204" pitchFamily="34" charset="0"/>
              </a:defRPr>
            </a:lvl5pPr>
            <a:lvl6pPr marL="2682040"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69685"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328"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44972"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57104" rtl="0" eaLnBrk="1" fontAlgn="auto" latinLnBrk="0" hangingPunct="1">
              <a:lnSpc>
                <a:spcPct val="100000"/>
              </a:lnSpc>
              <a:spcBef>
                <a:spcPts val="0"/>
              </a:spcBef>
              <a:spcAft>
                <a:spcPts val="0"/>
              </a:spcAft>
              <a:buClrTx/>
              <a:buSzTx/>
              <a:buFontTx/>
              <a:buNone/>
              <a:tabLst/>
              <a:defRPr/>
            </a:pPr>
            <a:fld id="{0A18D298-4453-4368-B7D8-98F580763E09}"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57104"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85995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0AFE9-5D7C-4C52-81F6-61A477B4E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D3C772-0730-4C19-1F2D-5B3D9A95C8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F2FEF1-CACF-A2BF-FA3F-8FACE186B1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259745-7155-2174-E78B-68A5F8A8132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2949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88D27-FF3D-7007-26ED-E11FB5F67F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01FB5-B12C-F7AC-2D00-1D992D4F27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41817B-1748-E4F4-061B-6B1B73DA88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72B949-B9C2-8ACB-B118-D3D579A118E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4261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answer from the memorandum. Sections I through VII cover the individual rules; VIII and IX cover S corporation shareholders and partners.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E078C-B2EE-A8D9-1CBA-7AB3FF48B5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A9BDA-B459-199E-BFDB-9579C47F8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16F89-F3BC-EE2A-A995-2DB7556237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590F5E-2F00-6924-BE5B-B04B5C48C94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6204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91776-6E70-7653-E92A-A9BA919863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4BC56C-FF33-E1E3-9B2D-60CB6E8FC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12A346-7D46-828D-ABF6-5DD45974F0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EB0BA0-D65C-FC6E-17D3-844CE90B9991}"/>
              </a:ext>
            </a:extLst>
          </p:cNvPr>
          <p:cNvSpPr>
            <a:spLocks noGrp="1"/>
          </p:cNvSpPr>
          <p:nvPr>
            <p:ph type="sldNum" sz="quarter" idx="10"/>
          </p:nvPr>
        </p:nvSpPr>
        <p:spPr/>
        <p:txBody>
          <a:bodyPr/>
          <a:lstStyle/>
          <a:p>
            <a:fld id="{F7021451-1387-4CA6-816F-3879F97B5CBC}" type="slidenum">
              <a:rPr lang="en-US"/>
              <a:t>20</a:t>
            </a:fld>
            <a:endParaRPr lang="en-US" dirty="0"/>
          </a:p>
        </p:txBody>
      </p:sp>
    </p:spTree>
    <p:extLst>
      <p:ext uri="{BB962C8B-B14F-4D97-AF65-F5344CB8AC3E}">
        <p14:creationId xmlns:p14="http://schemas.microsoft.com/office/powerpoint/2010/main" val="1141173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FD9CA-3B1F-751F-A369-B11E20CE98E7}"/>
            </a:ext>
          </a:extLst>
        </p:cNvPr>
        <p:cNvGrpSpPr/>
        <p:nvPr/>
      </p:nvGrpSpPr>
      <p:grpSpPr>
        <a:xfrm>
          <a:off x="0" y="0"/>
          <a:ext cx="0" cy="0"/>
          <a:chOff x="0" y="0"/>
          <a:chExt cx="0" cy="0"/>
        </a:xfrm>
      </p:grpSpPr>
      <p:sp>
        <p:nvSpPr>
          <p:cNvPr id="382978" name="Slide Image Placeholder 1">
            <a:extLst>
              <a:ext uri="{FF2B5EF4-FFF2-40B4-BE49-F238E27FC236}">
                <a16:creationId xmlns:a16="http://schemas.microsoft.com/office/drawing/2014/main" id="{52C2DDD3-B303-1E13-53A6-6E2FFD2B7128}"/>
              </a:ext>
            </a:extLst>
          </p:cNvPr>
          <p:cNvSpPr>
            <a:spLocks noGrp="1" noRot="1" noChangeAspect="1" noTextEdit="1"/>
          </p:cNvSpPr>
          <p:nvPr>
            <p:ph type="sldImg"/>
          </p:nvPr>
        </p:nvSpPr>
        <p:spPr bwMode="auto">
          <a:xfrm>
            <a:off x="1547813" y="915988"/>
            <a:ext cx="4398962" cy="24749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2979" name="Notes Placeholder 2">
            <a:extLst>
              <a:ext uri="{FF2B5EF4-FFF2-40B4-BE49-F238E27FC236}">
                <a16:creationId xmlns:a16="http://schemas.microsoft.com/office/drawing/2014/main" id="{F7CFBDF2-E0FE-915C-F166-ECE28C6BDA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82980" name="Slide Number Placeholder 3">
            <a:extLst>
              <a:ext uri="{FF2B5EF4-FFF2-40B4-BE49-F238E27FC236}">
                <a16:creationId xmlns:a16="http://schemas.microsoft.com/office/drawing/2014/main" id="{72997B6F-6670-4107-191F-0EEB19D8D36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92421" indent="-304776">
              <a:defRPr>
                <a:solidFill>
                  <a:schemeClr val="tx1"/>
                </a:solidFill>
                <a:latin typeface="Arial" panose="020B0604020202020204" pitchFamily="34" charset="0"/>
                <a:cs typeface="Arial" panose="020B0604020202020204" pitchFamily="34" charset="0"/>
              </a:defRPr>
            </a:lvl2pPr>
            <a:lvl3pPr marL="1219110" indent="-243822">
              <a:defRPr>
                <a:solidFill>
                  <a:schemeClr val="tx1"/>
                </a:solidFill>
                <a:latin typeface="Arial" panose="020B0604020202020204" pitchFamily="34" charset="0"/>
                <a:cs typeface="Arial" panose="020B0604020202020204" pitchFamily="34" charset="0"/>
              </a:defRPr>
            </a:lvl3pPr>
            <a:lvl4pPr marL="1706754" indent="-243822">
              <a:defRPr>
                <a:solidFill>
                  <a:schemeClr val="tx1"/>
                </a:solidFill>
                <a:latin typeface="Arial" panose="020B0604020202020204" pitchFamily="34" charset="0"/>
                <a:cs typeface="Arial" panose="020B0604020202020204" pitchFamily="34" charset="0"/>
              </a:defRPr>
            </a:lvl4pPr>
            <a:lvl5pPr marL="2194397" indent="-243822">
              <a:defRPr>
                <a:solidFill>
                  <a:schemeClr val="tx1"/>
                </a:solidFill>
                <a:latin typeface="Arial" panose="020B0604020202020204" pitchFamily="34" charset="0"/>
                <a:cs typeface="Arial" panose="020B0604020202020204" pitchFamily="34" charset="0"/>
              </a:defRPr>
            </a:lvl5pPr>
            <a:lvl6pPr marL="2682040"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69685"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328"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44972"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57104" rtl="0" eaLnBrk="1" fontAlgn="auto" latinLnBrk="0" hangingPunct="1">
              <a:lnSpc>
                <a:spcPct val="100000"/>
              </a:lnSpc>
              <a:spcBef>
                <a:spcPts val="0"/>
              </a:spcBef>
              <a:spcAft>
                <a:spcPts val="0"/>
              </a:spcAft>
              <a:buClrTx/>
              <a:buSzTx/>
              <a:buFontTx/>
              <a:buNone/>
              <a:tabLst/>
              <a:defRPr/>
            </a:pPr>
            <a:fld id="{16DEDCF2-3D6B-4A6E-B1B8-7096948B347A}"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57104" rtl="0" eaLnBrk="1" fontAlgn="auto" latinLnBrk="0" hangingPunct="1">
                <a:lnSpc>
                  <a:spcPct val="100000"/>
                </a:lnSpc>
                <a:spcBef>
                  <a:spcPts val="0"/>
                </a:spcBef>
                <a:spcAft>
                  <a:spcPts val="0"/>
                </a:spcAft>
                <a:buClrTx/>
                <a:buSzTx/>
                <a:buFontTx/>
                <a:buNone/>
                <a:tabLst/>
                <a:defRPr/>
              </a:pPr>
              <a:t>26</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292949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5BC81-1E85-62E1-1D73-16B9C1E5D1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EDF5F8-7072-897A-750F-CD65D5E9D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338828-1F86-357D-1874-3198B3C371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4F0550-658B-EE0E-D525-3EF5FC2A879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4812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453C0-14DA-CFFB-B6CF-314F7041C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0A3E88-2690-E14C-8341-8A63C3EF43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A77F1C-7513-05CF-FDA0-E0D1F361ED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512395-987C-8D95-B614-43B8E144789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7687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37C31-CB92-65FA-627D-C80243C55416}"/>
            </a:ext>
          </a:extLst>
        </p:cNvPr>
        <p:cNvGrpSpPr/>
        <p:nvPr/>
      </p:nvGrpSpPr>
      <p:grpSpPr>
        <a:xfrm>
          <a:off x="0" y="0"/>
          <a:ext cx="0" cy="0"/>
          <a:chOff x="0" y="0"/>
          <a:chExt cx="0" cy="0"/>
        </a:xfrm>
      </p:grpSpPr>
      <p:sp>
        <p:nvSpPr>
          <p:cNvPr id="382978" name="Slide Image Placeholder 1">
            <a:extLst>
              <a:ext uri="{FF2B5EF4-FFF2-40B4-BE49-F238E27FC236}">
                <a16:creationId xmlns:a16="http://schemas.microsoft.com/office/drawing/2014/main" id="{013DDEF4-E171-7505-8466-E48334FAFC60}"/>
              </a:ext>
            </a:extLst>
          </p:cNvPr>
          <p:cNvSpPr>
            <a:spLocks noGrp="1" noRot="1" noChangeAspect="1" noTextEdit="1"/>
          </p:cNvSpPr>
          <p:nvPr>
            <p:ph type="sldImg"/>
          </p:nvPr>
        </p:nvSpPr>
        <p:spPr bwMode="auto">
          <a:xfrm>
            <a:off x="1547813" y="915988"/>
            <a:ext cx="4398962" cy="24749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2979" name="Notes Placeholder 2">
            <a:extLst>
              <a:ext uri="{FF2B5EF4-FFF2-40B4-BE49-F238E27FC236}">
                <a16:creationId xmlns:a16="http://schemas.microsoft.com/office/drawing/2014/main" id="{37F6EB94-A986-959D-40B5-11D93D6963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82980" name="Slide Number Placeholder 3">
            <a:extLst>
              <a:ext uri="{FF2B5EF4-FFF2-40B4-BE49-F238E27FC236}">
                <a16:creationId xmlns:a16="http://schemas.microsoft.com/office/drawing/2014/main" id="{155B7C19-0331-5285-F603-148335CC2A7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92421" indent="-304776">
              <a:defRPr>
                <a:solidFill>
                  <a:schemeClr val="tx1"/>
                </a:solidFill>
                <a:latin typeface="Arial" panose="020B0604020202020204" pitchFamily="34" charset="0"/>
                <a:cs typeface="Arial" panose="020B0604020202020204" pitchFamily="34" charset="0"/>
              </a:defRPr>
            </a:lvl2pPr>
            <a:lvl3pPr marL="1219110" indent="-243822">
              <a:defRPr>
                <a:solidFill>
                  <a:schemeClr val="tx1"/>
                </a:solidFill>
                <a:latin typeface="Arial" panose="020B0604020202020204" pitchFamily="34" charset="0"/>
                <a:cs typeface="Arial" panose="020B0604020202020204" pitchFamily="34" charset="0"/>
              </a:defRPr>
            </a:lvl3pPr>
            <a:lvl4pPr marL="1706754" indent="-243822">
              <a:defRPr>
                <a:solidFill>
                  <a:schemeClr val="tx1"/>
                </a:solidFill>
                <a:latin typeface="Arial" panose="020B0604020202020204" pitchFamily="34" charset="0"/>
                <a:cs typeface="Arial" panose="020B0604020202020204" pitchFamily="34" charset="0"/>
              </a:defRPr>
            </a:lvl4pPr>
            <a:lvl5pPr marL="2194397" indent="-243822">
              <a:defRPr>
                <a:solidFill>
                  <a:schemeClr val="tx1"/>
                </a:solidFill>
                <a:latin typeface="Arial" panose="020B0604020202020204" pitchFamily="34" charset="0"/>
                <a:cs typeface="Arial" panose="020B0604020202020204" pitchFamily="34" charset="0"/>
              </a:defRPr>
            </a:lvl5pPr>
            <a:lvl6pPr marL="2682040"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69685"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328"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44972"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57104" rtl="0" eaLnBrk="1" fontAlgn="auto" latinLnBrk="0" hangingPunct="1">
              <a:lnSpc>
                <a:spcPct val="100000"/>
              </a:lnSpc>
              <a:spcBef>
                <a:spcPts val="0"/>
              </a:spcBef>
              <a:spcAft>
                <a:spcPts val="0"/>
              </a:spcAft>
              <a:buClrTx/>
              <a:buSzTx/>
              <a:buFontTx/>
              <a:buNone/>
              <a:tabLst/>
              <a:defRPr/>
            </a:pPr>
            <a:fld id="{16DEDCF2-3D6B-4A6E-B1B8-7096948B347A}"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57104" rtl="0" eaLnBrk="1" fontAlgn="auto" latinLnBrk="0" hangingPunct="1">
                <a:lnSpc>
                  <a:spcPct val="100000"/>
                </a:lnSpc>
                <a:spcBef>
                  <a:spcPts val="0"/>
                </a:spcBef>
                <a:spcAft>
                  <a:spcPts val="0"/>
                </a:spcAft>
                <a:buClrTx/>
                <a:buSzTx/>
                <a:buFontTx/>
                <a:buNone/>
                <a:tabLst/>
                <a:defRPr/>
              </a:pPr>
              <a:t>34</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11202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19119-6317-D536-60F8-07F1AB7E6A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1319F0-A359-542F-8923-46D67B39EB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3D729-619F-2BBA-25F1-0BD931907A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FFC4E3-C10D-AA70-AE05-AA51440877E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395690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A6A52-F88C-77A6-A8AF-F7343B352287}"/>
            </a:ext>
          </a:extLst>
        </p:cNvPr>
        <p:cNvGrpSpPr/>
        <p:nvPr/>
      </p:nvGrpSpPr>
      <p:grpSpPr>
        <a:xfrm>
          <a:off x="0" y="0"/>
          <a:ext cx="0" cy="0"/>
          <a:chOff x="0" y="0"/>
          <a:chExt cx="0" cy="0"/>
        </a:xfrm>
      </p:grpSpPr>
      <p:sp>
        <p:nvSpPr>
          <p:cNvPr id="382978" name="Slide Image Placeholder 1">
            <a:extLst>
              <a:ext uri="{FF2B5EF4-FFF2-40B4-BE49-F238E27FC236}">
                <a16:creationId xmlns:a16="http://schemas.microsoft.com/office/drawing/2014/main" id="{7E4008A9-506E-1A72-6AF7-E2AE6FD2D23C}"/>
              </a:ext>
            </a:extLst>
          </p:cNvPr>
          <p:cNvSpPr>
            <a:spLocks noGrp="1" noRot="1" noChangeAspect="1" noTextEdit="1"/>
          </p:cNvSpPr>
          <p:nvPr>
            <p:ph type="sldImg"/>
          </p:nvPr>
        </p:nvSpPr>
        <p:spPr bwMode="auto">
          <a:xfrm>
            <a:off x="1547813" y="915988"/>
            <a:ext cx="4398962" cy="24749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2979" name="Notes Placeholder 2">
            <a:extLst>
              <a:ext uri="{FF2B5EF4-FFF2-40B4-BE49-F238E27FC236}">
                <a16:creationId xmlns:a16="http://schemas.microsoft.com/office/drawing/2014/main" id="{2BF04612-3A96-53FC-71D4-19864E129F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82980" name="Slide Number Placeholder 3">
            <a:extLst>
              <a:ext uri="{FF2B5EF4-FFF2-40B4-BE49-F238E27FC236}">
                <a16:creationId xmlns:a16="http://schemas.microsoft.com/office/drawing/2014/main" id="{D52300D7-13C5-BBB5-5279-6EF13D2DD3C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92421" indent="-304776">
              <a:defRPr>
                <a:solidFill>
                  <a:schemeClr val="tx1"/>
                </a:solidFill>
                <a:latin typeface="Arial" panose="020B0604020202020204" pitchFamily="34" charset="0"/>
                <a:cs typeface="Arial" panose="020B0604020202020204" pitchFamily="34" charset="0"/>
              </a:defRPr>
            </a:lvl2pPr>
            <a:lvl3pPr marL="1219110" indent="-243822">
              <a:defRPr>
                <a:solidFill>
                  <a:schemeClr val="tx1"/>
                </a:solidFill>
                <a:latin typeface="Arial" panose="020B0604020202020204" pitchFamily="34" charset="0"/>
                <a:cs typeface="Arial" panose="020B0604020202020204" pitchFamily="34" charset="0"/>
              </a:defRPr>
            </a:lvl3pPr>
            <a:lvl4pPr marL="1706754" indent="-243822">
              <a:defRPr>
                <a:solidFill>
                  <a:schemeClr val="tx1"/>
                </a:solidFill>
                <a:latin typeface="Arial" panose="020B0604020202020204" pitchFamily="34" charset="0"/>
                <a:cs typeface="Arial" panose="020B0604020202020204" pitchFamily="34" charset="0"/>
              </a:defRPr>
            </a:lvl4pPr>
            <a:lvl5pPr marL="2194397" indent="-243822">
              <a:defRPr>
                <a:solidFill>
                  <a:schemeClr val="tx1"/>
                </a:solidFill>
                <a:latin typeface="Arial" panose="020B0604020202020204" pitchFamily="34" charset="0"/>
                <a:cs typeface="Arial" panose="020B0604020202020204" pitchFamily="34" charset="0"/>
              </a:defRPr>
            </a:lvl5pPr>
            <a:lvl6pPr marL="2682040"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69685"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328"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44972" indent="-24382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57104" rtl="0" eaLnBrk="1" fontAlgn="auto" latinLnBrk="0" hangingPunct="1">
              <a:lnSpc>
                <a:spcPct val="100000"/>
              </a:lnSpc>
              <a:spcBef>
                <a:spcPts val="0"/>
              </a:spcBef>
              <a:spcAft>
                <a:spcPts val="0"/>
              </a:spcAft>
              <a:buClrTx/>
              <a:buSzTx/>
              <a:buFontTx/>
              <a:buNone/>
              <a:tabLst/>
              <a:defRPr/>
            </a:pPr>
            <a:fld id="{16DEDCF2-3D6B-4A6E-B1B8-7096948B347A}"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57104" rtl="0" eaLnBrk="1" fontAlgn="auto" latinLnBrk="0" hangingPunct="1">
                <a:lnSpc>
                  <a:spcPct val="100000"/>
                </a:lnSpc>
                <a:spcBef>
                  <a:spcPts val="0"/>
                </a:spcBef>
                <a:spcAft>
                  <a:spcPts val="0"/>
                </a:spcAft>
                <a:buClrTx/>
                <a:buSzTx/>
                <a:buFontTx/>
                <a:buNone/>
                <a:tabLst/>
                <a:defRPr/>
              </a:pPr>
              <a:t>42</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351906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E9728-8F64-D1E9-9DCD-834C5F7DAC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E4AB4E-A685-E8C9-AD87-BCB2F58F2F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526505-B0AA-3E2B-CB24-D5D2A1F2C0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418CD4-0AD8-8684-459C-D979DC716C7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36330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A6B9C-47F2-CB4F-BDB7-D520D392C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4D706F-60C7-09C3-7249-9DD6F71AA2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15C827-8B5E-5CCF-8789-1C91CC4F98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16B83B-B04A-F676-D814-AD28A0C3A07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15544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dirty="0"/>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2E2A2B"/>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63040"/>
            <a:ext cx="10698480" cy="2194560"/>
          </a:xfrm>
          <a:prstGeom prst="rect">
            <a:avLst/>
          </a:prstGeom>
          <a:noFill/>
          <a:ln/>
        </p:spPr>
        <p:txBody>
          <a:bodyPr wrap="square" rtlCol="0"/>
          <a:lstStyle>
            <a:lvl1pPr marL="0" indent="0">
              <a:buNone/>
              <a:defRPr lang="en-US" sz="4400" b="1" dirty="0">
                <a:solidFill>
                  <a:schemeClr val="bg1"/>
                </a:solidFill>
              </a:defRPr>
            </a:lvl1pPr>
          </a:lstStyle>
          <a:p>
            <a:pPr marL="0" indent="0">
              <a:buNone/>
            </a:pPr>
            <a:endParaRPr lang="en-US" sz="4400" dirty="0"/>
          </a:p>
        </p:txBody>
      </p:sp>
      <p:sp>
        <p:nvSpPr>
          <p:cNvPr id="3" name="Text 0"/>
          <p:cNvSpPr>
            <a:spLocks noGrp="1"/>
          </p:cNvSpPr>
          <p:nvPr>
            <p:ph type="body" idx="101" hasCustomPrompt="1"/>
          </p:nvPr>
        </p:nvSpPr>
        <p:spPr>
          <a:xfrm>
            <a:off x="731520" y="3931920"/>
            <a:ext cx="10698480" cy="1188720"/>
          </a:xfrm>
          <a:prstGeom prst="rect">
            <a:avLst/>
          </a:prstGeom>
          <a:noFill/>
          <a:ln/>
        </p:spPr>
        <p:txBody>
          <a:bodyPr wrap="square" rtlCol="0"/>
          <a:lstStyle>
            <a:lvl1pPr marL="0" indent="0">
              <a:buNone/>
              <a:defRPr lang="en-US" sz="2000" dirty="0">
                <a:solidFill>
                  <a:schemeClr val="accent2"/>
                </a:solidFill>
              </a:defRPr>
            </a:lvl1pPr>
          </a:lstStyle>
          <a:p>
            <a:pPr marL="0" indent="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2E2A2B"/>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731520" y="1828800"/>
            <a:ext cx="10698480" cy="731520"/>
          </a:xfrm>
          <a:prstGeom prst="rect">
            <a:avLst/>
          </a:prstGeom>
          <a:noFill/>
          <a:ln/>
        </p:spPr>
        <p:txBody>
          <a:bodyPr wrap="square" rtlCol="0"/>
          <a:lstStyle>
            <a:lvl1pPr marL="0" indent="0">
              <a:buNone/>
              <a:defRPr lang="en-US" sz="2800" b="1" dirty="0">
                <a:solidFill>
                  <a:schemeClr val="accent2"/>
                </a:solidFill>
              </a:defRPr>
            </a:lvl1pPr>
          </a:lstStyle>
          <a:p>
            <a:pPr marL="0" indent="0">
              <a:buNone/>
            </a:pPr>
            <a:endParaRPr lang="en-US" sz="2800" dirty="0"/>
          </a:p>
        </p:txBody>
      </p:sp>
      <p:sp>
        <p:nvSpPr>
          <p:cNvPr id="3" name="Text 0"/>
          <p:cNvSpPr>
            <a:spLocks noGrp="1"/>
          </p:cNvSpPr>
          <p:nvPr>
            <p:ph type="title" idx="101" hasCustomPrompt="1"/>
          </p:nvPr>
        </p:nvSpPr>
        <p:spPr>
          <a:xfrm>
            <a:off x="731520" y="2651760"/>
            <a:ext cx="10698480" cy="1463040"/>
          </a:xfrm>
          <a:prstGeom prst="rect">
            <a:avLst/>
          </a:prstGeom>
          <a:noFill/>
          <a:ln/>
        </p:spPr>
        <p:txBody>
          <a:bodyPr wrap="square" rtlCol="0"/>
          <a:lstStyle>
            <a:lvl1pPr marL="0" indent="0">
              <a:buNone/>
              <a:defRPr lang="en-US" sz="4000" b="1" dirty="0">
                <a:solidFill>
                  <a:schemeClr val="bg1"/>
                </a:solidFill>
              </a:defRPr>
            </a:lvl1pPr>
          </a:lstStyle>
          <a:p>
            <a:pPr marL="0" indent="0">
              <a:buNone/>
            </a:pPr>
            <a:endParaRPr lang="en-US" sz="4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p:bg>
      <p:bgPr>
        <a:solidFill>
          <a:srgbClr val="2E2A2B"/>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411480"/>
            <a:ext cx="10698480" cy="822960"/>
          </a:xfrm>
          <a:prstGeom prst="rect">
            <a:avLst/>
          </a:prstGeom>
          <a:noFill/>
          <a:ln/>
        </p:spPr>
        <p:txBody>
          <a:bodyPr wrap="square" rtlCol="0"/>
          <a:lstStyle>
            <a:lvl1pPr marL="0" indent="0">
              <a:buNone/>
              <a:defRPr lang="en-US" sz="3600" b="1" dirty="0">
                <a:solidFill>
                  <a:schemeClr val="bg1"/>
                </a:solidFill>
              </a:defRPr>
            </a:lvl1pPr>
          </a:lstStyle>
          <a:p>
            <a:pPr marL="0" indent="0">
              <a:buNone/>
            </a:pPr>
            <a:endParaRPr lang="en-US" sz="36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lstStyle>
            <a:lvl1pPr marL="0" indent="0">
              <a:buNone/>
              <a:defRPr lang="en-US" sz="3400" b="1" dirty="0">
                <a:solidFill>
                  <a:schemeClr val="accent1"/>
                </a:solidFill>
              </a:defRPr>
            </a:lvl1pPr>
          </a:lstStyle>
          <a:p>
            <a:pPr marL="0" indent="0">
              <a:buNone/>
            </a:pPr>
            <a:endParaRPr lang="en-US" sz="3400" dirty="0"/>
          </a:p>
        </p:txBody>
      </p:sp>
      <p:sp>
        <p:nvSpPr>
          <p:cNvPr id="3" name="Text 0"/>
          <p:cNvSpPr/>
          <p:nvPr/>
        </p:nvSpPr>
        <p:spPr>
          <a:xfrm>
            <a:off x="548640" y="6400800"/>
            <a:ext cx="7315200" cy="274320"/>
          </a:xfrm>
          <a:prstGeom prst="rect">
            <a:avLst/>
          </a:prstGeom>
          <a:noFill/>
          <a:ln/>
        </p:spPr>
        <p:txBody>
          <a:bodyPr wrap="square" rtlCol="0" anchor="ctr"/>
          <a:lstStyle/>
          <a:p>
            <a:pPr marL="0" indent="0">
              <a:buNone/>
            </a:pPr>
            <a:r>
              <a:rPr lang="en-US" sz="1000" dirty="0">
                <a:solidFill>
                  <a:schemeClr val="tx2"/>
                </a:solidFill>
              </a:rPr>
              <a:t>Income tax consequences when a married individual dies</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564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lvl1pPr>
            <a:lvl2pPr marL="457063" indent="0" algn="ctr">
              <a:buNone/>
              <a:defRPr/>
            </a:lvl2pPr>
            <a:lvl3pPr marL="914126" indent="0" algn="ctr">
              <a:buNone/>
              <a:defRPr/>
            </a:lvl3pPr>
            <a:lvl4pPr marL="1371189" indent="0" algn="ctr">
              <a:buNone/>
              <a:defRPr/>
            </a:lvl4pPr>
            <a:lvl5pPr marL="1828251" indent="0" algn="ctr">
              <a:buNone/>
              <a:defRPr/>
            </a:lvl5pPr>
            <a:lvl6pPr marL="2285314" indent="0" algn="ctr">
              <a:buNone/>
              <a:defRPr/>
            </a:lvl6pPr>
            <a:lvl7pPr marL="2742377" indent="0" algn="ctr">
              <a:buNone/>
              <a:defRPr/>
            </a:lvl7pPr>
            <a:lvl8pPr marL="3199440" indent="0" algn="ctr">
              <a:buNone/>
              <a:defRPr/>
            </a:lvl8pPr>
            <a:lvl9pPr marL="3656503"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74E0915-2977-4891-8EF1-E9FEB61E78A0}" type="slidenum">
              <a:rPr lang="en-US"/>
              <a:pPr>
                <a:defRPr/>
              </a:pPr>
              <a:t>‹#›</a:t>
            </a:fld>
            <a:endParaRPr lang="en-US" dirty="0"/>
          </a:p>
        </p:txBody>
      </p:sp>
    </p:spTree>
    <p:extLst>
      <p:ext uri="{BB962C8B-B14F-4D97-AF65-F5344CB8AC3E}">
        <p14:creationId xmlns:p14="http://schemas.microsoft.com/office/powerpoint/2010/main" val="2586759169"/>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F9961EA1-114D-40D9-9139-2FA404AF0D19}" type="slidenum">
              <a:rPr lang="en-US"/>
              <a:pPr>
                <a:defRPr/>
              </a:pPr>
              <a:t>‹#›</a:t>
            </a:fld>
            <a:endParaRPr lang="en-US" dirty="0"/>
          </a:p>
        </p:txBody>
      </p:sp>
    </p:spTree>
    <p:extLst>
      <p:ext uri="{BB962C8B-B14F-4D97-AF65-F5344CB8AC3E}">
        <p14:creationId xmlns:p14="http://schemas.microsoft.com/office/powerpoint/2010/main" val="399720693"/>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0FC6-022C-303B-254F-20F8B9893BD3}"/>
              </a:ext>
            </a:extLst>
          </p:cNvPr>
          <p:cNvSpPr>
            <a:spLocks noGrp="1"/>
          </p:cNvSpPr>
          <p:nvPr>
            <p:ph type="ctrTitle"/>
          </p:nvPr>
        </p:nvSpPr>
        <p:spPr>
          <a:xfrm>
            <a:off x="1524001" y="1122363"/>
            <a:ext cx="9144000"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66C4968B-4D30-FFF7-1AC5-133AEFB9A503}"/>
              </a:ext>
            </a:extLst>
          </p:cNvPr>
          <p:cNvSpPr>
            <a:spLocks noGrp="1"/>
          </p:cNvSpPr>
          <p:nvPr>
            <p:ph type="subTitle" idx="1"/>
          </p:nvPr>
        </p:nvSpPr>
        <p:spPr>
          <a:xfrm>
            <a:off x="1524001" y="3602038"/>
            <a:ext cx="9144000"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877703-BDEC-37C8-B456-153A0443ABBC}"/>
              </a:ext>
            </a:extLst>
          </p:cNvPr>
          <p:cNvSpPr>
            <a:spLocks noGrp="1"/>
          </p:cNvSpPr>
          <p:nvPr>
            <p:ph type="dt" sz="half" idx="10"/>
          </p:nvPr>
        </p:nvSpPr>
        <p:spPr/>
        <p:txBody>
          <a:bodyPr/>
          <a:lstStyle/>
          <a:p>
            <a:fld id="{998F74ED-B4A6-412B-85C0-817C810B668C}" type="datetimeFigureOut">
              <a:rPr lang="en-US" smtClean="0"/>
              <a:t>10/29/2026</a:t>
            </a:fld>
            <a:endParaRPr lang="en-US" dirty="0"/>
          </a:p>
        </p:txBody>
      </p:sp>
      <p:sp>
        <p:nvSpPr>
          <p:cNvPr id="5" name="Footer Placeholder 4">
            <a:extLst>
              <a:ext uri="{FF2B5EF4-FFF2-40B4-BE49-F238E27FC236}">
                <a16:creationId xmlns:a16="http://schemas.microsoft.com/office/drawing/2014/main" id="{5ADC6EF1-5D20-9A4D-8436-654EC28B36D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226F5D-E981-EE72-3C29-059D2E8509AF}"/>
              </a:ext>
            </a:extLst>
          </p:cNvPr>
          <p:cNvSpPr>
            <a:spLocks noGrp="1"/>
          </p:cNvSpPr>
          <p:nvPr>
            <p:ph type="sldNum" sz="quarter" idx="12"/>
          </p:nvPr>
        </p:nvSpPr>
        <p:spPr/>
        <p:txBody>
          <a:bodyPr/>
          <a:lstStyle/>
          <a:p>
            <a:fld id="{A3252E99-F92D-40DB-A4F7-1271E96DC90A}" type="slidenum">
              <a:rPr lang="en-US" smtClean="0"/>
              <a:t>‹#›</a:t>
            </a:fld>
            <a:endParaRPr lang="en-US" dirty="0"/>
          </a:p>
        </p:txBody>
      </p:sp>
    </p:spTree>
    <p:extLst>
      <p:ext uri="{BB962C8B-B14F-4D97-AF65-F5344CB8AC3E}">
        <p14:creationId xmlns:p14="http://schemas.microsoft.com/office/powerpoint/2010/main" val="793837616"/>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44446-7EEE-2442-E469-06E174752A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7E6AC0-6AA8-D8D4-ECA2-8D303B7CFE49}"/>
              </a:ext>
            </a:extLst>
          </p:cNvPr>
          <p:cNvSpPr>
            <a:spLocks noGrp="1"/>
          </p:cNvSpPr>
          <p:nvPr>
            <p:ph type="dt" sz="half" idx="10"/>
          </p:nvPr>
        </p:nvSpPr>
        <p:spPr/>
        <p:txBody>
          <a:bodyPr/>
          <a:lstStyle/>
          <a:p>
            <a:fld id="{998F74ED-B4A6-412B-85C0-817C810B668C}" type="datetimeFigureOut">
              <a:rPr lang="en-US" smtClean="0"/>
              <a:t>10/29/2026</a:t>
            </a:fld>
            <a:endParaRPr lang="en-US" dirty="0"/>
          </a:p>
        </p:txBody>
      </p:sp>
      <p:sp>
        <p:nvSpPr>
          <p:cNvPr id="4" name="Footer Placeholder 3">
            <a:extLst>
              <a:ext uri="{FF2B5EF4-FFF2-40B4-BE49-F238E27FC236}">
                <a16:creationId xmlns:a16="http://schemas.microsoft.com/office/drawing/2014/main" id="{5879E394-55B1-B6FD-9947-861DE4CF53A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933E1DB-9116-03CB-9485-B376D34BED5B}"/>
              </a:ext>
            </a:extLst>
          </p:cNvPr>
          <p:cNvSpPr>
            <a:spLocks noGrp="1"/>
          </p:cNvSpPr>
          <p:nvPr>
            <p:ph type="sldNum" sz="quarter" idx="12"/>
          </p:nvPr>
        </p:nvSpPr>
        <p:spPr/>
        <p:txBody>
          <a:bodyPr/>
          <a:lstStyle/>
          <a:p>
            <a:fld id="{A3252E99-F92D-40DB-A4F7-1271E96DC90A}" type="slidenum">
              <a:rPr lang="en-US" smtClean="0"/>
              <a:t>‹#›</a:t>
            </a:fld>
            <a:endParaRPr lang="en-US" dirty="0"/>
          </a:p>
        </p:txBody>
      </p:sp>
    </p:spTree>
    <p:extLst>
      <p:ext uri="{BB962C8B-B14F-4D97-AF65-F5344CB8AC3E}">
        <p14:creationId xmlns:p14="http://schemas.microsoft.com/office/powerpoint/2010/main" val="1149951512"/>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2375936"/>
      </p:ext>
    </p:extLst>
  </p:cSld>
  <p:clrMap bg1="lt1" tx1="dk1" bg2="lt2" tx2="dk2" accent1="accent1" accent2="accent2" accent3="accent3" accent4="accent4" accent5="accent5" accent6="accent6" hlink="hlink" folHlink="folHlink"/>
  <p:sldLayoutIdLst>
    <p:sldLayoutId id="2147483655"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1"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914401"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1"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defRPr>
            </a:lvl1pPr>
          </a:lstStyle>
          <a:p>
            <a:pPr fontAlgn="base">
              <a:spcBef>
                <a:spcPct val="0"/>
              </a:spcBef>
              <a:spcAft>
                <a:spcPct val="0"/>
              </a:spcAft>
              <a:defRPr/>
            </a:pPr>
            <a:endParaRPr lang="en-US" dirty="0"/>
          </a:p>
        </p:txBody>
      </p:sp>
      <p:sp>
        <p:nvSpPr>
          <p:cNvPr id="1029" name="Rectangle 5"/>
          <p:cNvSpPr>
            <a:spLocks noGrp="1" noChangeArrowheads="1"/>
          </p:cNvSpPr>
          <p:nvPr>
            <p:ph type="ftr" sz="quarter" idx="3"/>
          </p:nvPr>
        </p:nvSpPr>
        <p:spPr bwMode="auto">
          <a:xfrm>
            <a:off x="4165601"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defRPr>
            </a:lvl1pPr>
          </a:lstStyle>
          <a:p>
            <a:pPr fontAlgn="base">
              <a:spcBef>
                <a:spcPct val="0"/>
              </a:spcBef>
              <a:spcAft>
                <a:spcPct val="0"/>
              </a:spcAft>
              <a:defRPr/>
            </a:pPr>
            <a:endParaRPr lang="en-US" dirty="0"/>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defRPr>
            </a:lvl1pPr>
          </a:lstStyle>
          <a:p>
            <a:pPr fontAlgn="base">
              <a:spcBef>
                <a:spcPct val="0"/>
              </a:spcBef>
              <a:spcAft>
                <a:spcPct val="0"/>
              </a:spcAft>
              <a:defRPr/>
            </a:pPr>
            <a:fld id="{7DE68816-E2CA-414B-A3C4-D0D7758E2701}" type="slidenum">
              <a:rPr lang="en-US"/>
              <a:pPr fontAlgn="base">
                <a:spcBef>
                  <a:spcPct val="0"/>
                </a:spcBef>
                <a:spcAft>
                  <a:spcPct val="0"/>
                </a:spcAft>
                <a:defRPr/>
              </a:pPr>
              <a:t>‹#›</a:t>
            </a:fld>
            <a:endParaRPr lang="en-US" dirty="0"/>
          </a:p>
        </p:txBody>
      </p:sp>
    </p:spTree>
    <p:extLst>
      <p:ext uri="{BB962C8B-B14F-4D97-AF65-F5344CB8AC3E}">
        <p14:creationId xmlns:p14="http://schemas.microsoft.com/office/powerpoint/2010/main" val="3312959727"/>
      </p:ext>
    </p:extLst>
  </p:cSld>
  <p:clrMap bg1="lt1" tx1="dk1" bg2="lt2" tx2="dk2" accent1="accent1" accent2="accent2" accent3="accent3" accent4="accent4" accent5="accent5" accent6="accent6" hlink="hlink" folHlink="folHlink"/>
  <p:sldLayoutIdLst>
    <p:sldLayoutId id="2147483657" r:id="rId1"/>
    <p:sldLayoutId id="2147483662" r:id="rId2"/>
  </p:sldLayoutIdLst>
  <p:transition spd="slow">
    <p:cover/>
  </p:transition>
  <p:txStyles>
    <p:titleStyle>
      <a:lvl1pPr algn="ctr" rtl="0" eaLnBrk="0" fontAlgn="base" hangingPunct="0">
        <a:spcBef>
          <a:spcPct val="0"/>
        </a:spcBef>
        <a:spcAft>
          <a:spcPct val="0"/>
        </a:spcAft>
        <a:defRPr sz="4399">
          <a:solidFill>
            <a:schemeClr val="tx2"/>
          </a:solidFill>
          <a:latin typeface="+mj-lt"/>
          <a:ea typeface="+mj-ea"/>
          <a:cs typeface="+mj-cs"/>
        </a:defRPr>
      </a:lvl1pPr>
      <a:lvl2pPr algn="ctr" rtl="0" eaLnBrk="0" fontAlgn="base" hangingPunct="0">
        <a:spcBef>
          <a:spcPct val="0"/>
        </a:spcBef>
        <a:spcAft>
          <a:spcPct val="0"/>
        </a:spcAft>
        <a:defRPr sz="4399">
          <a:solidFill>
            <a:schemeClr val="tx2"/>
          </a:solidFill>
          <a:latin typeface="Times New Roman" pitchFamily="18" charset="0"/>
        </a:defRPr>
      </a:lvl2pPr>
      <a:lvl3pPr algn="ctr" rtl="0" eaLnBrk="0" fontAlgn="base" hangingPunct="0">
        <a:spcBef>
          <a:spcPct val="0"/>
        </a:spcBef>
        <a:spcAft>
          <a:spcPct val="0"/>
        </a:spcAft>
        <a:defRPr sz="4399">
          <a:solidFill>
            <a:schemeClr val="tx2"/>
          </a:solidFill>
          <a:latin typeface="Times New Roman" pitchFamily="18" charset="0"/>
        </a:defRPr>
      </a:lvl3pPr>
      <a:lvl4pPr algn="ctr" rtl="0" eaLnBrk="0" fontAlgn="base" hangingPunct="0">
        <a:spcBef>
          <a:spcPct val="0"/>
        </a:spcBef>
        <a:spcAft>
          <a:spcPct val="0"/>
        </a:spcAft>
        <a:defRPr sz="4399">
          <a:solidFill>
            <a:schemeClr val="tx2"/>
          </a:solidFill>
          <a:latin typeface="Times New Roman" pitchFamily="18" charset="0"/>
        </a:defRPr>
      </a:lvl4pPr>
      <a:lvl5pPr algn="ctr" rtl="0" eaLnBrk="0" fontAlgn="base" hangingPunct="0">
        <a:spcBef>
          <a:spcPct val="0"/>
        </a:spcBef>
        <a:spcAft>
          <a:spcPct val="0"/>
        </a:spcAft>
        <a:defRPr sz="4399">
          <a:solidFill>
            <a:schemeClr val="tx2"/>
          </a:solidFill>
          <a:latin typeface="Times New Roman" pitchFamily="18" charset="0"/>
        </a:defRPr>
      </a:lvl5pPr>
      <a:lvl6pPr marL="457063" algn="ctr" rtl="0" fontAlgn="base">
        <a:spcBef>
          <a:spcPct val="0"/>
        </a:spcBef>
        <a:spcAft>
          <a:spcPct val="0"/>
        </a:spcAft>
        <a:defRPr sz="4399">
          <a:solidFill>
            <a:schemeClr val="tx2"/>
          </a:solidFill>
          <a:latin typeface="Times New Roman" pitchFamily="18" charset="0"/>
        </a:defRPr>
      </a:lvl6pPr>
      <a:lvl7pPr marL="914126" algn="ctr" rtl="0" fontAlgn="base">
        <a:spcBef>
          <a:spcPct val="0"/>
        </a:spcBef>
        <a:spcAft>
          <a:spcPct val="0"/>
        </a:spcAft>
        <a:defRPr sz="4399">
          <a:solidFill>
            <a:schemeClr val="tx2"/>
          </a:solidFill>
          <a:latin typeface="Times New Roman" pitchFamily="18" charset="0"/>
        </a:defRPr>
      </a:lvl7pPr>
      <a:lvl8pPr marL="1371189" algn="ctr" rtl="0" fontAlgn="base">
        <a:spcBef>
          <a:spcPct val="0"/>
        </a:spcBef>
        <a:spcAft>
          <a:spcPct val="0"/>
        </a:spcAft>
        <a:defRPr sz="4399">
          <a:solidFill>
            <a:schemeClr val="tx2"/>
          </a:solidFill>
          <a:latin typeface="Times New Roman" pitchFamily="18" charset="0"/>
        </a:defRPr>
      </a:lvl8pPr>
      <a:lvl9pPr marL="1828251" algn="ctr" rtl="0" fontAlgn="base">
        <a:spcBef>
          <a:spcPct val="0"/>
        </a:spcBef>
        <a:spcAft>
          <a:spcPct val="0"/>
        </a:spcAft>
        <a:defRPr sz="4399">
          <a:solidFill>
            <a:schemeClr val="tx2"/>
          </a:solidFill>
          <a:latin typeface="Times New Roman" pitchFamily="18" charset="0"/>
        </a:defRPr>
      </a:lvl9pPr>
    </p:titleStyle>
    <p:bodyStyle>
      <a:lvl1pPr marL="342797" indent="-342797" algn="l" rtl="0" eaLnBrk="0" fontAlgn="base" hangingPunct="0">
        <a:spcBef>
          <a:spcPct val="20000"/>
        </a:spcBef>
        <a:spcAft>
          <a:spcPct val="0"/>
        </a:spcAft>
        <a:buChar char="•"/>
        <a:defRPr sz="3199">
          <a:solidFill>
            <a:schemeClr val="tx1"/>
          </a:solidFill>
          <a:latin typeface="+mn-lt"/>
          <a:ea typeface="+mn-ea"/>
          <a:cs typeface="+mn-cs"/>
        </a:defRPr>
      </a:lvl1pPr>
      <a:lvl2pPr marL="742727" indent="-285664" algn="l" rtl="0" eaLnBrk="0" fontAlgn="base" hangingPunct="0">
        <a:spcBef>
          <a:spcPct val="20000"/>
        </a:spcBef>
        <a:spcAft>
          <a:spcPct val="0"/>
        </a:spcAft>
        <a:buChar char="–"/>
        <a:defRPr sz="2799">
          <a:solidFill>
            <a:schemeClr val="tx1"/>
          </a:solidFill>
          <a:latin typeface="+mn-lt"/>
        </a:defRPr>
      </a:lvl2pPr>
      <a:lvl3pPr marL="1142657" indent="-228531" algn="l" rtl="0" eaLnBrk="0" fontAlgn="base" hangingPunct="0">
        <a:spcBef>
          <a:spcPct val="20000"/>
        </a:spcBef>
        <a:spcAft>
          <a:spcPct val="0"/>
        </a:spcAft>
        <a:buChar char="•"/>
        <a:defRPr sz="2399">
          <a:solidFill>
            <a:schemeClr val="tx1"/>
          </a:solidFill>
          <a:latin typeface="+mn-lt"/>
        </a:defRPr>
      </a:lvl3pPr>
      <a:lvl4pPr marL="1599720" indent="-228531" algn="l" rtl="0" eaLnBrk="0" fontAlgn="base" hangingPunct="0">
        <a:spcBef>
          <a:spcPct val="20000"/>
        </a:spcBef>
        <a:spcAft>
          <a:spcPct val="0"/>
        </a:spcAft>
        <a:buChar char="–"/>
        <a:defRPr sz="1999">
          <a:solidFill>
            <a:schemeClr val="tx1"/>
          </a:solidFill>
          <a:latin typeface="+mn-lt"/>
        </a:defRPr>
      </a:lvl4pPr>
      <a:lvl5pPr marL="2056783" indent="-228531" algn="l" rtl="0" eaLnBrk="0" fontAlgn="base" hangingPunct="0">
        <a:spcBef>
          <a:spcPct val="20000"/>
        </a:spcBef>
        <a:spcAft>
          <a:spcPct val="0"/>
        </a:spcAft>
        <a:buChar char="»"/>
        <a:defRPr sz="1999">
          <a:solidFill>
            <a:schemeClr val="tx1"/>
          </a:solidFill>
          <a:latin typeface="+mn-lt"/>
        </a:defRPr>
      </a:lvl5pPr>
      <a:lvl6pPr marL="2513846" indent="-228531" algn="l" rtl="0" fontAlgn="base">
        <a:spcBef>
          <a:spcPct val="20000"/>
        </a:spcBef>
        <a:spcAft>
          <a:spcPct val="0"/>
        </a:spcAft>
        <a:buChar char="»"/>
        <a:defRPr sz="1999">
          <a:solidFill>
            <a:schemeClr val="tx1"/>
          </a:solidFill>
          <a:latin typeface="+mn-lt"/>
        </a:defRPr>
      </a:lvl6pPr>
      <a:lvl7pPr marL="2970908" indent="-228531" algn="l" rtl="0" fontAlgn="base">
        <a:spcBef>
          <a:spcPct val="20000"/>
        </a:spcBef>
        <a:spcAft>
          <a:spcPct val="0"/>
        </a:spcAft>
        <a:buChar char="»"/>
        <a:defRPr sz="1999">
          <a:solidFill>
            <a:schemeClr val="tx1"/>
          </a:solidFill>
          <a:latin typeface="+mn-lt"/>
        </a:defRPr>
      </a:lvl7pPr>
      <a:lvl8pPr marL="3427971" indent="-228531" algn="l" rtl="0" fontAlgn="base">
        <a:spcBef>
          <a:spcPct val="20000"/>
        </a:spcBef>
        <a:spcAft>
          <a:spcPct val="0"/>
        </a:spcAft>
        <a:buChar char="»"/>
        <a:defRPr sz="1999">
          <a:solidFill>
            <a:schemeClr val="tx1"/>
          </a:solidFill>
          <a:latin typeface="+mn-lt"/>
        </a:defRPr>
      </a:lvl8pPr>
      <a:lvl9pPr marL="3885034" indent="-228531" algn="l" rtl="0" fontAlgn="base">
        <a:spcBef>
          <a:spcPct val="20000"/>
        </a:spcBef>
        <a:spcAft>
          <a:spcPct val="0"/>
        </a:spcAft>
        <a:buChar char="»"/>
        <a:defRPr sz="1999">
          <a:solidFill>
            <a:schemeClr val="tx1"/>
          </a:solidFill>
          <a:latin typeface="+mn-lt"/>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D78208-3D94-D547-5E39-C22C20BD9E24}"/>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5B2519-695E-F7C5-68E6-3402D10B7B34}"/>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ACE7BB-0265-5F0A-4CEC-167350BA0D22}"/>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98F74ED-B4A6-412B-85C0-817C810B668C}" type="datetimeFigureOut">
              <a:rPr lang="en-US" smtClean="0"/>
              <a:t>10/29/2026</a:t>
            </a:fld>
            <a:endParaRPr lang="en-US" dirty="0"/>
          </a:p>
        </p:txBody>
      </p:sp>
      <p:sp>
        <p:nvSpPr>
          <p:cNvPr id="5" name="Footer Placeholder 4">
            <a:extLst>
              <a:ext uri="{FF2B5EF4-FFF2-40B4-BE49-F238E27FC236}">
                <a16:creationId xmlns:a16="http://schemas.microsoft.com/office/drawing/2014/main" id="{DEE973B6-44BB-F5B2-5BC5-F844D37202C2}"/>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2600B5A4-E987-D1FE-8C4F-34E453096124}"/>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252E99-F92D-40DB-A4F7-1271E96DC90A}" type="slidenum">
              <a:rPr lang="en-US" smtClean="0"/>
              <a:t>‹#›</a:t>
            </a:fld>
            <a:endParaRPr lang="en-US" dirty="0"/>
          </a:p>
        </p:txBody>
      </p:sp>
    </p:spTree>
    <p:extLst>
      <p:ext uri="{BB962C8B-B14F-4D97-AF65-F5344CB8AC3E}">
        <p14:creationId xmlns:p14="http://schemas.microsoft.com/office/powerpoint/2010/main" val="3013743586"/>
      </p:ext>
    </p:extLst>
  </p:cSld>
  <p:clrMap bg1="lt1" tx1="dk1" bg2="lt2" tx2="dk2" accent1="accent1" accent2="accent2" accent3="accent3" accent4="accent4" accent5="accent5" accent6="accent6" hlink="hlink" folHlink="folHlink"/>
  <p:sldLayoutIdLst>
    <p:sldLayoutId id="2147483664" r:id="rId1"/>
    <p:sldLayoutId id="2147483665" r:id="rId2"/>
  </p:sldLayoutIdLst>
  <p:transition spd="slow">
    <p:cover/>
  </p:transition>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mailto:pfellman@gibperk.co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jpeg"/><Relationship Id="rId4" Type="http://schemas.openxmlformats.org/officeDocument/2006/relationships/hyperlink" Target="mailto:tedperkins@gibperk.com"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mpezzner@gibperk.com"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learningmarket.org/"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mailto:tperkins@gibperk.com" TargetMode="External"/><Relationship Id="rId2" Type="http://schemas.openxmlformats.org/officeDocument/2006/relationships/hyperlink" Target="mailto:mpezzner@gibperk.com" TargetMode="External"/><Relationship Id="rId1" Type="http://schemas.openxmlformats.org/officeDocument/2006/relationships/slideLayout" Target="../slideLayouts/slideLayout8.xml"/><Relationship Id="rId4" Type="http://schemas.openxmlformats.org/officeDocument/2006/relationships/image" Target="../media/image6.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mailto:tperkins@gibperk.com" TargetMode="Externa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p:cNvGrpSpPr/>
        <p:nvPr/>
      </p:nvGrpSpPr>
      <p:grpSpPr>
        <a:xfrm>
          <a:off x="0" y="0"/>
          <a:ext cx="0" cy="0"/>
          <a:chOff x="0" y="0"/>
          <a:chExt cx="0" cy="0"/>
        </a:xfrm>
      </p:grpSpPr>
      <p:sp>
        <p:nvSpPr>
          <p:cNvPr id="4" name="Text 2"/>
          <p:cNvSpPr/>
          <p:nvPr/>
        </p:nvSpPr>
        <p:spPr>
          <a:xfrm>
            <a:off x="0" y="2148840"/>
            <a:ext cx="12191695"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3544312" y="2874645"/>
            <a:ext cx="5704884" cy="1188471"/>
          </a:xfrm>
          <a:prstGeom prst="rect">
            <a:avLst/>
          </a:prstGeom>
          <a:noFill/>
          <a:ln>
            <a:solidFill>
              <a:schemeClr val="accent4"/>
            </a:solidFill>
          </a:ln>
          <a:effectLst>
            <a:outerShdw blurRad="50800" dist="50800" dir="5400000" algn="ctr" rotWithShape="0">
              <a:srgbClr val="000000">
                <a:alpha val="99000"/>
              </a:srgbClr>
            </a:outerShdw>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The Income Taxation of Dying</a:t>
            </a:r>
            <a:endPar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731520" y="3429000"/>
            <a:ext cx="10728655" cy="5486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731520" y="4160520"/>
            <a:ext cx="10728655" cy="41148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32B7F53-3F4C-C7D0-9A17-F70DB77E0634}"/>
              </a:ext>
            </a:extLst>
          </p:cNvPr>
          <p:cNvSpPr txBox="1"/>
          <p:nvPr/>
        </p:nvSpPr>
        <p:spPr>
          <a:xfrm>
            <a:off x="2741582" y="1765642"/>
            <a:ext cx="6951058"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YourOnLineProfessor.net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C000">
                    <a:lumMod val="40000"/>
                    <a:lumOff val="60000"/>
                  </a:srgbClr>
                </a:solidFill>
                <a:effectLst/>
                <a:uLnTx/>
                <a:uFillTx/>
                <a:latin typeface="Brush Script MT" panose="03060802040406070304" pitchFamily="66" charset="0"/>
                <a:ea typeface="+mn-ea"/>
                <a:cs typeface="+mn-cs"/>
              </a:rPr>
              <a:t>Presents</a:t>
            </a:r>
            <a:r>
              <a:rPr kumimoji="0" lang="en-US" sz="1800" b="0" i="0" u="none" strike="noStrike" kern="1200" cap="none" spc="0" normalizeH="0" baseline="0" noProof="0" dirty="0">
                <a:ln>
                  <a:noFill/>
                </a:ln>
                <a:solidFill>
                  <a:srgbClr val="FFC000">
                    <a:lumMod val="40000"/>
                    <a:lumOff val="60000"/>
                  </a:srgbClr>
                </a:solidFill>
                <a:effectLst/>
                <a:uLnTx/>
                <a:uFillTx/>
                <a:latin typeface="Brush Script MT" panose="03060802040406070304" pitchFamily="66" charset="0"/>
                <a:ea typeface="+mn-ea"/>
                <a:cs typeface="+mn-cs"/>
              </a:rPr>
              <a:t> </a:t>
            </a:r>
          </a:p>
        </p:txBody>
      </p:sp>
      <p:sp>
        <p:nvSpPr>
          <p:cNvPr id="12" name="TextBox 11">
            <a:extLst>
              <a:ext uri="{FF2B5EF4-FFF2-40B4-BE49-F238E27FC236}">
                <a16:creationId xmlns:a16="http://schemas.microsoft.com/office/drawing/2014/main" id="{BE8C2E2F-C388-3D31-E010-DB75C8B2F165}"/>
              </a:ext>
            </a:extLst>
          </p:cNvPr>
          <p:cNvSpPr txBox="1"/>
          <p:nvPr/>
        </p:nvSpPr>
        <p:spPr>
          <a:xfrm>
            <a:off x="2935499" y="4209837"/>
            <a:ext cx="6951058"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t>CONTINUING EDUCATION CREDIT – </a:t>
            </a:r>
            <a:b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br>
            <a: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t>1.0 Hour of Live Webcast Credit </a:t>
            </a:r>
            <a:b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br>
            <a: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t>in jurisdictions in which Youronlineprofessor.net </a:t>
            </a:r>
            <a:b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br>
            <a: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t>is an accredited provider of CPE and CLE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3">
            <a:extLst>
              <a:ext uri="{FF2B5EF4-FFF2-40B4-BE49-F238E27FC236}">
                <a16:creationId xmlns:a16="http://schemas.microsoft.com/office/drawing/2014/main" id="{76F0FF20-D877-41E7-9312-81BEEAA4B248}"/>
              </a:ext>
            </a:extLst>
          </p:cNvPr>
          <p:cNvSpPr txBox="1">
            <a:spLocks noChangeArrowheads="1"/>
          </p:cNvSpPr>
          <p:nvPr/>
        </p:nvSpPr>
        <p:spPr bwMode="auto">
          <a:xfrm>
            <a:off x="1118896" y="991239"/>
            <a:ext cx="324044" cy="830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4C410A"/>
                </a:solidFill>
                <a:latin typeface="Tahoma" panose="020B0604030504040204" pitchFamily="34" charset="0"/>
              </a:defRPr>
            </a:lvl1pPr>
            <a:lvl2pPr marL="742950" indent="-285750">
              <a:spcBef>
                <a:spcPct val="20000"/>
              </a:spcBef>
              <a:buChar char="–"/>
              <a:defRPr sz="1600">
                <a:solidFill>
                  <a:srgbClr val="4C410A"/>
                </a:solidFill>
                <a:latin typeface="Tahoma" panose="020B0604030504040204" pitchFamily="34" charset="0"/>
              </a:defRPr>
            </a:lvl2pPr>
            <a:lvl3pPr marL="1143000" indent="-228600">
              <a:spcBef>
                <a:spcPct val="20000"/>
              </a:spcBef>
              <a:buChar char="•"/>
              <a:defRPr sz="1400">
                <a:solidFill>
                  <a:srgbClr val="4C410A"/>
                </a:solidFill>
                <a:latin typeface="Tahoma" panose="020B0604030504040204" pitchFamily="34" charset="0"/>
              </a:defRPr>
            </a:lvl3pPr>
            <a:lvl4pPr marL="1600200" indent="-228600">
              <a:spcBef>
                <a:spcPct val="20000"/>
              </a:spcBef>
              <a:buChar char="–"/>
              <a:defRPr sz="1200">
                <a:solidFill>
                  <a:srgbClr val="4C410A"/>
                </a:solidFill>
                <a:latin typeface="Tahoma" panose="020B0604030504040204" pitchFamily="34" charset="0"/>
              </a:defRPr>
            </a:lvl4pPr>
            <a:lvl5pPr marL="2057400" indent="-228600">
              <a:spcBef>
                <a:spcPct val="20000"/>
              </a:spcBef>
              <a:buChar char="»"/>
              <a:defRPr sz="1200">
                <a:solidFill>
                  <a:srgbClr val="4C410A"/>
                </a:solidFill>
                <a:latin typeface="Tahoma" panose="020B0604030504040204" pitchFamily="34" charset="0"/>
              </a:defRPr>
            </a:lvl5pPr>
            <a:lvl6pPr marL="2514600" indent="-228600" eaLnBrk="0" fontAlgn="base" hangingPunct="0">
              <a:spcBef>
                <a:spcPct val="20000"/>
              </a:spcBef>
              <a:spcAft>
                <a:spcPct val="0"/>
              </a:spcAft>
              <a:buChar char="»"/>
              <a:defRPr sz="1200">
                <a:solidFill>
                  <a:srgbClr val="4C410A"/>
                </a:solidFill>
                <a:latin typeface="Tahoma" panose="020B0604030504040204" pitchFamily="34" charset="0"/>
              </a:defRPr>
            </a:lvl6pPr>
            <a:lvl7pPr marL="2971800" indent="-228600" eaLnBrk="0" fontAlgn="base" hangingPunct="0">
              <a:spcBef>
                <a:spcPct val="20000"/>
              </a:spcBef>
              <a:spcAft>
                <a:spcPct val="0"/>
              </a:spcAft>
              <a:buChar char="»"/>
              <a:defRPr sz="1200">
                <a:solidFill>
                  <a:srgbClr val="4C410A"/>
                </a:solidFill>
                <a:latin typeface="Tahoma" panose="020B0604030504040204" pitchFamily="34" charset="0"/>
              </a:defRPr>
            </a:lvl7pPr>
            <a:lvl8pPr marL="3429000" indent="-228600" eaLnBrk="0" fontAlgn="base" hangingPunct="0">
              <a:spcBef>
                <a:spcPct val="20000"/>
              </a:spcBef>
              <a:spcAft>
                <a:spcPct val="0"/>
              </a:spcAft>
              <a:buChar char="»"/>
              <a:defRPr sz="1200">
                <a:solidFill>
                  <a:srgbClr val="4C410A"/>
                </a:solidFill>
                <a:latin typeface="Tahoma" panose="020B0604030504040204" pitchFamily="34" charset="0"/>
              </a:defRPr>
            </a:lvl8pPr>
            <a:lvl9pPr marL="3886200" indent="-228600" eaLnBrk="0" fontAlgn="base" hangingPunct="0">
              <a:spcBef>
                <a:spcPct val="20000"/>
              </a:spcBef>
              <a:spcAft>
                <a:spcPct val="0"/>
              </a:spcAft>
              <a:buChar char="»"/>
              <a:defRPr sz="1200">
                <a:solidFill>
                  <a:srgbClr val="4C410A"/>
                </a:solidFill>
                <a:latin typeface="Tahoma" panose="020B0604030504040204" pitchFamily="34" charset="0"/>
              </a:defRPr>
            </a:lvl9pPr>
          </a:lstStyle>
          <a:p>
            <a:pPr marL="0" marR="0" lvl="0" indent="0" algn="l" defTabSz="914126" rtl="0" eaLnBrk="1" fontAlgn="base" latinLnBrk="0" hangingPunct="1">
              <a:lnSpc>
                <a:spcPct val="100000"/>
              </a:lnSpc>
              <a:spcBef>
                <a:spcPct val="0"/>
              </a:spcBef>
              <a:spcAft>
                <a:spcPct val="0"/>
              </a:spcAft>
              <a:buClrTx/>
              <a:buSzTx/>
              <a:buFontTx/>
              <a:buNone/>
              <a:tabLst/>
              <a:defRPr/>
            </a:pPr>
            <a:r>
              <a:rPr kumimoji="0" lang="en-US" altLang="en-US" sz="4799"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 </a:t>
            </a:r>
          </a:p>
        </p:txBody>
      </p:sp>
      <p:sp>
        <p:nvSpPr>
          <p:cNvPr id="13" name="TextBox 12">
            <a:extLst>
              <a:ext uri="{FF2B5EF4-FFF2-40B4-BE49-F238E27FC236}">
                <a16:creationId xmlns:a16="http://schemas.microsoft.com/office/drawing/2014/main" id="{0BE34527-3C17-498A-8391-3A518204F4DC}"/>
              </a:ext>
            </a:extLst>
          </p:cNvPr>
          <p:cNvSpPr txBox="1"/>
          <p:nvPr/>
        </p:nvSpPr>
        <p:spPr>
          <a:xfrm>
            <a:off x="3865827" y="841643"/>
            <a:ext cx="8125883" cy="6015465"/>
          </a:xfrm>
          <a:prstGeom prst="rect">
            <a:avLst/>
          </a:prstGeom>
          <a:noFill/>
          <a:ln w="31750">
            <a:noFill/>
          </a:ln>
        </p:spPr>
        <p:txBody>
          <a:bodyPr lIns="274249" tIns="182832" rIns="274249">
            <a:spAutoFit/>
          </a:bodyPr>
          <a:lstStyle/>
          <a:p>
            <a:pPr marL="0" marR="0" lvl="0" indent="0" algn="l" defTabSz="914126" rtl="0" eaLnBrk="1" fontAlgn="base" latinLnBrk="0" hangingPunct="1">
              <a:lnSpc>
                <a:spcPct val="100000"/>
              </a:lnSpc>
              <a:spcBef>
                <a:spcPct val="0"/>
              </a:spcBef>
              <a:spcAft>
                <a:spcPts val="600"/>
              </a:spcAft>
              <a:buClrTx/>
              <a:buSzTx/>
              <a:buFontTx/>
              <a:buNone/>
              <a:tabLst/>
              <a:defRPr/>
            </a:pPr>
            <a:r>
              <a:rPr kumimoji="0" lang="en-US" sz="23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arrow" panose="020B0606020202030204" pitchFamily="34" charset="0"/>
                <a:ea typeface="Tahoma" pitchFamily="34" charset="0"/>
                <a:cs typeface="Calibri" pitchFamily="34" charset="0"/>
              </a:rPr>
              <a:t>EDWARD L. PERKINS, BA, JD, LLM(Tax), CPA</a:t>
            </a:r>
          </a:p>
          <a:p>
            <a:pPr marL="457063" marR="0" lvl="0" indent="0" algn="l" defTabSz="914126" rtl="0" eaLnBrk="1" fontAlgn="base" latinLnBrk="0" hangingPunct="1">
              <a:lnSpc>
                <a:spcPct val="100000"/>
              </a:lnSpc>
              <a:spcBef>
                <a:spcPct val="0"/>
              </a:spcBef>
              <a:spcAft>
                <a:spcPts val="600"/>
              </a:spcAft>
              <a:buClrTx/>
              <a:buSzTx/>
              <a:buFontTx/>
              <a:buNone/>
              <a:tabLst/>
              <a:defRPr/>
            </a:pPr>
            <a:r>
              <a:rPr kumimoji="0" lang="en-US" sz="1999" b="0" i="0" u="none" strike="noStrike" kern="1200" cap="none" spc="0" normalizeH="0" baseline="0" noProof="0" dirty="0">
                <a:ln>
                  <a:noFill/>
                </a:ln>
                <a:solidFill>
                  <a:srgbClr val="000000">
                    <a:lumMod val="50000"/>
                    <a:lumOff val="50000"/>
                  </a:srgbClr>
                </a:solidFill>
                <a:effectLst/>
                <a:uLnTx/>
                <a:uFillTx/>
                <a:latin typeface="Arial Narrow" panose="020B0606020202030204" pitchFamily="34" charset="0"/>
                <a:ea typeface="Tahoma" pitchFamily="34" charset="0"/>
                <a:cs typeface="Calibri" pitchFamily="34" charset="0"/>
              </a:rPr>
              <a:t>Founding Shareholder - </a:t>
            </a:r>
            <a:r>
              <a:rPr kumimoji="0" lang="en-US" sz="1999" b="0" i="0" u="none" strike="noStrike" kern="1200" cap="all" spc="0" normalizeH="0" baseline="0" noProof="0" dirty="0">
                <a:ln>
                  <a:noFill/>
                </a:ln>
                <a:solidFill>
                  <a:srgbClr val="000000">
                    <a:lumMod val="50000"/>
                    <a:lumOff val="50000"/>
                  </a:srgbClr>
                </a:solidFill>
                <a:effectLst/>
                <a:uLnTx/>
                <a:uFillTx/>
                <a:latin typeface="Gill Sans MT" panose="020B0502020104020203" pitchFamily="34" charset="0"/>
                <a:ea typeface="Tahoma" pitchFamily="34" charset="0"/>
                <a:cs typeface="Calibri" pitchFamily="34" charset="0"/>
              </a:rPr>
              <a:t>Gibson &amp; Perkins, PC</a:t>
            </a:r>
          </a:p>
          <a:p>
            <a:pPr marL="0" marR="0" lvl="0" indent="0" algn="l" defTabSz="685594" rtl="0" eaLnBrk="1" fontAlgn="base" latinLnBrk="0" hangingPunct="1">
              <a:lnSpc>
                <a:spcPct val="100000"/>
              </a:lnSpc>
              <a:spcBef>
                <a:spcPct val="0"/>
              </a:spcBef>
              <a:spcAft>
                <a:spcPct val="0"/>
              </a:spcAft>
              <a:buClrTx/>
              <a:buSzTx/>
              <a:buFontTx/>
              <a:buNone/>
              <a:tabLst/>
              <a:defRPr/>
            </a:pPr>
            <a:endParaRPr kumimoji="0" lang="en-US" altLang="en-US" sz="1500" b="1" i="0" u="none" strike="noStrike" kern="1200" cap="none" spc="0" normalizeH="0" baseline="0" noProof="0" dirty="0">
              <a:ln>
                <a:noFill/>
              </a:ln>
              <a:solidFill>
                <a:srgbClr val="C00000"/>
              </a:solidFill>
              <a:effectLst/>
              <a:uLnTx/>
              <a:uFillTx/>
              <a:latin typeface="Calibri" panose="020F0502020204030204" pitchFamily="34" charset="0"/>
              <a:ea typeface="+mn-ea"/>
              <a:cs typeface="Times New Roman" panose="02020603050405020304" pitchFamily="18" charset="0"/>
              <a:hlinkClick r:id="rId3">
                <a:extLst>
                  <a:ext uri="{A12FA001-AC4F-418D-AE19-62706E023703}">
                    <ahyp:hlinkClr xmlns:ahyp="http://schemas.microsoft.com/office/drawing/2018/hyperlinkcolor" val="tx"/>
                  </a:ext>
                </a:extLst>
              </a:hlinkClick>
            </a:endParaRPr>
          </a:p>
          <a:p>
            <a:pPr marL="0" marR="0" lvl="0" indent="0" algn="l" defTabSz="685594" rtl="0" eaLnBrk="1" fontAlgn="base" latinLnBrk="0" hangingPunct="1">
              <a:lnSpc>
                <a:spcPct val="100000"/>
              </a:lnSpc>
              <a:spcBef>
                <a:spcPct val="0"/>
              </a:spcBef>
              <a:spcAft>
                <a:spcPts val="600"/>
              </a:spcAft>
              <a:buClrTx/>
              <a:buSzTx/>
              <a:buFontTx/>
              <a:buNone/>
              <a:tabLst/>
              <a:defRPr/>
            </a:pPr>
            <a:r>
              <a:rPr kumimoji="0" lang="en-US" altLang="en-US" sz="1500" b="1" i="0" u="none" strike="noStrike" kern="1200" cap="none" spc="0" normalizeH="0" baseline="0" noProof="0" dirty="0">
                <a:ln>
                  <a:noFill/>
                </a:ln>
                <a:solidFill>
                  <a:srgbClr val="C00000"/>
                </a:solidFill>
                <a:effectLst/>
                <a:uLnTx/>
                <a:uFillTx/>
                <a:latin typeface="Calibri" panose="020F0502020204030204" pitchFamily="34" charset="0"/>
                <a:ea typeface="+mn-ea"/>
                <a:cs typeface="Times New Roman" panose="02020603050405020304" pitchFamily="18" charset="0"/>
                <a:hlinkClick r:id="rId4">
                  <a:extLst>
                    <a:ext uri="{A12FA001-AC4F-418D-AE19-62706E023703}">
                      <ahyp:hlinkClr xmlns:ahyp="http://schemas.microsoft.com/office/drawing/2018/hyperlinkcolor" val="tx"/>
                    </a:ext>
                  </a:extLst>
                </a:hlinkClick>
              </a:rPr>
              <a:t>tedperkins@gibperk.com</a:t>
            </a:r>
            <a:br>
              <a:rPr kumimoji="0" lang="en-US" altLang="en-US" sz="1500" b="1" i="0" u="none" strike="noStrike" kern="1200" cap="none" spc="0" normalizeH="0" baseline="0" noProof="0" dirty="0">
                <a:ln>
                  <a:noFill/>
                </a:ln>
                <a:solidFill>
                  <a:srgbClr val="C00000"/>
                </a:solidFill>
                <a:effectLst/>
                <a:uLnTx/>
                <a:uFillTx/>
                <a:latin typeface="Calibri" panose="020F0502020204030204" pitchFamily="34" charset="0"/>
                <a:ea typeface="+mn-ea"/>
                <a:cs typeface="Times New Roman" panose="02020603050405020304" pitchFamily="18" charset="0"/>
              </a:rPr>
            </a:br>
            <a:r>
              <a:rPr kumimoji="0" lang="en-US" alt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panose="02020603050405020304" pitchFamily="18" charset="0"/>
              </a:rPr>
              <a:t> 610.565.1708 ext. 102</a:t>
            </a:r>
          </a:p>
          <a:p>
            <a:pPr marL="0" marR="0" lvl="0" indent="0" algn="l" defTabSz="914126" rtl="0" eaLnBrk="1" fontAlgn="base" latinLnBrk="0" hangingPunct="1">
              <a:lnSpc>
                <a:spcPct val="100000"/>
              </a:lnSpc>
              <a:spcBef>
                <a:spcPct val="0"/>
              </a:spcBef>
              <a:spcAft>
                <a:spcPct val="0"/>
              </a:spcAft>
              <a:buClrTx/>
              <a:buSzTx/>
              <a:buFontTx/>
              <a:buNone/>
              <a:tabLst/>
              <a:defRPr/>
            </a:pPr>
            <a:r>
              <a:rPr kumimoji="0" lang="en-US" sz="19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arrow" panose="020B0606020202030204" pitchFamily="34" charset="0"/>
                <a:ea typeface="Tahoma" pitchFamily="34" charset="0"/>
                <a:cs typeface="Calibri" pitchFamily="34" charset="0"/>
              </a:rPr>
              <a:t>Adjunct Professor</a:t>
            </a:r>
          </a:p>
          <a:p>
            <a:pPr marL="457063" marR="0" lvl="0" indent="0" algn="l" defTabSz="914126" rtl="0" eaLnBrk="1" fontAlgn="base" latinLnBrk="0" hangingPunct="1">
              <a:lnSpc>
                <a:spcPct val="100000"/>
              </a:lnSpc>
              <a:spcBef>
                <a:spcPts val="600"/>
              </a:spcBef>
              <a:spcAft>
                <a:spcPts val="600"/>
              </a:spcAft>
              <a:buClrTx/>
              <a:buSzTx/>
              <a:buFontTx/>
              <a:buNone/>
              <a:tabLst/>
              <a:defRPr/>
            </a:pPr>
            <a:r>
              <a:rPr kumimoji="0" lang="en-US" sz="1999" b="0" i="0" u="none" strike="noStrike" kern="1200" cap="none" spc="0" normalizeH="0" baseline="0" noProof="0" dirty="0">
                <a:ln>
                  <a:noFill/>
                </a:ln>
                <a:solidFill>
                  <a:srgbClr val="000000">
                    <a:lumMod val="50000"/>
                    <a:lumOff val="50000"/>
                  </a:srgbClr>
                </a:solidFill>
                <a:effectLst/>
                <a:uLnTx/>
                <a:uFillTx/>
                <a:latin typeface="Arial Narrow" panose="020B0606020202030204" pitchFamily="34" charset="0"/>
                <a:ea typeface="Tahoma" pitchFamily="34" charset="0"/>
                <a:cs typeface="Calibri" pitchFamily="34" charset="0"/>
              </a:rPr>
              <a:t>Villanova University School of Law - </a:t>
            </a:r>
            <a:r>
              <a:rPr kumimoji="0" lang="en-US" sz="1999" b="0" i="1" u="none" strike="noStrike" kern="1200" cap="none" spc="0" normalizeH="0" baseline="0" noProof="0" dirty="0">
                <a:ln>
                  <a:noFill/>
                </a:ln>
                <a:solidFill>
                  <a:srgbClr val="000000">
                    <a:lumMod val="50000"/>
                    <a:lumOff val="50000"/>
                  </a:srgbClr>
                </a:solidFill>
                <a:effectLst/>
                <a:uLnTx/>
                <a:uFillTx/>
                <a:latin typeface="Arial Narrow" panose="020B0606020202030204" pitchFamily="34" charset="0"/>
                <a:ea typeface="Tahoma" pitchFamily="34" charset="0"/>
                <a:cs typeface="Calibri" pitchFamily="34" charset="0"/>
              </a:rPr>
              <a:t>Graduate Tax Program</a:t>
            </a:r>
          </a:p>
          <a:p>
            <a:pPr marL="0" marR="0" lvl="0" indent="0" algn="l" defTabSz="914126" rtl="0" eaLnBrk="1" fontAlgn="base" latinLnBrk="0" hangingPunct="1">
              <a:lnSpc>
                <a:spcPct val="100000"/>
              </a:lnSpc>
              <a:spcBef>
                <a:spcPts val="600"/>
              </a:spcBef>
              <a:spcAft>
                <a:spcPts val="600"/>
              </a:spcAft>
              <a:buClrTx/>
              <a:buSzTx/>
              <a:buFontTx/>
              <a:buNone/>
              <a:tabLst/>
              <a:defRPr/>
            </a:pPr>
            <a:r>
              <a:rPr kumimoji="0" lang="en-US" sz="19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arrow" panose="020B0606020202030204" pitchFamily="34" charset="0"/>
                <a:ea typeface="Tahoma" pitchFamily="34" charset="0"/>
                <a:cs typeface="Calibri" pitchFamily="34" charset="0"/>
              </a:rPr>
              <a:t>Author </a:t>
            </a:r>
          </a:p>
          <a:p>
            <a:pPr marL="685594" marR="0" lvl="0" indent="-228531" algn="l" defTabSz="914126" rtl="0" eaLnBrk="1" fontAlgn="base" latinLnBrk="0" hangingPunct="1">
              <a:lnSpc>
                <a:spcPct val="100000"/>
              </a:lnSpc>
              <a:spcBef>
                <a:spcPts val="300"/>
              </a:spcBef>
              <a:spcAft>
                <a:spcPts val="300"/>
              </a:spcAft>
              <a:buClrTx/>
              <a:buSzTx/>
              <a:buFont typeface="Arial" panose="020B0604020202020204" pitchFamily="34" charset="0"/>
              <a:buChar char="•"/>
              <a:tabLst/>
              <a:defRPr/>
            </a:pPr>
            <a:r>
              <a:rPr kumimoji="0" lang="en-US" sz="1799" b="0" i="0" u="none" strike="noStrike" kern="1200" cap="none" spc="0" normalizeH="0" baseline="0" noProof="0" dirty="0">
                <a:ln>
                  <a:noFill/>
                </a:ln>
                <a:solidFill>
                  <a:srgbClr val="C00000"/>
                </a:solidFill>
                <a:effectLst/>
                <a:uLnTx/>
                <a:uFillTx/>
                <a:latin typeface="Arial Narrow" panose="020B0606020202030204" pitchFamily="34" charset="0"/>
                <a:ea typeface="Tahoma" pitchFamily="34" charset="0"/>
                <a:cs typeface="Calibri" pitchFamily="34" charset="0"/>
              </a:rPr>
              <a:t>AICPA’s – Taxation of Trusts and Estates</a:t>
            </a:r>
          </a:p>
          <a:p>
            <a:pPr marL="685594" marR="0" lvl="0" indent="-228531" algn="l" defTabSz="914126" rtl="0" eaLnBrk="1" fontAlgn="base" latinLnBrk="0" hangingPunct="1">
              <a:lnSpc>
                <a:spcPct val="100000"/>
              </a:lnSpc>
              <a:spcBef>
                <a:spcPts val="300"/>
              </a:spcBef>
              <a:spcAft>
                <a:spcPts val="300"/>
              </a:spcAft>
              <a:buClrTx/>
              <a:buSzTx/>
              <a:buFont typeface="Arial" panose="020B0604020202020204" pitchFamily="34" charset="0"/>
              <a:buChar char="•"/>
              <a:tabLst/>
              <a:defRPr/>
            </a:pPr>
            <a:r>
              <a:rPr kumimoji="0" lang="en-US" sz="1799" b="0" i="0" u="none" strike="noStrike" kern="1200" cap="none" spc="0" normalizeH="0" baseline="0" noProof="0" dirty="0">
                <a:ln>
                  <a:noFill/>
                </a:ln>
                <a:solidFill>
                  <a:srgbClr val="C00000"/>
                </a:solidFill>
                <a:effectLst/>
                <a:uLnTx/>
                <a:uFillTx/>
                <a:latin typeface="Arial Narrow" panose="020B0606020202030204" pitchFamily="34" charset="0"/>
                <a:ea typeface="Tahoma" pitchFamily="34" charset="0"/>
                <a:cs typeface="Calibri" pitchFamily="34" charset="0"/>
              </a:rPr>
              <a:t>AICPA’s – Fundamentals of Trusts</a:t>
            </a:r>
          </a:p>
          <a:p>
            <a:pPr marL="685594" marR="0" lvl="0" indent="-228531" algn="l" defTabSz="914126" rtl="0" eaLnBrk="1" fontAlgn="base" latinLnBrk="0" hangingPunct="1">
              <a:lnSpc>
                <a:spcPct val="100000"/>
              </a:lnSpc>
              <a:spcBef>
                <a:spcPts val="300"/>
              </a:spcBef>
              <a:spcAft>
                <a:spcPts val="300"/>
              </a:spcAft>
              <a:buClrTx/>
              <a:buSzTx/>
              <a:buFont typeface="Arial" panose="020B0604020202020204" pitchFamily="34" charset="0"/>
              <a:buChar char="•"/>
              <a:tabLst/>
              <a:defRPr/>
            </a:pPr>
            <a:r>
              <a:rPr kumimoji="0" lang="en-US" sz="17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arrow" panose="020B0606020202030204" pitchFamily="34" charset="0"/>
                <a:ea typeface="Tahoma" pitchFamily="34" charset="0"/>
                <a:cs typeface="Calibri" pitchFamily="34" charset="0"/>
              </a:rPr>
              <a:t>Drafting Wills That Work in Pennsylvania</a:t>
            </a:r>
          </a:p>
          <a:p>
            <a:pPr marL="685594" marR="0" lvl="0" indent="-228531" algn="l" defTabSz="914126" rtl="0" eaLnBrk="1" fontAlgn="base" latinLnBrk="0" hangingPunct="1">
              <a:lnSpc>
                <a:spcPct val="100000"/>
              </a:lnSpc>
              <a:spcBef>
                <a:spcPts val="300"/>
              </a:spcBef>
              <a:spcAft>
                <a:spcPts val="300"/>
              </a:spcAft>
              <a:buClrTx/>
              <a:buSzTx/>
              <a:buFont typeface="Arial" panose="020B0604020202020204" pitchFamily="34" charset="0"/>
              <a:buChar char="•"/>
              <a:tabLst/>
              <a:defRPr/>
            </a:pPr>
            <a:r>
              <a:rPr kumimoji="0" lang="en-US" sz="17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arrow" panose="020B0606020202030204" pitchFamily="34" charset="0"/>
                <a:ea typeface="Tahoma" pitchFamily="34" charset="0"/>
                <a:cs typeface="Calibri" pitchFamily="34" charset="0"/>
              </a:rPr>
              <a:t>PBI - Special Needs Trusts in Pennsylvania</a:t>
            </a:r>
          </a:p>
          <a:p>
            <a:pPr marL="685594" marR="0" lvl="0" indent="-228531" algn="l" defTabSz="914126" rtl="0" eaLnBrk="1" fontAlgn="base" latinLnBrk="0" hangingPunct="1">
              <a:lnSpc>
                <a:spcPct val="100000"/>
              </a:lnSpc>
              <a:spcBef>
                <a:spcPts val="300"/>
              </a:spcBef>
              <a:spcAft>
                <a:spcPts val="300"/>
              </a:spcAft>
              <a:buClrTx/>
              <a:buSzTx/>
              <a:buFont typeface="Arial" panose="020B0604020202020204" pitchFamily="34" charset="0"/>
              <a:buChar char="•"/>
              <a:tabLst/>
              <a:defRPr/>
            </a:pPr>
            <a:r>
              <a:rPr kumimoji="0" lang="en-US" sz="17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arrow" panose="020B0606020202030204" pitchFamily="34" charset="0"/>
                <a:ea typeface="Tahoma" pitchFamily="34" charset="0"/>
                <a:cs typeface="Calibri" pitchFamily="34" charset="0"/>
              </a:rPr>
              <a:t>PBI - The Pennsylvania Trusts Handbook</a:t>
            </a:r>
          </a:p>
          <a:p>
            <a:pPr marL="685594" marR="0" lvl="0" indent="-228531" algn="l" defTabSz="914126" rtl="0" eaLnBrk="1" fontAlgn="base" latinLnBrk="0" hangingPunct="1">
              <a:lnSpc>
                <a:spcPct val="100000"/>
              </a:lnSpc>
              <a:spcBef>
                <a:spcPts val="300"/>
              </a:spcBef>
              <a:spcAft>
                <a:spcPts val="300"/>
              </a:spcAft>
              <a:buClrTx/>
              <a:buSzTx/>
              <a:buFont typeface="Arial" panose="020B0604020202020204" pitchFamily="34" charset="0"/>
              <a:buChar char="•"/>
              <a:tabLst/>
              <a:defRPr/>
            </a:pPr>
            <a:r>
              <a:rPr kumimoji="0" lang="en-US" sz="17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arrow" panose="020B0606020202030204" pitchFamily="34" charset="0"/>
                <a:ea typeface="Tahoma" pitchFamily="34" charset="0"/>
                <a:cs typeface="Calibri" pitchFamily="34" charset="0"/>
              </a:rPr>
              <a:t>PBI -  The ABCs of Will Contests – </a:t>
            </a:r>
            <a:r>
              <a:rPr kumimoji="0" lang="en-US" sz="1799" b="0" i="0" u="none" strike="noStrike" kern="1200" cap="none" spc="0" normalizeH="0" baseline="0" noProof="0" dirty="0">
                <a:ln>
                  <a:noFill/>
                </a:ln>
                <a:solidFill>
                  <a:srgbClr val="FFFFFF">
                    <a:lumMod val="65000"/>
                  </a:srgbClr>
                </a:solidFill>
                <a:effectLst/>
                <a:uLnTx/>
                <a:uFillTx/>
                <a:latin typeface="Arial Narrow" panose="020B0606020202030204" pitchFamily="34" charset="0"/>
                <a:ea typeface="Tahoma" pitchFamily="34" charset="0"/>
                <a:cs typeface="Calibri" pitchFamily="34" charset="0"/>
              </a:rPr>
              <a:t>Co-Author Paul Fellman</a:t>
            </a:r>
          </a:p>
          <a:p>
            <a:pPr marL="0" marR="0" lvl="0" indent="0" algn="l" defTabSz="914126" rtl="0" eaLnBrk="1" fontAlgn="base" latinLnBrk="0" hangingPunct="1">
              <a:lnSpc>
                <a:spcPct val="100000"/>
              </a:lnSpc>
              <a:spcBef>
                <a:spcPts val="600"/>
              </a:spcBef>
              <a:spcAft>
                <a:spcPts val="600"/>
              </a:spcAft>
              <a:buClrTx/>
              <a:buSzTx/>
              <a:buFontTx/>
              <a:buNone/>
              <a:tabLst/>
              <a:defRPr/>
            </a:pPr>
            <a:r>
              <a:rPr kumimoji="0" lang="en-US" sz="19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arrow" panose="020B0606020202030204" pitchFamily="34" charset="0"/>
                <a:ea typeface="Tahoma" pitchFamily="34" charset="0"/>
                <a:cs typeface="Calibri" pitchFamily="34" charset="0"/>
              </a:rPr>
              <a:t>Founder </a:t>
            </a:r>
            <a:r>
              <a:rPr kumimoji="0" lang="en-US" sz="1999" b="1" i="0" u="none" strike="noStrike" kern="1200" cap="none" spc="0" normalizeH="0" baseline="0" noProof="0" dirty="0">
                <a:ln>
                  <a:noFill/>
                </a:ln>
                <a:solidFill>
                  <a:srgbClr val="C00000"/>
                </a:solidFill>
                <a:effectLst/>
                <a:uLnTx/>
                <a:uFillTx/>
                <a:latin typeface="Arial Narrow" panose="020B0606020202030204" pitchFamily="34" charset="0"/>
                <a:ea typeface="Tahoma" pitchFamily="34" charset="0"/>
                <a:cs typeface="Calibri" pitchFamily="34" charset="0"/>
              </a:rPr>
              <a:t>-</a:t>
            </a:r>
            <a:r>
              <a:rPr kumimoji="0" lang="en-US" sz="1999" b="1" i="0" u="none" strike="noStrike" kern="1200" cap="none" spc="0" normalizeH="0" baseline="0" noProof="0" dirty="0">
                <a:ln>
                  <a:noFill/>
                </a:ln>
                <a:solidFill>
                  <a:srgbClr val="1F497D">
                    <a:lumMod val="75000"/>
                  </a:srgbClr>
                </a:solidFill>
                <a:effectLst/>
                <a:uLnTx/>
                <a:uFillTx/>
                <a:latin typeface="Arial Narrow" panose="020B0606020202030204" pitchFamily="34" charset="0"/>
                <a:ea typeface="Tahoma" pitchFamily="34" charset="0"/>
                <a:cs typeface="Calibri" pitchFamily="34" charset="0"/>
              </a:rPr>
              <a:t> </a:t>
            </a:r>
            <a:r>
              <a:rPr kumimoji="0" lang="en-US" sz="1999" b="0" i="0" u="none" strike="noStrike" kern="1200" cap="none" spc="0" normalizeH="0" baseline="0" noProof="0" dirty="0">
                <a:ln>
                  <a:noFill/>
                </a:ln>
                <a:solidFill>
                  <a:srgbClr val="000000">
                    <a:lumMod val="50000"/>
                    <a:lumOff val="50000"/>
                  </a:srgbClr>
                </a:solidFill>
                <a:effectLst/>
                <a:uLnTx/>
                <a:uFillTx/>
                <a:latin typeface="Arial Narrow" panose="020B0606020202030204" pitchFamily="34" charset="0"/>
                <a:ea typeface="Tahoma" pitchFamily="34" charset="0"/>
                <a:cs typeface="Calibri" pitchFamily="34" charset="0"/>
              </a:rPr>
              <a:t>YourOnlineProfessor.net</a:t>
            </a:r>
          </a:p>
          <a:p>
            <a:pPr marL="0" marR="0" lvl="0" indent="0" algn="l" defTabSz="914126"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Tahoma" pitchFamily="34" charset="0"/>
              <a:cs typeface="Times New Roman" pitchFamily="18" charset="0"/>
            </a:endParaRPr>
          </a:p>
        </p:txBody>
      </p:sp>
      <p:pic>
        <p:nvPicPr>
          <p:cNvPr id="58374" name="Picture 7" descr="K:\FIRM\GibPerk WebSite\Law Firm\untitled-695-Edit.jpg">
            <a:extLst>
              <a:ext uri="{FF2B5EF4-FFF2-40B4-BE49-F238E27FC236}">
                <a16:creationId xmlns:a16="http://schemas.microsoft.com/office/drawing/2014/main" id="{644D987F-3219-4C8B-9C35-7EFB5E0B10C4}"/>
              </a:ext>
            </a:extLst>
          </p:cNvPr>
          <p:cNvPicPr preferRelativeResize="0">
            <a:picLocks noChangeArrowheads="1"/>
          </p:cNvPicPr>
          <p:nvPr/>
        </p:nvPicPr>
        <p:blipFill>
          <a:blip r:embed="rId5"/>
          <a:srcRect/>
          <a:stretch>
            <a:fillRect/>
          </a:stretch>
        </p:blipFill>
        <p:spPr bwMode="auto">
          <a:xfrm>
            <a:off x="732917" y="1189304"/>
            <a:ext cx="2742486" cy="4205145"/>
          </a:xfrm>
          <a:prstGeom prst="rect">
            <a:avLst/>
          </a:prstGeom>
          <a:noFill/>
          <a:ln w="9525">
            <a:solidFill>
              <a:srgbClr val="FFC000"/>
            </a:solidFill>
            <a:miter lim="800000"/>
            <a:headEnd/>
            <a:tailEnd/>
          </a:ln>
          <a:effectLst>
            <a:outerShdw blurRad="50800" dist="50800" dir="5400000" algn="ctr" rotWithShape="0">
              <a:srgbClr val="000000">
                <a:alpha val="99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84834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Box 3">
            <a:extLst>
              <a:ext uri="{FF2B5EF4-FFF2-40B4-BE49-F238E27FC236}">
                <a16:creationId xmlns:a16="http://schemas.microsoft.com/office/drawing/2014/main" id="{44AB354D-0EC2-44C5-8D56-E441F003A98B}"/>
              </a:ext>
            </a:extLst>
          </p:cNvPr>
          <p:cNvSpPr txBox="1">
            <a:spLocks noChangeArrowheads="1"/>
          </p:cNvSpPr>
          <p:nvPr/>
        </p:nvSpPr>
        <p:spPr bwMode="auto">
          <a:xfrm>
            <a:off x="3296380" y="1600680"/>
            <a:ext cx="288787" cy="6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4C410A"/>
                </a:solidFill>
                <a:latin typeface="Tahoma" panose="020B0604030504040204" pitchFamily="34" charset="0"/>
              </a:defRPr>
            </a:lvl1pPr>
            <a:lvl2pPr marL="742950" indent="-285750">
              <a:spcBef>
                <a:spcPct val="20000"/>
              </a:spcBef>
              <a:buChar char="–"/>
              <a:defRPr sz="1600">
                <a:solidFill>
                  <a:srgbClr val="4C410A"/>
                </a:solidFill>
                <a:latin typeface="Tahoma" panose="020B0604030504040204" pitchFamily="34" charset="0"/>
              </a:defRPr>
            </a:lvl2pPr>
            <a:lvl3pPr marL="1143000" indent="-228600">
              <a:spcBef>
                <a:spcPct val="20000"/>
              </a:spcBef>
              <a:buChar char="•"/>
              <a:defRPr sz="1400">
                <a:solidFill>
                  <a:srgbClr val="4C410A"/>
                </a:solidFill>
                <a:latin typeface="Tahoma" panose="020B0604030504040204" pitchFamily="34" charset="0"/>
              </a:defRPr>
            </a:lvl3pPr>
            <a:lvl4pPr marL="1600200" indent="-228600">
              <a:spcBef>
                <a:spcPct val="20000"/>
              </a:spcBef>
              <a:buChar char="–"/>
              <a:defRPr sz="1200">
                <a:solidFill>
                  <a:srgbClr val="4C410A"/>
                </a:solidFill>
                <a:latin typeface="Tahoma" panose="020B0604030504040204" pitchFamily="34" charset="0"/>
              </a:defRPr>
            </a:lvl4pPr>
            <a:lvl5pPr marL="2057400" indent="-228600">
              <a:spcBef>
                <a:spcPct val="20000"/>
              </a:spcBef>
              <a:buChar char="»"/>
              <a:defRPr sz="1200">
                <a:solidFill>
                  <a:srgbClr val="4C410A"/>
                </a:solidFill>
                <a:latin typeface="Tahoma" panose="020B0604030504040204" pitchFamily="34" charset="0"/>
              </a:defRPr>
            </a:lvl5pPr>
            <a:lvl6pPr marL="2514600" indent="-228600" eaLnBrk="0" fontAlgn="base" hangingPunct="0">
              <a:spcBef>
                <a:spcPct val="20000"/>
              </a:spcBef>
              <a:spcAft>
                <a:spcPct val="0"/>
              </a:spcAft>
              <a:buChar char="»"/>
              <a:defRPr sz="1200">
                <a:solidFill>
                  <a:srgbClr val="4C410A"/>
                </a:solidFill>
                <a:latin typeface="Tahoma" panose="020B0604030504040204" pitchFamily="34" charset="0"/>
              </a:defRPr>
            </a:lvl6pPr>
            <a:lvl7pPr marL="2971800" indent="-228600" eaLnBrk="0" fontAlgn="base" hangingPunct="0">
              <a:spcBef>
                <a:spcPct val="20000"/>
              </a:spcBef>
              <a:spcAft>
                <a:spcPct val="0"/>
              </a:spcAft>
              <a:buChar char="»"/>
              <a:defRPr sz="1200">
                <a:solidFill>
                  <a:srgbClr val="4C410A"/>
                </a:solidFill>
                <a:latin typeface="Tahoma" panose="020B0604030504040204" pitchFamily="34" charset="0"/>
              </a:defRPr>
            </a:lvl7pPr>
            <a:lvl8pPr marL="3429000" indent="-228600" eaLnBrk="0" fontAlgn="base" hangingPunct="0">
              <a:spcBef>
                <a:spcPct val="20000"/>
              </a:spcBef>
              <a:spcAft>
                <a:spcPct val="0"/>
              </a:spcAft>
              <a:buChar char="»"/>
              <a:defRPr sz="1200">
                <a:solidFill>
                  <a:srgbClr val="4C410A"/>
                </a:solidFill>
                <a:latin typeface="Tahoma" panose="020B0604030504040204" pitchFamily="34" charset="0"/>
              </a:defRPr>
            </a:lvl8pPr>
            <a:lvl9pPr marL="3886200" indent="-228600" eaLnBrk="0" fontAlgn="base" hangingPunct="0">
              <a:spcBef>
                <a:spcPct val="20000"/>
              </a:spcBef>
              <a:spcAft>
                <a:spcPct val="0"/>
              </a:spcAft>
              <a:buChar char="»"/>
              <a:defRPr sz="1200">
                <a:solidFill>
                  <a:srgbClr val="4C410A"/>
                </a:solidFill>
                <a:latin typeface="Tahoma" panose="020B0604030504040204" pitchFamily="34" charset="0"/>
              </a:defRPr>
            </a:lvl9pPr>
          </a:lstStyle>
          <a:p>
            <a:pPr marL="0" marR="0" lvl="0" indent="0" algn="l" defTabSz="685594" rtl="0" eaLnBrk="1" fontAlgn="base" latinLnBrk="0" hangingPunct="1">
              <a:lnSpc>
                <a:spcPct val="100000"/>
              </a:lnSpc>
              <a:spcBef>
                <a:spcPct val="0"/>
              </a:spcBef>
              <a:spcAft>
                <a:spcPct val="0"/>
              </a:spcAft>
              <a:buClrTx/>
              <a:buSzTx/>
              <a:buFontTx/>
              <a:buNone/>
              <a:tabLst/>
              <a:defRPr/>
            </a:pPr>
            <a:r>
              <a:rPr kumimoji="0" lang="en-US" altLang="en-US" sz="3599"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 </a:t>
            </a:r>
          </a:p>
        </p:txBody>
      </p:sp>
      <p:sp>
        <p:nvSpPr>
          <p:cNvPr id="13" name="TextBox 12">
            <a:extLst>
              <a:ext uri="{FF2B5EF4-FFF2-40B4-BE49-F238E27FC236}">
                <a16:creationId xmlns:a16="http://schemas.microsoft.com/office/drawing/2014/main" id="{0016EA0B-2F2B-4A74-B457-2D227E786476}"/>
              </a:ext>
            </a:extLst>
          </p:cNvPr>
          <p:cNvSpPr txBox="1"/>
          <p:nvPr/>
        </p:nvSpPr>
        <p:spPr>
          <a:xfrm>
            <a:off x="3974919" y="915056"/>
            <a:ext cx="4570809" cy="1554075"/>
          </a:xfrm>
          <a:prstGeom prst="rect">
            <a:avLst/>
          </a:prstGeom>
          <a:noFill/>
          <a:ln w="31750">
            <a:noFill/>
          </a:ln>
        </p:spPr>
        <p:txBody>
          <a:bodyPr lIns="205686" tIns="137124" rIns="205686">
            <a:noAutofit/>
          </a:bodyPr>
          <a:lstStyle/>
          <a:p>
            <a:pPr marL="457063" marR="0" lvl="0" indent="-457063" algn="l" defTabSz="685594" rtl="0" eaLnBrk="1" fontAlgn="base" latinLnBrk="0" hangingPunct="1">
              <a:lnSpc>
                <a:spcPct val="100000"/>
              </a:lnSpc>
              <a:spcBef>
                <a:spcPct val="0"/>
              </a:spcBef>
              <a:spcAft>
                <a:spcPct val="0"/>
              </a:spcAft>
              <a:buClrTx/>
              <a:buSzTx/>
              <a:buFontTx/>
              <a:buNone/>
              <a:tabLst/>
              <a:defRPr/>
            </a:pPr>
            <a:r>
              <a:rPr kumimoji="0" lang="en-US" sz="23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arrow" panose="020B0606020202030204" pitchFamily="34" charset="0"/>
                <a:ea typeface="Tahoma" pitchFamily="34" charset="0"/>
                <a:cs typeface="Calibri" pitchFamily="34" charset="0"/>
              </a:rPr>
              <a:t>MARTIN J. PEZZNER, BS, JD, CPA</a:t>
            </a:r>
            <a:br>
              <a:rPr kumimoji="0" lang="en-US" sz="2399" b="1" i="0" u="none" strike="noStrike" kern="1200" cap="none" spc="0" normalizeH="0" baseline="0" noProof="0" dirty="0">
                <a:ln>
                  <a:noFill/>
                </a:ln>
                <a:solidFill>
                  <a:srgbClr val="000000">
                    <a:lumMod val="75000"/>
                  </a:srgbClr>
                </a:solidFill>
                <a:effectLst>
                  <a:outerShdw blurRad="38100" dist="38100" dir="2700000" algn="tl">
                    <a:srgbClr val="000000">
                      <a:alpha val="43137"/>
                    </a:srgbClr>
                  </a:outerShdw>
                </a:effectLst>
                <a:uLnTx/>
                <a:uFillTx/>
                <a:latin typeface="Calibri"/>
                <a:ea typeface="Tahoma" pitchFamily="34" charset="0"/>
                <a:cs typeface="Calibri" pitchFamily="34" charset="0"/>
              </a:rPr>
            </a:br>
            <a:r>
              <a:rPr kumimoji="0" lang="en-US" sz="1999" b="0" i="0" u="none" strike="noStrike" kern="1200" cap="all" spc="0" normalizeH="0" baseline="0" noProof="0" dirty="0">
                <a:ln>
                  <a:noFill/>
                </a:ln>
                <a:solidFill>
                  <a:srgbClr val="000000">
                    <a:lumMod val="50000"/>
                    <a:lumOff val="50000"/>
                  </a:srgbClr>
                </a:solidFill>
                <a:effectLst/>
                <a:uLnTx/>
                <a:uFillTx/>
                <a:latin typeface="Gill Sans MT" panose="020B0502020104020203" pitchFamily="34" charset="0"/>
                <a:ea typeface="Tahoma" pitchFamily="34" charset="0"/>
                <a:cs typeface="Calibri" pitchFamily="34" charset="0"/>
              </a:rPr>
              <a:t>Gibson &amp; Perkins, PC</a:t>
            </a:r>
          </a:p>
          <a:p>
            <a:pPr marL="0" marR="0" lvl="0" indent="0" algn="l" defTabSz="685594" rtl="0" eaLnBrk="1" fontAlgn="base" latinLnBrk="0" hangingPunct="1">
              <a:lnSpc>
                <a:spcPct val="100000"/>
              </a:lnSpc>
              <a:spcBef>
                <a:spcPct val="0"/>
              </a:spcBef>
              <a:spcAft>
                <a:spcPct val="0"/>
              </a:spcAft>
              <a:buClrTx/>
              <a:buSzTx/>
              <a:buFontTx/>
              <a:buNone/>
              <a:tabLst/>
              <a:defRPr/>
            </a:pPr>
            <a:br>
              <a:rPr kumimoji="0" lang="en-US" sz="2399" b="0" i="0" u="none" strike="noStrike" kern="1200" cap="none" spc="0" normalizeH="0" baseline="0" noProof="0" dirty="0">
                <a:ln>
                  <a:noFill/>
                </a:ln>
                <a:solidFill>
                  <a:srgbClr val="C00000"/>
                </a:solidFill>
                <a:effectLst/>
                <a:uLnTx/>
                <a:uFillTx/>
                <a:latin typeface="Calibri"/>
                <a:ea typeface="Tahoma" pitchFamily="34" charset="0"/>
                <a:cs typeface="Calibri" pitchFamily="34" charset="0"/>
              </a:rPr>
            </a:br>
            <a:endParaRPr kumimoji="0" lang="en-US" sz="2399"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imes New Roman" pitchFamily="18" charset="0"/>
              <a:ea typeface="Tahoma" pitchFamily="34" charset="0"/>
              <a:cs typeface="Times New Roman" pitchFamily="18" charset="0"/>
            </a:endParaRPr>
          </a:p>
        </p:txBody>
      </p:sp>
      <p:sp>
        <p:nvSpPr>
          <p:cNvPr id="8" name="Rectangle 3">
            <a:extLst>
              <a:ext uri="{FF2B5EF4-FFF2-40B4-BE49-F238E27FC236}">
                <a16:creationId xmlns:a16="http://schemas.microsoft.com/office/drawing/2014/main" id="{0093689B-1D4D-41E0-8FA9-735082208526}"/>
              </a:ext>
            </a:extLst>
          </p:cNvPr>
          <p:cNvSpPr txBox="1">
            <a:spLocks noChangeArrowheads="1"/>
          </p:cNvSpPr>
          <p:nvPr/>
        </p:nvSpPr>
        <p:spPr bwMode="auto">
          <a:xfrm>
            <a:off x="4081035" y="1990515"/>
            <a:ext cx="6908734" cy="95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4C410A"/>
                </a:solidFill>
                <a:latin typeface="Tahoma" panose="020B0604030504040204" pitchFamily="34" charset="0"/>
              </a:defRPr>
            </a:lvl1pPr>
            <a:lvl2pPr marL="742950" indent="-285750">
              <a:spcBef>
                <a:spcPct val="20000"/>
              </a:spcBef>
              <a:buChar char="–"/>
              <a:defRPr sz="1600">
                <a:solidFill>
                  <a:srgbClr val="4C410A"/>
                </a:solidFill>
                <a:latin typeface="Tahoma" panose="020B0604030504040204" pitchFamily="34" charset="0"/>
              </a:defRPr>
            </a:lvl2pPr>
            <a:lvl3pPr marL="1143000" indent="-228600">
              <a:spcBef>
                <a:spcPct val="20000"/>
              </a:spcBef>
              <a:buChar char="•"/>
              <a:defRPr sz="1400">
                <a:solidFill>
                  <a:srgbClr val="4C410A"/>
                </a:solidFill>
                <a:latin typeface="Tahoma" panose="020B0604030504040204" pitchFamily="34" charset="0"/>
              </a:defRPr>
            </a:lvl3pPr>
            <a:lvl4pPr marL="1600200" indent="-228600">
              <a:spcBef>
                <a:spcPct val="20000"/>
              </a:spcBef>
              <a:buChar char="–"/>
              <a:defRPr sz="1200">
                <a:solidFill>
                  <a:srgbClr val="4C410A"/>
                </a:solidFill>
                <a:latin typeface="Tahoma" panose="020B0604030504040204" pitchFamily="34" charset="0"/>
              </a:defRPr>
            </a:lvl4pPr>
            <a:lvl5pPr marL="2057400" indent="-228600">
              <a:spcBef>
                <a:spcPct val="20000"/>
              </a:spcBef>
              <a:buChar char="»"/>
              <a:defRPr sz="1200">
                <a:solidFill>
                  <a:srgbClr val="4C410A"/>
                </a:solidFill>
                <a:latin typeface="Tahoma" panose="020B0604030504040204" pitchFamily="34" charset="0"/>
              </a:defRPr>
            </a:lvl5pPr>
            <a:lvl6pPr marL="2514600" indent="-228600" eaLnBrk="0" fontAlgn="base" hangingPunct="0">
              <a:spcBef>
                <a:spcPct val="20000"/>
              </a:spcBef>
              <a:spcAft>
                <a:spcPct val="0"/>
              </a:spcAft>
              <a:buChar char="»"/>
              <a:defRPr sz="1200">
                <a:solidFill>
                  <a:srgbClr val="4C410A"/>
                </a:solidFill>
                <a:latin typeface="Tahoma" panose="020B0604030504040204" pitchFamily="34" charset="0"/>
              </a:defRPr>
            </a:lvl6pPr>
            <a:lvl7pPr marL="2971800" indent="-228600" eaLnBrk="0" fontAlgn="base" hangingPunct="0">
              <a:spcBef>
                <a:spcPct val="20000"/>
              </a:spcBef>
              <a:spcAft>
                <a:spcPct val="0"/>
              </a:spcAft>
              <a:buChar char="»"/>
              <a:defRPr sz="1200">
                <a:solidFill>
                  <a:srgbClr val="4C410A"/>
                </a:solidFill>
                <a:latin typeface="Tahoma" panose="020B0604030504040204" pitchFamily="34" charset="0"/>
              </a:defRPr>
            </a:lvl7pPr>
            <a:lvl8pPr marL="3429000" indent="-228600" eaLnBrk="0" fontAlgn="base" hangingPunct="0">
              <a:spcBef>
                <a:spcPct val="20000"/>
              </a:spcBef>
              <a:spcAft>
                <a:spcPct val="0"/>
              </a:spcAft>
              <a:buChar char="»"/>
              <a:defRPr sz="1200">
                <a:solidFill>
                  <a:srgbClr val="4C410A"/>
                </a:solidFill>
                <a:latin typeface="Tahoma" panose="020B0604030504040204" pitchFamily="34" charset="0"/>
              </a:defRPr>
            </a:lvl8pPr>
            <a:lvl9pPr marL="3886200" indent="-228600" eaLnBrk="0" fontAlgn="base" hangingPunct="0">
              <a:spcBef>
                <a:spcPct val="20000"/>
              </a:spcBef>
              <a:spcAft>
                <a:spcPct val="0"/>
              </a:spcAft>
              <a:buChar char="»"/>
              <a:defRPr sz="1200">
                <a:solidFill>
                  <a:srgbClr val="4C410A"/>
                </a:solidFill>
                <a:latin typeface="Tahoma" panose="020B0604030504040204" pitchFamily="34" charset="0"/>
              </a:defRPr>
            </a:lvl9pPr>
          </a:lstStyle>
          <a:p>
            <a:pPr marL="0" marR="0" lvl="0" indent="0" algn="l" defTabSz="685594" rtl="0" eaLnBrk="0" fontAlgn="base" latinLnBrk="0" hangingPunct="0">
              <a:lnSpc>
                <a:spcPct val="100000"/>
              </a:lnSpc>
              <a:spcBef>
                <a:spcPts val="1200"/>
              </a:spcBef>
              <a:spcAft>
                <a:spcPct val="0"/>
              </a:spcAft>
              <a:buClrTx/>
              <a:buSzTx/>
              <a:buFontTx/>
              <a:buNone/>
              <a:tabLst/>
              <a:defRPr/>
            </a:pPr>
            <a:r>
              <a:rPr kumimoji="0" lang="en-US" altLang="en-US" sz="1500" b="1" i="0" u="none" strike="noStrike" kern="1200" cap="none" spc="0" normalizeH="0" baseline="0" noProof="0" dirty="0">
                <a:ln>
                  <a:noFill/>
                </a:ln>
                <a:solidFill>
                  <a:srgbClr val="C00000"/>
                </a:solidFill>
                <a:effectLst/>
                <a:uLnTx/>
                <a:uFillTx/>
                <a:latin typeface="Calibri" panose="020F0502020204030204" pitchFamily="34" charset="0"/>
                <a:ea typeface="+mn-ea"/>
                <a:cs typeface="Times New Roman" panose="02020603050405020304" pitchFamily="18" charset="0"/>
                <a:hlinkClick r:id="rId3">
                  <a:extLst>
                    <a:ext uri="{A12FA001-AC4F-418D-AE19-62706E023703}">
                      <ahyp:hlinkClr xmlns:ahyp="http://schemas.microsoft.com/office/drawing/2018/hyperlinkcolor" val="tx"/>
                    </a:ext>
                  </a:extLst>
                </a:hlinkClick>
              </a:rPr>
              <a:t>mpezzner@gibperk.com</a:t>
            </a:r>
            <a:br>
              <a:rPr kumimoji="0" lang="en-US" altLang="en-US" sz="1500" b="1" i="0" u="none" strike="noStrike" kern="1200" cap="none" spc="0" normalizeH="0" baseline="0" noProof="0" dirty="0">
                <a:ln>
                  <a:noFill/>
                </a:ln>
                <a:solidFill>
                  <a:srgbClr val="C00000"/>
                </a:solidFill>
                <a:effectLst/>
                <a:uLnTx/>
                <a:uFillTx/>
                <a:latin typeface="Calibri" panose="020F0502020204030204" pitchFamily="34" charset="0"/>
                <a:ea typeface="+mn-ea"/>
                <a:cs typeface="Times New Roman" panose="02020603050405020304" pitchFamily="18" charset="0"/>
              </a:rPr>
            </a:br>
            <a:r>
              <a:rPr kumimoji="0" lang="en-US" alt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panose="02020603050405020304" pitchFamily="18" charset="0"/>
              </a:rPr>
              <a:t>610.565.1708 ext. 112</a:t>
            </a:r>
          </a:p>
          <a:p>
            <a:pPr marL="0" marR="0" lvl="0" indent="0" algn="l" defTabSz="685594" rtl="0" eaLnBrk="1" fontAlgn="auto" latinLnBrk="0" hangingPunct="1">
              <a:lnSpc>
                <a:spcPct val="100000"/>
              </a:lnSpc>
              <a:spcBef>
                <a:spcPts val="120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anose="02020603050405020304" pitchFamily="18" charset="0"/>
              </a:rPr>
              <a:t>Mr. Pezzner has a wealth of experience as a practicing attorney for over twenty-nine years.  After graduating Wilkes College with a Bachelor of Science in accounting, he was employed by the Internal Revenue Service in Philadelphia, PA as a Tax Revenue Agent (Field Agent) for five years. He also worked for one year in the Philadelphia IRS Appeals Office.  While employed by the IRS, he became a CPA (1985) in the Commonwealth of Pennsylvania.  Mr. Pezzner received his Juris Doctorate Degree from the University of Dayton School of Law in 1989.</a:t>
            </a:r>
          </a:p>
          <a:p>
            <a:pPr marL="0" marR="0" lvl="0" indent="0" algn="l" defTabSz="685594" rtl="0" eaLnBrk="1" fontAlgn="auto" latinLnBrk="0" hangingPunct="1">
              <a:lnSpc>
                <a:spcPct val="100000"/>
              </a:lnSpc>
              <a:spcBef>
                <a:spcPts val="120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anose="02020603050405020304" pitchFamily="18" charset="0"/>
              </a:rPr>
              <a:t>Mr. Pezzner is admitted to practice in the Commonwealth of Pennsylvania and the Eastern District of Pennsylvania. Well-versed in all aspects of law, he is especially knowledgeable in the realms of Estate Administration, Estate Planning, Business Matters, and Tax Controversies.</a:t>
            </a:r>
          </a:p>
          <a:p>
            <a:pPr marL="0" marR="0" lvl="0" indent="0" algn="l" defTabSz="685594" rtl="0" eaLnBrk="1" fontAlgn="auto" latinLnBrk="0" hangingPunct="1">
              <a:lnSpc>
                <a:spcPct val="100000"/>
              </a:lnSpc>
              <a:spcBef>
                <a:spcPts val="120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anose="02020603050405020304" pitchFamily="18" charset="0"/>
              </a:rPr>
              <a:t>He is a member of the Philadelphia Bar Association and the Probate and Trust Law Section of the Philadelphia Bar. He also maintains his CPA license.</a:t>
            </a:r>
            <a:r>
              <a:rPr kumimoji="0" lang="en-US" altLang="en-US" sz="105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Times New Roman" panose="02020603050405020304" pitchFamily="18" charset="0"/>
              </a:rPr>
              <a:t>	</a:t>
            </a:r>
          </a:p>
        </p:txBody>
      </p:sp>
      <p:sp>
        <p:nvSpPr>
          <p:cNvPr id="9" name="Title 1">
            <a:extLst>
              <a:ext uri="{FF2B5EF4-FFF2-40B4-BE49-F238E27FC236}">
                <a16:creationId xmlns:a16="http://schemas.microsoft.com/office/drawing/2014/main" id="{DBD129C9-4733-46AA-A13B-F366550F63CF}"/>
              </a:ext>
            </a:extLst>
          </p:cNvPr>
          <p:cNvSpPr txBox="1">
            <a:spLocks/>
          </p:cNvSpPr>
          <p:nvPr/>
        </p:nvSpPr>
        <p:spPr>
          <a:xfrm>
            <a:off x="1525192" y="750135"/>
            <a:ext cx="9141619" cy="875266"/>
          </a:xfrm>
          <a:prstGeom prst="rect">
            <a:avLst/>
          </a:prstGeom>
        </p:spPr>
        <p:txBody>
          <a:bodyPr vert="horz" lIns="91416" tIns="45708" rIns="91416" bIns="45708"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126" rtl="0" eaLnBrk="1" fontAlgn="auto" latinLnBrk="0" hangingPunct="1">
              <a:lnSpc>
                <a:spcPct val="90000"/>
              </a:lnSpc>
              <a:spcBef>
                <a:spcPct val="0"/>
              </a:spcBef>
              <a:spcAft>
                <a:spcPts val="0"/>
              </a:spcAft>
              <a:buClrTx/>
              <a:buSzTx/>
              <a:buFontTx/>
              <a:buNone/>
              <a:tabLst/>
              <a:defRPr/>
            </a:pPr>
            <a:endParaRPr kumimoji="0" lang="en-US" sz="4399" b="1" i="0" u="none" strike="noStrike" kern="1200" cap="none" spc="50" normalizeH="0" baseline="0" noProof="0" dirty="0">
              <a:ln w="0"/>
              <a:solidFill>
                <a:srgbClr val="C00000"/>
              </a:solidFill>
              <a:effectLst>
                <a:innerShdw blurRad="63500" dist="50800" dir="13500000">
                  <a:srgbClr val="000000">
                    <a:alpha val="50000"/>
                  </a:srgbClr>
                </a:innerShdw>
              </a:effectLst>
              <a:uLnTx/>
              <a:uFillTx/>
              <a:latin typeface="Calibri Light" panose="020F0302020204030204"/>
              <a:ea typeface="+mj-ea"/>
              <a:cs typeface="+mj-cs"/>
            </a:endParaRPr>
          </a:p>
        </p:txBody>
      </p:sp>
      <p:pic>
        <p:nvPicPr>
          <p:cNvPr id="2" name="Picture 1">
            <a:extLst>
              <a:ext uri="{FF2B5EF4-FFF2-40B4-BE49-F238E27FC236}">
                <a16:creationId xmlns:a16="http://schemas.microsoft.com/office/drawing/2014/main" id="{332B5300-B5AF-4EEC-8768-66522C9DB7DA}"/>
              </a:ext>
            </a:extLst>
          </p:cNvPr>
          <p:cNvPicPr preferRelativeResize="0">
            <a:picLocks/>
          </p:cNvPicPr>
          <p:nvPr/>
        </p:nvPicPr>
        <p:blipFill>
          <a:blip r:embed="rId4"/>
          <a:stretch>
            <a:fillRect/>
          </a:stretch>
        </p:blipFill>
        <p:spPr>
          <a:xfrm>
            <a:off x="732917" y="1187769"/>
            <a:ext cx="2742486" cy="420514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rot="5400000" flipH="1">
            <a:off x="3203461" y="3390910"/>
            <a:ext cx="6856214" cy="76180"/>
          </a:xfrm>
          <a:prstGeom prst="rect">
            <a:avLst/>
          </a:prstGeom>
          <a:gradFill>
            <a:gsLst>
              <a:gs pos="0">
                <a:schemeClr val="tx1"/>
              </a:gs>
              <a:gs pos="34000">
                <a:schemeClr val="tx1">
                  <a:lumMod val="75000"/>
                  <a:lumOff val="25000"/>
                </a:schemeClr>
              </a:gs>
              <a:gs pos="71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ectangle 10"/>
          <p:cNvSpPr/>
          <p:nvPr/>
        </p:nvSpPr>
        <p:spPr>
          <a:xfrm flipH="1">
            <a:off x="6669659" y="3254622"/>
            <a:ext cx="4113728" cy="76180"/>
          </a:xfrm>
          <a:prstGeom prst="rect">
            <a:avLst/>
          </a:prstGeom>
          <a:gradFill>
            <a:gsLst>
              <a:gs pos="0">
                <a:schemeClr val="tx1"/>
              </a:gs>
              <a:gs pos="64999">
                <a:schemeClr val="tx1">
                  <a:lumMod val="75000"/>
                  <a:lumOff val="2500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ectangle 3"/>
          <p:cNvSpPr>
            <a:spLocks noGrp="1" noChangeArrowheads="1"/>
          </p:cNvSpPr>
          <p:nvPr>
            <p:ph type="subTitle" idx="1"/>
          </p:nvPr>
        </p:nvSpPr>
        <p:spPr>
          <a:xfrm>
            <a:off x="6948204" y="1248114"/>
            <a:ext cx="2437765" cy="1447423"/>
          </a:xfrm>
        </p:spPr>
        <p:txBody>
          <a:bodyPr rtlCol="0">
            <a:normAutofit lnSpcReduction="10000"/>
          </a:bodyPr>
          <a:lstStyle/>
          <a:p>
            <a:pPr algn="l">
              <a:lnSpc>
                <a:spcPct val="95000"/>
              </a:lnSpc>
              <a:defRPr/>
            </a:pPr>
            <a:r>
              <a:rPr lang="en-US" sz="2199" dirty="0">
                <a:solidFill>
                  <a:srgbClr val="8A0000"/>
                </a:solidFill>
                <a:effectLst>
                  <a:outerShdw blurRad="38100" dist="38100" dir="2700000" algn="tl">
                    <a:srgbClr val="000000">
                      <a:alpha val="43137"/>
                    </a:srgbClr>
                  </a:outerShdw>
                </a:effectLst>
                <a:latin typeface="Gill Sans MT" pitchFamily="34" charset="0"/>
              </a:rPr>
              <a:t>Suite 204</a:t>
            </a:r>
          </a:p>
          <a:p>
            <a:pPr algn="l">
              <a:lnSpc>
                <a:spcPct val="95000"/>
              </a:lnSpc>
              <a:defRPr/>
            </a:pPr>
            <a:r>
              <a:rPr lang="en-US" sz="2199" dirty="0">
                <a:solidFill>
                  <a:srgbClr val="8A0000"/>
                </a:solidFill>
                <a:effectLst>
                  <a:outerShdw blurRad="38100" dist="38100" dir="2700000" algn="tl">
                    <a:srgbClr val="000000">
                      <a:alpha val="43137"/>
                    </a:srgbClr>
                  </a:outerShdw>
                </a:effectLst>
                <a:latin typeface="Gill Sans MT" pitchFamily="34" charset="0"/>
              </a:rPr>
              <a:t>100 W Sixth Street</a:t>
            </a:r>
          </a:p>
          <a:p>
            <a:pPr algn="l">
              <a:lnSpc>
                <a:spcPct val="95000"/>
              </a:lnSpc>
              <a:defRPr/>
            </a:pPr>
            <a:r>
              <a:rPr lang="en-US" sz="2199" dirty="0">
                <a:solidFill>
                  <a:srgbClr val="8A0000"/>
                </a:solidFill>
                <a:effectLst>
                  <a:outerShdw blurRad="38100" dist="38100" dir="2700000" algn="tl">
                    <a:srgbClr val="000000">
                      <a:alpha val="43137"/>
                    </a:srgbClr>
                  </a:outerShdw>
                </a:effectLst>
                <a:latin typeface="Gill Sans MT" pitchFamily="34" charset="0"/>
              </a:rPr>
              <a:t>Media, PA 19063</a:t>
            </a:r>
          </a:p>
          <a:p>
            <a:pPr algn="l">
              <a:lnSpc>
                <a:spcPct val="95000"/>
              </a:lnSpc>
              <a:defRPr/>
            </a:pPr>
            <a:r>
              <a:rPr lang="en-US" sz="2199" dirty="0">
                <a:solidFill>
                  <a:srgbClr val="8A0000"/>
                </a:solidFill>
                <a:effectLst>
                  <a:outerShdw blurRad="38100" dist="38100" dir="2700000" algn="tl">
                    <a:srgbClr val="000000">
                      <a:alpha val="43137"/>
                    </a:srgbClr>
                  </a:outerShdw>
                </a:effectLst>
                <a:latin typeface="Gill Sans MT" pitchFamily="34" charset="0"/>
              </a:rPr>
              <a:t>610 565 1708</a:t>
            </a:r>
          </a:p>
          <a:p>
            <a:pPr algn="r">
              <a:lnSpc>
                <a:spcPct val="90000"/>
              </a:lnSpc>
              <a:defRPr/>
            </a:pPr>
            <a:endParaRPr lang="en-US" sz="1999" dirty="0">
              <a:solidFill>
                <a:srgbClr val="8A0000"/>
              </a:solidFill>
              <a:effectLst>
                <a:outerShdw blurRad="38100" dist="38100" dir="2700000" algn="tl">
                  <a:srgbClr val="000000">
                    <a:alpha val="43137"/>
                  </a:srgbClr>
                </a:outerShdw>
              </a:effectLst>
              <a:latin typeface="Gill Sans MT" pitchFamily="34" charset="0"/>
            </a:endParaRPr>
          </a:p>
        </p:txBody>
      </p:sp>
      <p:sp>
        <p:nvSpPr>
          <p:cNvPr id="14" name="Text Box 9"/>
          <p:cNvSpPr txBox="1">
            <a:spLocks noChangeArrowheads="1"/>
          </p:cNvSpPr>
          <p:nvPr/>
        </p:nvSpPr>
        <p:spPr bwMode="auto">
          <a:xfrm>
            <a:off x="6822101" y="3507693"/>
            <a:ext cx="2689972" cy="523084"/>
          </a:xfrm>
          <a:prstGeom prst="rect">
            <a:avLst/>
          </a:prstGeom>
          <a:noFill/>
          <a:ln w="9525">
            <a:noFill/>
            <a:miter lim="800000"/>
            <a:headEnd/>
            <a:tailEnd/>
          </a:ln>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2799" b="1" i="0" u="none" strike="noStrike" kern="1200" cap="none" spc="0" normalizeH="0" baseline="0" noProof="0" dirty="0">
                <a:ln>
                  <a:noFill/>
                </a:ln>
                <a:solidFill>
                  <a:srgbClr val="000000"/>
                </a:solidFill>
                <a:effectLst/>
                <a:uLnTx/>
                <a:uFillTx/>
                <a:latin typeface="Arial Narrow" pitchFamily="34" charset="0"/>
                <a:ea typeface="+mn-ea"/>
                <a:cs typeface="+mn-cs"/>
              </a:rPr>
              <a:t>www.gibperk.com</a:t>
            </a:r>
          </a:p>
        </p:txBody>
      </p:sp>
      <p:pic>
        <p:nvPicPr>
          <p:cNvPr id="15" name="Picture 14" descr="gibperknobackground.png"/>
          <p:cNvPicPr>
            <a:picLocks noChangeAspect="1"/>
          </p:cNvPicPr>
          <p:nvPr/>
        </p:nvPicPr>
        <p:blipFill>
          <a:blip r:embed="rId2" cstate="print"/>
          <a:srcRect/>
          <a:stretch>
            <a:fillRect/>
          </a:stretch>
        </p:blipFill>
        <p:spPr bwMode="auto">
          <a:xfrm>
            <a:off x="639075" y="2593823"/>
            <a:ext cx="5456926" cy="1321599"/>
          </a:xfrm>
          <a:prstGeom prst="rect">
            <a:avLst/>
          </a:prstGeom>
          <a:noFill/>
          <a:ln w="9525">
            <a:noFill/>
            <a:miter lim="800000"/>
            <a:headEnd/>
            <a:tailEnd/>
          </a:ln>
          <a:effectLst>
            <a:outerShdw blurRad="149987" dist="250190" dir="8460000" algn="ctr">
              <a:srgbClr val="000000">
                <a:alpha val="32000"/>
              </a:srgbClr>
            </a:outerShdw>
          </a:effectLst>
        </p:spPr>
      </p:pic>
      <p:sp>
        <p:nvSpPr>
          <p:cNvPr id="17" name="Text Box 9"/>
          <p:cNvSpPr txBox="1">
            <a:spLocks noChangeArrowheads="1"/>
          </p:cNvSpPr>
          <p:nvPr/>
        </p:nvSpPr>
        <p:spPr bwMode="auto">
          <a:xfrm>
            <a:off x="6822101" y="4207668"/>
            <a:ext cx="4305251" cy="523084"/>
          </a:xfrm>
          <a:prstGeom prst="rect">
            <a:avLst/>
          </a:prstGeom>
          <a:noFill/>
          <a:ln w="9525">
            <a:noFill/>
            <a:miter lim="800000"/>
            <a:headEnd/>
            <a:tailEnd/>
          </a:ln>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2799" b="1" i="0" u="none" strike="noStrike" kern="1200" cap="none" spc="0" normalizeH="0" baseline="0" noProof="0" dirty="0">
                <a:ln>
                  <a:noFill/>
                </a:ln>
                <a:solidFill>
                  <a:srgbClr val="000000"/>
                </a:solidFill>
                <a:effectLst/>
                <a:uLnTx/>
                <a:uFillTx/>
                <a:latin typeface="Arial Narrow" pitchFamily="34" charset="0"/>
                <a:ea typeface="+mn-ea"/>
                <a:cs typeface="+mn-cs"/>
              </a:rPr>
              <a:t>www.youronlineprofessor.net</a:t>
            </a:r>
          </a:p>
        </p:txBody>
      </p:sp>
    </p:spTree>
    <p:extLst>
      <p:ext uri="{BB962C8B-B14F-4D97-AF65-F5344CB8AC3E}">
        <p14:creationId xmlns:p14="http://schemas.microsoft.com/office/powerpoint/2010/main" val="11503270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rot="5400000" flipH="1">
            <a:off x="877659" y="3390910"/>
            <a:ext cx="6856214" cy="76180"/>
          </a:xfrm>
          <a:prstGeom prst="rect">
            <a:avLst/>
          </a:prstGeom>
          <a:gradFill>
            <a:gsLst>
              <a:gs pos="0">
                <a:schemeClr val="tx1"/>
              </a:gs>
              <a:gs pos="34000">
                <a:schemeClr val="tx1">
                  <a:lumMod val="75000"/>
                  <a:lumOff val="25000"/>
                </a:schemeClr>
              </a:gs>
              <a:gs pos="71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67588" name="TextBox 3"/>
          <p:cNvSpPr txBox="1">
            <a:spLocks noChangeArrowheads="1"/>
          </p:cNvSpPr>
          <p:nvPr/>
        </p:nvSpPr>
        <p:spPr bwMode="auto">
          <a:xfrm>
            <a:off x="2363172" y="991309"/>
            <a:ext cx="324044" cy="830781"/>
          </a:xfrm>
          <a:prstGeom prst="rect">
            <a:avLst/>
          </a:prstGeom>
          <a:noFill/>
          <a:ln w="9525">
            <a:noFill/>
            <a:miter lim="800000"/>
            <a:headEnd/>
            <a:tailEnd/>
          </a:ln>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4799" b="0" i="0" u="none" strike="noStrike" kern="1200" cap="none" spc="0" normalizeH="0" baseline="0" noProof="0" dirty="0">
                <a:ln>
                  <a:noFill/>
                </a:ln>
                <a:solidFill>
                  <a:srgbClr val="FF0000"/>
                </a:solidFill>
                <a:effectLst/>
                <a:uLnTx/>
                <a:uFillTx/>
                <a:latin typeface="Calibri"/>
                <a:ea typeface="+mn-ea"/>
                <a:cs typeface="+mn-cs"/>
              </a:rPr>
              <a:t> </a:t>
            </a:r>
          </a:p>
        </p:txBody>
      </p:sp>
      <p:sp>
        <p:nvSpPr>
          <p:cNvPr id="11" name="Rectangle 10"/>
          <p:cNvSpPr/>
          <p:nvPr/>
        </p:nvSpPr>
        <p:spPr>
          <a:xfrm flipH="1">
            <a:off x="4343857" y="2217044"/>
            <a:ext cx="4113728" cy="76180"/>
          </a:xfrm>
          <a:prstGeom prst="rect">
            <a:avLst/>
          </a:prstGeom>
          <a:gradFill>
            <a:gsLst>
              <a:gs pos="0">
                <a:schemeClr val="tx1"/>
              </a:gs>
              <a:gs pos="64999">
                <a:schemeClr val="tx1">
                  <a:lumMod val="75000"/>
                  <a:lumOff val="2500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3"/>
          <p:cNvSpPr txBox="1">
            <a:spLocks noChangeArrowheads="1"/>
          </p:cNvSpPr>
          <p:nvPr/>
        </p:nvSpPr>
        <p:spPr bwMode="auto">
          <a:xfrm>
            <a:off x="4648577" y="2362479"/>
            <a:ext cx="5713512" cy="1675963"/>
          </a:xfrm>
          <a:prstGeom prst="rect">
            <a:avLst/>
          </a:prstGeom>
          <a:noFill/>
          <a:ln w="9525">
            <a:noFill/>
            <a:miter lim="800000"/>
            <a:headEnd/>
            <a:tailEnd/>
          </a:ln>
        </p:spPr>
        <p:txBody>
          <a:bodyPr/>
          <a:lstStyle/>
          <a:p>
            <a:pPr marL="0" marR="0" lvl="0" indent="0" algn="l" defTabSz="914126" rtl="0" eaLnBrk="0" fontAlgn="auto" latinLnBrk="0" hangingPunct="0">
              <a:lnSpc>
                <a:spcPct val="100000"/>
              </a:lnSpc>
              <a:spcBef>
                <a:spcPct val="20000"/>
              </a:spcBef>
              <a:spcAft>
                <a:spcPts val="0"/>
              </a:spcAft>
              <a:buClrTx/>
              <a:buSzTx/>
              <a:buFontTx/>
              <a:buNone/>
              <a:tabLst/>
              <a:defRPr/>
            </a:pPr>
            <a:r>
              <a:rPr kumimoji="0" lang="en-US" sz="1999"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badi Extra Light" panose="020B0204020104020204" pitchFamily="34" charset="0"/>
                <a:ea typeface="+mn-ea"/>
                <a:cs typeface="Times New Roman" pitchFamily="18" charset="0"/>
              </a:rPr>
              <a:t>GIBSON&amp;PERKINS, PC</a:t>
            </a:r>
            <a:r>
              <a:rPr kumimoji="0" lang="en-US" sz="19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Times New Roman" pitchFamily="18" charset="0"/>
              </a:rPr>
              <a:t> is a multi-practice law firm with offices in Pennsylvania and Delaware.  Our firm has expanded from its founding in 2001, into a vibrant and growing law firm dedicated to serving an ever expanding and sophisticated client base.  </a:t>
            </a:r>
          </a:p>
          <a:p>
            <a:pPr marL="0" marR="0" lvl="0" indent="0" algn="l" defTabSz="914126" rtl="0" eaLnBrk="0" fontAlgn="auto" latinLnBrk="0" hangingPunct="0">
              <a:lnSpc>
                <a:spcPct val="100000"/>
              </a:lnSpc>
              <a:spcBef>
                <a:spcPct val="20000"/>
              </a:spcBef>
              <a:spcAft>
                <a:spcPts val="0"/>
              </a:spcAft>
              <a:buClrTx/>
              <a:buSzTx/>
              <a:buFontTx/>
              <a:buNone/>
              <a:tabLst/>
              <a:defRPr/>
            </a:pPr>
            <a:r>
              <a:rPr kumimoji="0" lang="en-US" sz="1999" b="0" i="1" u="none" strike="noStrike" kern="1200" cap="none" spc="0" normalizeH="0" baseline="0" noProof="0" dirty="0">
                <a:ln>
                  <a:noFill/>
                </a:ln>
                <a:solidFill>
                  <a:srgbClr val="000000"/>
                </a:solidFill>
                <a:effectLst/>
                <a:uLnTx/>
                <a:uFillTx/>
                <a:latin typeface="Abadi Extra Light" panose="020B0204020104020204" pitchFamily="34" charset="0"/>
                <a:ea typeface="+mn-ea"/>
                <a:cs typeface="Times New Roman" pitchFamily="18" charset="0"/>
              </a:rPr>
              <a:t>We represent clients in matters pertaining to:</a:t>
            </a:r>
            <a:br>
              <a:rPr kumimoji="0" lang="en-US" sz="1999" b="0" i="1" u="none" strike="noStrike" kern="1200" cap="none" spc="0" normalizeH="0" baseline="0" noProof="0" dirty="0">
                <a:ln>
                  <a:noFill/>
                </a:ln>
                <a:solidFill>
                  <a:srgbClr val="000000"/>
                </a:solidFill>
                <a:effectLst/>
                <a:uLnTx/>
                <a:uFillTx/>
                <a:latin typeface="Abadi Extra Light" panose="020B0204020104020204" pitchFamily="34" charset="0"/>
                <a:ea typeface="+mn-ea"/>
                <a:cs typeface="Times New Roman" pitchFamily="18" charset="0"/>
              </a:rPr>
            </a:br>
            <a:br>
              <a:rPr kumimoji="0" lang="en-US" sz="1999" b="0" i="1" u="none" strike="noStrike" kern="1200" cap="none" spc="0" normalizeH="0" baseline="0" noProof="0" dirty="0">
                <a:ln>
                  <a:noFill/>
                </a:ln>
                <a:solidFill>
                  <a:srgbClr val="000000"/>
                </a:solidFill>
                <a:effectLst/>
                <a:uLnTx/>
                <a:uFillTx/>
                <a:latin typeface="Abadi Extra Light" panose="020B0204020104020204" pitchFamily="34" charset="0"/>
                <a:ea typeface="+mn-ea"/>
                <a:cs typeface="Times New Roman" pitchFamily="18" charset="0"/>
              </a:rPr>
            </a:br>
            <a:r>
              <a:rPr kumimoji="0" lang="en-US" sz="23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a:t>
            </a:r>
          </a:p>
          <a:p>
            <a:pPr marL="0" marR="0" lvl="0" indent="0" algn="ctr" defTabSz="914126" rtl="0" eaLnBrk="0" fontAlgn="auto" latinLnBrk="0" hangingPunct="0">
              <a:lnSpc>
                <a:spcPct val="90000"/>
              </a:lnSpc>
              <a:spcBef>
                <a:spcPct val="2000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a:ea typeface="+mn-ea"/>
                <a:cs typeface="+mn-cs"/>
              </a:rPr>
              <a:t>	</a:t>
            </a:r>
          </a:p>
        </p:txBody>
      </p:sp>
      <p:sp>
        <p:nvSpPr>
          <p:cNvPr id="21" name="Text Box 8"/>
          <p:cNvSpPr txBox="1">
            <a:spLocks noChangeArrowheads="1"/>
          </p:cNvSpPr>
          <p:nvPr/>
        </p:nvSpPr>
        <p:spPr bwMode="auto">
          <a:xfrm>
            <a:off x="3867731" y="4305145"/>
            <a:ext cx="5256431" cy="2245728"/>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1713986" marR="0" lvl="0" indent="-571329" algn="l" defTabSz="914126" rtl="0" eaLnBrk="1" fontAlgn="auto" latinLnBrk="0" hangingPunct="1">
              <a:lnSpc>
                <a:spcPct val="100000"/>
              </a:lnSpc>
              <a:spcBef>
                <a:spcPts val="0"/>
              </a:spcBef>
              <a:spcAft>
                <a:spcPts val="0"/>
              </a:spcAft>
              <a:buClrTx/>
              <a:buSzTx/>
              <a:buFont typeface="Arial" pitchFamily="34" charset="0"/>
              <a:buChar char="•"/>
              <a:tabLst/>
              <a:defRPr/>
            </a:pPr>
            <a:r>
              <a:rPr kumimoji="0" lang="en-US" sz="1999" b="0" i="1" u="none" strike="noStrike" kern="1200" cap="none" spc="0" normalizeH="0" baseline="0" noProof="0" dirty="0">
                <a:ln>
                  <a:noFill/>
                </a:ln>
                <a:solidFill>
                  <a:srgbClr val="1F497D"/>
                </a:solidFill>
                <a:effectLst/>
                <a:uLnTx/>
                <a:uFillTx/>
                <a:latin typeface="Abadi Extra Light" panose="020B0204020104020204" pitchFamily="34" charset="0"/>
                <a:ea typeface="+mn-ea"/>
                <a:cs typeface="Times New Roman" pitchFamily="18" charset="0"/>
              </a:rPr>
              <a:t>Business Transactions</a:t>
            </a:r>
          </a:p>
          <a:p>
            <a:pPr marL="1713986" marR="0" lvl="0" indent="-571329" algn="l" defTabSz="914126" rtl="0" eaLnBrk="1" fontAlgn="auto" latinLnBrk="0" hangingPunct="1">
              <a:lnSpc>
                <a:spcPct val="100000"/>
              </a:lnSpc>
              <a:spcBef>
                <a:spcPts val="0"/>
              </a:spcBef>
              <a:spcAft>
                <a:spcPts val="0"/>
              </a:spcAft>
              <a:buClrTx/>
              <a:buSzTx/>
              <a:buFont typeface="Arial" pitchFamily="34" charset="0"/>
              <a:buChar char="•"/>
              <a:tabLst/>
              <a:defRPr/>
            </a:pPr>
            <a:r>
              <a:rPr kumimoji="0" lang="en-US" sz="1999" b="0" i="1" u="none" strike="noStrike" kern="1200" cap="none" spc="0" normalizeH="0" baseline="0" noProof="0" dirty="0">
                <a:ln>
                  <a:noFill/>
                </a:ln>
                <a:solidFill>
                  <a:srgbClr val="1F497D"/>
                </a:solidFill>
                <a:effectLst/>
                <a:uLnTx/>
                <a:uFillTx/>
                <a:latin typeface="Abadi Extra Light" panose="020B0204020104020204" pitchFamily="34" charset="0"/>
                <a:ea typeface="+mn-ea"/>
                <a:cs typeface="Times New Roman" pitchFamily="18" charset="0"/>
              </a:rPr>
              <a:t>Real Estate  </a:t>
            </a:r>
          </a:p>
          <a:p>
            <a:pPr marL="1713986" marR="0" lvl="0" indent="-571329" algn="l" defTabSz="914126" rtl="0" eaLnBrk="1" fontAlgn="auto" latinLnBrk="0" hangingPunct="1">
              <a:lnSpc>
                <a:spcPct val="100000"/>
              </a:lnSpc>
              <a:spcBef>
                <a:spcPts val="0"/>
              </a:spcBef>
              <a:spcAft>
                <a:spcPts val="0"/>
              </a:spcAft>
              <a:buClrTx/>
              <a:buSzTx/>
              <a:buFont typeface="Arial" pitchFamily="34" charset="0"/>
              <a:buChar char="•"/>
              <a:tabLst/>
              <a:defRPr/>
            </a:pPr>
            <a:r>
              <a:rPr kumimoji="0" lang="en-US" sz="1999" b="0" i="1" u="none" strike="noStrike" kern="1200" cap="none" spc="0" normalizeH="0" baseline="0" noProof="0" dirty="0">
                <a:ln>
                  <a:noFill/>
                </a:ln>
                <a:solidFill>
                  <a:srgbClr val="1F497D"/>
                </a:solidFill>
                <a:effectLst/>
                <a:uLnTx/>
                <a:uFillTx/>
                <a:latin typeface="Abadi Extra Light" panose="020B0204020104020204" pitchFamily="34" charset="0"/>
                <a:ea typeface="+mn-ea"/>
                <a:cs typeface="Times New Roman" pitchFamily="18" charset="0"/>
              </a:rPr>
              <a:t>Estate Planning  </a:t>
            </a:r>
          </a:p>
          <a:p>
            <a:pPr marL="1713986" marR="0" lvl="0" indent="-571329" algn="l" defTabSz="914126" rtl="0" eaLnBrk="1" fontAlgn="auto" latinLnBrk="0" hangingPunct="1">
              <a:lnSpc>
                <a:spcPct val="100000"/>
              </a:lnSpc>
              <a:spcBef>
                <a:spcPts val="0"/>
              </a:spcBef>
              <a:spcAft>
                <a:spcPts val="0"/>
              </a:spcAft>
              <a:buClrTx/>
              <a:buSzTx/>
              <a:buFont typeface="Arial" pitchFamily="34" charset="0"/>
              <a:buChar char="•"/>
              <a:tabLst/>
              <a:defRPr/>
            </a:pPr>
            <a:r>
              <a:rPr kumimoji="0" lang="en-US" sz="1999" b="0" i="1" u="none" strike="noStrike" kern="1200" cap="none" spc="0" normalizeH="0" baseline="0" noProof="0" dirty="0">
                <a:ln>
                  <a:noFill/>
                </a:ln>
                <a:solidFill>
                  <a:srgbClr val="1F497D"/>
                </a:solidFill>
                <a:effectLst/>
                <a:uLnTx/>
                <a:uFillTx/>
                <a:latin typeface="Abadi Extra Light" panose="020B0204020104020204" pitchFamily="34" charset="0"/>
                <a:ea typeface="+mn-ea"/>
                <a:cs typeface="Times New Roman" pitchFamily="18" charset="0"/>
              </a:rPr>
              <a:t>Estate Administration  </a:t>
            </a:r>
          </a:p>
          <a:p>
            <a:pPr marL="1713986" marR="0" lvl="0" indent="-571329" algn="l" defTabSz="914126" rtl="0" eaLnBrk="1" fontAlgn="auto" latinLnBrk="0" hangingPunct="1">
              <a:lnSpc>
                <a:spcPct val="100000"/>
              </a:lnSpc>
              <a:spcBef>
                <a:spcPts val="0"/>
              </a:spcBef>
              <a:spcAft>
                <a:spcPts val="0"/>
              </a:spcAft>
              <a:buClrTx/>
              <a:buSzTx/>
              <a:buFont typeface="Arial" pitchFamily="34" charset="0"/>
              <a:buChar char="•"/>
              <a:tabLst/>
              <a:defRPr/>
            </a:pPr>
            <a:r>
              <a:rPr kumimoji="0" lang="en-US" sz="1999" b="0" i="1" u="none" strike="noStrike" kern="1200" cap="none" spc="0" normalizeH="0" baseline="0" noProof="0" dirty="0">
                <a:ln>
                  <a:noFill/>
                </a:ln>
                <a:solidFill>
                  <a:srgbClr val="1F497D"/>
                </a:solidFill>
                <a:effectLst/>
                <a:uLnTx/>
                <a:uFillTx/>
                <a:latin typeface="Abadi Extra Light" panose="020B0204020104020204" pitchFamily="34" charset="0"/>
                <a:ea typeface="+mn-ea"/>
                <a:cs typeface="Times New Roman" pitchFamily="18" charset="0"/>
              </a:rPr>
              <a:t>Tax Problem Resolution  </a:t>
            </a:r>
          </a:p>
          <a:p>
            <a:pPr marL="1713986" marR="0" lvl="0" indent="-571329" algn="l" defTabSz="914126" rtl="0" eaLnBrk="1" fontAlgn="auto" latinLnBrk="0" hangingPunct="1">
              <a:lnSpc>
                <a:spcPct val="100000"/>
              </a:lnSpc>
              <a:spcBef>
                <a:spcPts val="0"/>
              </a:spcBef>
              <a:spcAft>
                <a:spcPts val="0"/>
              </a:spcAft>
              <a:buClrTx/>
              <a:buSzTx/>
              <a:buFont typeface="Arial" pitchFamily="34" charset="0"/>
              <a:buChar char="•"/>
              <a:tabLst/>
              <a:defRPr/>
            </a:pPr>
            <a:r>
              <a:rPr kumimoji="0" lang="en-US" sz="1999" b="0" i="1" u="none" strike="noStrike" kern="1200" cap="none" spc="0" normalizeH="0" baseline="0" noProof="0" dirty="0">
                <a:ln>
                  <a:noFill/>
                </a:ln>
                <a:solidFill>
                  <a:srgbClr val="1F497D"/>
                </a:solidFill>
                <a:effectLst/>
                <a:uLnTx/>
                <a:uFillTx/>
                <a:latin typeface="Abadi Extra Light" panose="020B0204020104020204" pitchFamily="34" charset="0"/>
                <a:ea typeface="+mn-ea"/>
                <a:cs typeface="Times New Roman" pitchFamily="18" charset="0"/>
              </a:rPr>
              <a:t>Emerging Businesses  </a:t>
            </a:r>
          </a:p>
          <a:p>
            <a:pPr marL="1713986" marR="0" lvl="0" indent="-571329" algn="l" defTabSz="914126" rtl="0" eaLnBrk="1" fontAlgn="auto" latinLnBrk="0" hangingPunct="1">
              <a:lnSpc>
                <a:spcPct val="100000"/>
              </a:lnSpc>
              <a:spcBef>
                <a:spcPts val="0"/>
              </a:spcBef>
              <a:spcAft>
                <a:spcPts val="0"/>
              </a:spcAft>
              <a:buClrTx/>
              <a:buSzTx/>
              <a:buFont typeface="Arial" pitchFamily="34" charset="0"/>
              <a:buChar char="•"/>
              <a:tabLst/>
              <a:defRPr/>
            </a:pPr>
            <a:r>
              <a:rPr kumimoji="0" lang="en-US" sz="1999" b="0" i="1" u="none" strike="noStrike" kern="1200" cap="none" spc="0" normalizeH="0" baseline="0" noProof="0" dirty="0">
                <a:ln>
                  <a:noFill/>
                </a:ln>
                <a:solidFill>
                  <a:srgbClr val="1F497D"/>
                </a:solidFill>
                <a:effectLst/>
                <a:uLnTx/>
                <a:uFillTx/>
                <a:latin typeface="Abadi Extra Light" panose="020B0204020104020204" pitchFamily="34" charset="0"/>
                <a:ea typeface="+mn-ea"/>
                <a:cs typeface="Times New Roman" pitchFamily="18" charset="0"/>
              </a:rPr>
              <a:t>Litigation</a:t>
            </a:r>
            <a:endParaRPr kumimoji="0" lang="en-US" sz="1799" b="0" i="0" u="none" strike="noStrike" kern="1200" cap="none" spc="0" normalizeH="0" baseline="0" noProof="0" dirty="0">
              <a:ln>
                <a:noFill/>
              </a:ln>
              <a:solidFill>
                <a:srgbClr val="1F497D"/>
              </a:solidFill>
              <a:effectLst/>
              <a:uLnTx/>
              <a:uFillTx/>
              <a:latin typeface="Abadi Extra Light" panose="020B0204020104020204" pitchFamily="34" charset="0"/>
              <a:ea typeface="+mn-ea"/>
              <a:cs typeface="Times New Roman" pitchFamily="18" charset="0"/>
            </a:endParaRPr>
          </a:p>
        </p:txBody>
      </p:sp>
      <p:pic>
        <p:nvPicPr>
          <p:cNvPr id="2" name="Picture 1" descr="gibperknobackground.png">
            <a:extLst>
              <a:ext uri="{FF2B5EF4-FFF2-40B4-BE49-F238E27FC236}">
                <a16:creationId xmlns:a16="http://schemas.microsoft.com/office/drawing/2014/main" id="{81188561-C985-C2B3-1B60-EC7F52F2AE7A}"/>
              </a:ext>
            </a:extLst>
          </p:cNvPr>
          <p:cNvPicPr>
            <a:picLocks noChangeAspect="1"/>
          </p:cNvPicPr>
          <p:nvPr/>
        </p:nvPicPr>
        <p:blipFill>
          <a:blip r:embed="rId2" cstate="print"/>
          <a:srcRect/>
          <a:stretch>
            <a:fillRect/>
          </a:stretch>
        </p:blipFill>
        <p:spPr bwMode="auto">
          <a:xfrm>
            <a:off x="4648579" y="624278"/>
            <a:ext cx="4276309" cy="1004101"/>
          </a:xfrm>
          <a:prstGeom prst="rect">
            <a:avLst/>
          </a:prstGeom>
          <a:noFill/>
          <a:ln w="9525">
            <a:noFill/>
            <a:miter lim="800000"/>
            <a:headEnd/>
            <a:tailEnd/>
          </a:ln>
          <a:effectLst>
            <a:outerShdw blurRad="149987" dist="250190" dir="8460000" sx="103000" sy="103000" algn="ctr">
              <a:srgbClr val="000000">
                <a:alpha val="32000"/>
              </a:srgbClr>
            </a:outerShdw>
          </a:effectLst>
        </p:spPr>
      </p:pic>
    </p:spTree>
    <p:extLst>
      <p:ext uri="{BB962C8B-B14F-4D97-AF65-F5344CB8AC3E}">
        <p14:creationId xmlns:p14="http://schemas.microsoft.com/office/powerpoint/2010/main" val="8647946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rot="5400000" flipH="1">
            <a:off x="877659" y="3390910"/>
            <a:ext cx="6856214" cy="76180"/>
          </a:xfrm>
          <a:prstGeom prst="rect">
            <a:avLst/>
          </a:prstGeom>
          <a:gradFill>
            <a:gsLst>
              <a:gs pos="0">
                <a:schemeClr val="tx1"/>
              </a:gs>
              <a:gs pos="34000">
                <a:schemeClr val="tx1">
                  <a:lumMod val="75000"/>
                  <a:lumOff val="25000"/>
                </a:schemeClr>
              </a:gs>
              <a:gs pos="71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70660" name="TextBox 3"/>
          <p:cNvSpPr txBox="1">
            <a:spLocks noChangeArrowheads="1"/>
          </p:cNvSpPr>
          <p:nvPr/>
        </p:nvSpPr>
        <p:spPr bwMode="auto">
          <a:xfrm>
            <a:off x="2363172" y="991309"/>
            <a:ext cx="324044" cy="830781"/>
          </a:xfrm>
          <a:prstGeom prst="rect">
            <a:avLst/>
          </a:prstGeom>
          <a:noFill/>
          <a:ln w="9525">
            <a:noFill/>
            <a:miter lim="800000"/>
            <a:headEnd/>
            <a:tailEnd/>
          </a:ln>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4799" b="0" i="0" u="none" strike="noStrike" kern="1200" cap="none" spc="0" normalizeH="0" baseline="0" noProof="0" dirty="0">
                <a:ln>
                  <a:noFill/>
                </a:ln>
                <a:solidFill>
                  <a:srgbClr val="FF0000"/>
                </a:solidFill>
                <a:effectLst/>
                <a:uLnTx/>
                <a:uFillTx/>
                <a:latin typeface="Calibri"/>
                <a:ea typeface="+mn-ea"/>
                <a:cs typeface="+mn-cs"/>
              </a:rPr>
              <a:t> </a:t>
            </a:r>
          </a:p>
        </p:txBody>
      </p:sp>
      <p:sp>
        <p:nvSpPr>
          <p:cNvPr id="11" name="Rectangle 10"/>
          <p:cNvSpPr/>
          <p:nvPr/>
        </p:nvSpPr>
        <p:spPr>
          <a:xfrm flipH="1">
            <a:off x="4343857" y="1219776"/>
            <a:ext cx="4113728" cy="76180"/>
          </a:xfrm>
          <a:prstGeom prst="rect">
            <a:avLst/>
          </a:prstGeom>
          <a:gradFill>
            <a:gsLst>
              <a:gs pos="0">
                <a:schemeClr val="tx1"/>
              </a:gs>
              <a:gs pos="64999">
                <a:schemeClr val="tx1">
                  <a:lumMod val="75000"/>
                  <a:lumOff val="2500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ectangle 11"/>
          <p:cNvSpPr>
            <a:spLocks noChangeArrowheads="1"/>
          </p:cNvSpPr>
          <p:nvPr/>
        </p:nvSpPr>
        <p:spPr bwMode="auto">
          <a:xfrm>
            <a:off x="4724758" y="1646392"/>
            <a:ext cx="5561151" cy="4244287"/>
          </a:xfrm>
          <a:prstGeom prst="rect">
            <a:avLst/>
          </a:prstGeom>
          <a:noFill/>
          <a:ln w="9525">
            <a:noFill/>
            <a:miter lim="800000"/>
            <a:headEnd/>
            <a:tailEnd/>
          </a:ln>
        </p:spPr>
        <p:txBody>
          <a:bodyPr>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t>CLE - Continuing Legal Education for </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t>Attorneys:</a:t>
            </a:r>
            <a:br>
              <a:rPr kumimoji="0" lang="en-US" sz="1799" b="0"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br>
            <a:b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br>
            <a:r>
              <a:rPr kumimoji="0" lang="en-US" sz="1799" b="0"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t>YourOnlineProfessor.net </a:t>
            </a: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is an </a:t>
            </a:r>
            <a:r>
              <a:rPr kumimoji="0" lang="en-US" sz="1799" b="0" i="1"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Accredited Provider for Pennsylvania Continuing Legal Education, </a:t>
            </a: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through The Supreme Court of Pennsylvania's Continuing Legal Education Board, registered as sponsor #7003.</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This program qualifies as 1 hour -  </a:t>
            </a:r>
            <a:r>
              <a:rPr kumimoji="0" lang="en-US" sz="1799" b="0" i="0" u="none" strike="noStrike" kern="1200" cap="none" spc="0" normalizeH="0" baseline="0" noProof="0" dirty="0">
                <a:ln>
                  <a:noFill/>
                </a:ln>
                <a:solidFill>
                  <a:srgbClr val="8A0000"/>
                </a:solidFill>
                <a:effectLst/>
                <a:uLnTx/>
                <a:uFillTx/>
                <a:latin typeface="Abadi Extra Light" panose="020B0204020104020204" pitchFamily="34" charset="0"/>
                <a:ea typeface="+mn-ea"/>
                <a:cs typeface="+mn-cs"/>
              </a:rPr>
              <a:t>‘</a:t>
            </a:r>
            <a:r>
              <a:rPr kumimoji="0" lang="en-US" sz="1799" b="0"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t>Live Webcast’ </a:t>
            </a: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under PA CLE Board guidelines and in the states of </a:t>
            </a:r>
            <a:r>
              <a:rPr kumimoji="0" lang="en-US" sz="1799" b="0"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t>Delaware</a:t>
            </a:r>
            <a:r>
              <a:rPr lang="en-US" sz="1799" dirty="0">
                <a:solidFill>
                  <a:srgbClr val="C00000"/>
                </a:solidFill>
                <a:latin typeface="Abadi Extra Light" panose="020B0204020104020204" pitchFamily="34" charset="0"/>
              </a:rPr>
              <a:t> and </a:t>
            </a:r>
            <a:r>
              <a:rPr kumimoji="0" lang="en-US" sz="1799" b="0"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t>New Jersey</a:t>
            </a:r>
            <a:endParaRPr kumimoji="0" lang="en-US" sz="1799"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In most cases, credit is also available to </a:t>
            </a:r>
            <a:r>
              <a:rPr kumimoji="0" lang="en-US" sz="1799" b="0"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t>New York </a:t>
            </a: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attorneys through New York’s “approved jurisdiction policy.”</a:t>
            </a:r>
          </a:p>
        </p:txBody>
      </p:sp>
      <p:sp>
        <p:nvSpPr>
          <p:cNvPr id="9" name="Title 1">
            <a:extLst>
              <a:ext uri="{FF2B5EF4-FFF2-40B4-BE49-F238E27FC236}">
                <a16:creationId xmlns:a16="http://schemas.microsoft.com/office/drawing/2014/main" id="{1382F818-5179-4096-9FB8-F41AC3A930EB}"/>
              </a:ext>
            </a:extLst>
          </p:cNvPr>
          <p:cNvSpPr>
            <a:spLocks noGrp="1"/>
          </p:cNvSpPr>
          <p:nvPr>
            <p:ph type="ctrTitle"/>
          </p:nvPr>
        </p:nvSpPr>
        <p:spPr>
          <a:xfrm>
            <a:off x="4267676" y="366790"/>
            <a:ext cx="4723170" cy="624518"/>
          </a:xfrm>
          <a:ln>
            <a:noFill/>
          </a:ln>
        </p:spPr>
        <p:txBody>
          <a:bodyPr rtlCol="0">
            <a:normAutofit/>
          </a:bodyPr>
          <a:lstStyle/>
          <a:p>
            <a:pPr>
              <a:defRPr/>
            </a:pPr>
            <a:r>
              <a:rPr lang="en-US" sz="3199" dirty="0">
                <a:solidFill>
                  <a:schemeClr val="tx2">
                    <a:lumMod val="60000"/>
                    <a:lumOff val="40000"/>
                  </a:schemeClr>
                </a:solidFill>
                <a:effectLst>
                  <a:outerShdw blurRad="38100" dist="38100" dir="2700000" algn="tl">
                    <a:srgbClr val="000000">
                      <a:alpha val="43137"/>
                    </a:srgbClr>
                  </a:outerShdw>
                </a:effectLst>
                <a:latin typeface="Bernard MT Condensed" pitchFamily="18" charset="0"/>
              </a:rPr>
              <a:t>YourOnLineProfessor.net </a:t>
            </a:r>
          </a:p>
        </p:txBody>
      </p:sp>
      <p:pic>
        <p:nvPicPr>
          <p:cNvPr id="2" name="Picture 1" descr="gibperknobackground.png">
            <a:extLst>
              <a:ext uri="{FF2B5EF4-FFF2-40B4-BE49-F238E27FC236}">
                <a16:creationId xmlns:a16="http://schemas.microsoft.com/office/drawing/2014/main" id="{60E42589-7550-1C7F-8EFF-69489F068F14}"/>
              </a:ext>
            </a:extLst>
          </p:cNvPr>
          <p:cNvPicPr>
            <a:picLocks noChangeAspect="1"/>
          </p:cNvPicPr>
          <p:nvPr/>
        </p:nvPicPr>
        <p:blipFill>
          <a:blip r:embed="rId3" cstate="print"/>
          <a:srcRect/>
          <a:stretch>
            <a:fillRect/>
          </a:stretch>
        </p:blipFill>
        <p:spPr bwMode="auto">
          <a:xfrm>
            <a:off x="690238" y="5803047"/>
            <a:ext cx="2483215" cy="583073"/>
          </a:xfrm>
          <a:prstGeom prst="rect">
            <a:avLst/>
          </a:prstGeom>
          <a:noFill/>
          <a:ln w="9525">
            <a:noFill/>
            <a:miter lim="800000"/>
            <a:headEnd/>
            <a:tailEnd/>
          </a:ln>
          <a:effectLst>
            <a:outerShdw blurRad="149987" dist="250190" dir="8460000" sx="103000" sy="103000" algn="ctr">
              <a:srgbClr val="000000">
                <a:alpha val="32000"/>
              </a:srgbClr>
            </a:outerShdw>
          </a:effectLst>
        </p:spPr>
      </p:pic>
    </p:spTree>
    <p:extLst>
      <p:ext uri="{BB962C8B-B14F-4D97-AF65-F5344CB8AC3E}">
        <p14:creationId xmlns:p14="http://schemas.microsoft.com/office/powerpoint/2010/main" val="38732388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rot="5400000" flipH="1">
            <a:off x="877659" y="3390910"/>
            <a:ext cx="6856214" cy="76180"/>
          </a:xfrm>
          <a:prstGeom prst="rect">
            <a:avLst/>
          </a:prstGeom>
          <a:gradFill>
            <a:gsLst>
              <a:gs pos="0">
                <a:schemeClr val="tx1"/>
              </a:gs>
              <a:gs pos="34000">
                <a:schemeClr val="tx1">
                  <a:lumMod val="75000"/>
                  <a:lumOff val="25000"/>
                </a:schemeClr>
              </a:gs>
              <a:gs pos="71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69636" name="TextBox 3"/>
          <p:cNvSpPr txBox="1">
            <a:spLocks noChangeArrowheads="1"/>
          </p:cNvSpPr>
          <p:nvPr/>
        </p:nvSpPr>
        <p:spPr bwMode="auto">
          <a:xfrm>
            <a:off x="2363172" y="991309"/>
            <a:ext cx="324044" cy="830781"/>
          </a:xfrm>
          <a:prstGeom prst="rect">
            <a:avLst/>
          </a:prstGeom>
          <a:noFill/>
          <a:ln w="9525">
            <a:noFill/>
            <a:miter lim="800000"/>
            <a:headEnd/>
            <a:tailEnd/>
          </a:ln>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4799" b="0" i="0" u="none" strike="noStrike" kern="1200" cap="none" spc="0" normalizeH="0" baseline="0" noProof="0" dirty="0">
                <a:ln>
                  <a:noFill/>
                </a:ln>
                <a:solidFill>
                  <a:srgbClr val="FF0000"/>
                </a:solidFill>
                <a:effectLst/>
                <a:uLnTx/>
                <a:uFillTx/>
                <a:latin typeface="Calibri"/>
                <a:ea typeface="+mn-ea"/>
                <a:cs typeface="+mn-cs"/>
              </a:rPr>
              <a:t> </a:t>
            </a:r>
          </a:p>
        </p:txBody>
      </p:sp>
      <p:sp>
        <p:nvSpPr>
          <p:cNvPr id="11" name="Rectangle 10"/>
          <p:cNvSpPr/>
          <p:nvPr/>
        </p:nvSpPr>
        <p:spPr>
          <a:xfrm flipH="1">
            <a:off x="4343857" y="1219776"/>
            <a:ext cx="4113728" cy="76180"/>
          </a:xfrm>
          <a:prstGeom prst="rect">
            <a:avLst/>
          </a:prstGeom>
          <a:gradFill>
            <a:gsLst>
              <a:gs pos="0">
                <a:schemeClr val="tx1"/>
              </a:gs>
              <a:gs pos="64999">
                <a:schemeClr val="tx1">
                  <a:lumMod val="75000"/>
                  <a:lumOff val="2500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4724758" y="1646394"/>
            <a:ext cx="5561151" cy="4523137"/>
          </a:xfrm>
          <a:prstGeom prst="rect">
            <a:avLst/>
          </a:prstGeom>
          <a:noFill/>
        </p:spPr>
        <p:txBody>
          <a:bodyPr>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t>CPE - Continuing Professional Education for </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t>CPAs:</a:t>
            </a:r>
          </a:p>
          <a:p>
            <a:pPr marL="0" marR="0" lvl="0" indent="0" algn="l" defTabSz="914126"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YourOnlineProfessor.net is registered with the Pennsylvania Department of State's Bureau of Professional and Occupational Affairs as a </a:t>
            </a:r>
            <a:r>
              <a:rPr kumimoji="0" lang="en-US" sz="1600" b="0" i="1"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Program Sponsor under the State Board of Accountancy.</a:t>
            </a:r>
            <a:r>
              <a:rPr kumimoji="0" lang="en-US" sz="16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Our license number is </a:t>
            </a:r>
            <a:r>
              <a:rPr kumimoji="0" lang="en-US" sz="1600" b="0" i="0" u="none" strike="noStrike" kern="1200" cap="none" spc="0" normalizeH="0" baseline="0" noProof="0" dirty="0">
                <a:ln>
                  <a:noFill/>
                </a:ln>
                <a:solidFill>
                  <a:srgbClr val="C00000"/>
                </a:solidFill>
                <a:effectLst/>
                <a:uLnTx/>
                <a:uFillTx/>
                <a:latin typeface="Abadi Extra Light" panose="020B0204020104020204" pitchFamily="34" charset="0"/>
                <a:ea typeface="+mn-ea"/>
                <a:cs typeface="+mn-cs"/>
              </a:rPr>
              <a:t>PX177605</a:t>
            </a:r>
            <a:r>
              <a:rPr kumimoji="0" lang="en-US" sz="16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This Course will count as  1.0 Hour of Group Internet Based or </a:t>
            </a:r>
            <a:b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b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Interactive Self Study Credit depending on how you access the Course.</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endParaRP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For CPAs taking an archived  version of the Course  for Interactive Self Study Credit successful completion of a Final Examination is required.  The Final Slide will direct you as to how to access and complete the Final Examination.</a:t>
            </a:r>
            <a:b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br>
            <a:endPar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endParaRP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p:txBody>
      </p:sp>
      <p:sp>
        <p:nvSpPr>
          <p:cNvPr id="10" name="Title 1">
            <a:extLst>
              <a:ext uri="{FF2B5EF4-FFF2-40B4-BE49-F238E27FC236}">
                <a16:creationId xmlns:a16="http://schemas.microsoft.com/office/drawing/2014/main" id="{EA00D76D-68E4-4BE9-8366-264DC1F9DDE3}"/>
              </a:ext>
            </a:extLst>
          </p:cNvPr>
          <p:cNvSpPr txBox="1">
            <a:spLocks/>
          </p:cNvSpPr>
          <p:nvPr/>
        </p:nvSpPr>
        <p:spPr>
          <a:xfrm>
            <a:off x="4267676" y="366790"/>
            <a:ext cx="4723170" cy="624518"/>
          </a:xfrm>
          <a:prstGeom prst="rect">
            <a:avLst/>
          </a:prstGeom>
          <a:ln>
            <a:noFill/>
          </a:ln>
        </p:spPr>
        <p:txBody>
          <a:bodyPr vert="horz" lIns="91416" tIns="45708" rIns="91416" bIns="45708"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126" rtl="0" eaLnBrk="1" fontAlgn="auto" latinLnBrk="0" hangingPunct="1">
              <a:lnSpc>
                <a:spcPct val="100000"/>
              </a:lnSpc>
              <a:spcBef>
                <a:spcPct val="0"/>
              </a:spcBef>
              <a:spcAft>
                <a:spcPts val="0"/>
              </a:spcAft>
              <a:buClrTx/>
              <a:buSzTx/>
              <a:buFontTx/>
              <a:buNone/>
              <a:tabLst/>
              <a:defRPr/>
            </a:pPr>
            <a:r>
              <a:rPr kumimoji="0" lang="en-US" sz="3199" b="0" i="0" u="none" strike="noStrike" kern="1200" cap="none" spc="0" normalizeH="0" baseline="0" noProof="0" dirty="0">
                <a:ln>
                  <a:noFill/>
                </a:ln>
                <a:solidFill>
                  <a:srgbClr val="000000">
                    <a:lumMod val="60000"/>
                    <a:lumOff val="40000"/>
                  </a:srgbClr>
                </a:solidFill>
                <a:effectLst>
                  <a:outerShdw blurRad="38100" dist="38100" dir="2700000" algn="tl">
                    <a:srgbClr val="000000">
                      <a:alpha val="43137"/>
                    </a:srgbClr>
                  </a:outerShdw>
                </a:effectLst>
                <a:uLnTx/>
                <a:uFillTx/>
                <a:latin typeface="Bernard MT Condensed" pitchFamily="18" charset="0"/>
                <a:ea typeface="+mj-ea"/>
                <a:cs typeface="+mj-cs"/>
              </a:rPr>
              <a:t>YourOnLineProfessor.net </a:t>
            </a:r>
          </a:p>
        </p:txBody>
      </p:sp>
      <p:pic>
        <p:nvPicPr>
          <p:cNvPr id="2" name="Picture 1" descr="gibperknobackground.png">
            <a:extLst>
              <a:ext uri="{FF2B5EF4-FFF2-40B4-BE49-F238E27FC236}">
                <a16:creationId xmlns:a16="http://schemas.microsoft.com/office/drawing/2014/main" id="{44BEB6F2-2436-D79C-8CC4-7B6DEA73D534}"/>
              </a:ext>
            </a:extLst>
          </p:cNvPr>
          <p:cNvPicPr>
            <a:picLocks noChangeAspect="1"/>
          </p:cNvPicPr>
          <p:nvPr/>
        </p:nvPicPr>
        <p:blipFill>
          <a:blip r:embed="rId2" cstate="print"/>
          <a:srcRect/>
          <a:stretch>
            <a:fillRect/>
          </a:stretch>
        </p:blipFill>
        <p:spPr bwMode="auto">
          <a:xfrm>
            <a:off x="690238" y="5803047"/>
            <a:ext cx="2483215" cy="583073"/>
          </a:xfrm>
          <a:prstGeom prst="rect">
            <a:avLst/>
          </a:prstGeom>
          <a:noFill/>
          <a:ln w="9525">
            <a:noFill/>
            <a:miter lim="800000"/>
            <a:headEnd/>
            <a:tailEnd/>
          </a:ln>
          <a:effectLst>
            <a:outerShdw blurRad="149987" dist="250190" dir="8460000" sx="103000" sy="103000" algn="ctr">
              <a:srgbClr val="000000">
                <a:alpha val="32000"/>
              </a:srgbClr>
            </a:outerShdw>
          </a:effectLst>
        </p:spPr>
      </p:pic>
    </p:spTree>
    <p:extLst>
      <p:ext uri="{BB962C8B-B14F-4D97-AF65-F5344CB8AC3E}">
        <p14:creationId xmlns:p14="http://schemas.microsoft.com/office/powerpoint/2010/main" val="2588641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rot="5400000" flipH="1">
            <a:off x="1325218" y="3400434"/>
            <a:ext cx="6856214" cy="57135"/>
          </a:xfrm>
          <a:prstGeom prst="rect">
            <a:avLst/>
          </a:prstGeom>
          <a:gradFill>
            <a:gsLst>
              <a:gs pos="0">
                <a:schemeClr val="tx1"/>
              </a:gs>
              <a:gs pos="34000">
                <a:schemeClr val="tx1">
                  <a:lumMod val="75000"/>
                  <a:lumOff val="25000"/>
                </a:schemeClr>
              </a:gs>
              <a:gs pos="71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8659" name="TextBox 3"/>
          <p:cNvSpPr txBox="1">
            <a:spLocks noChangeArrowheads="1"/>
          </p:cNvSpPr>
          <p:nvPr/>
        </p:nvSpPr>
        <p:spPr bwMode="auto">
          <a:xfrm>
            <a:off x="3296379" y="991411"/>
            <a:ext cx="324044" cy="830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126"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4799"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 </a:t>
            </a:r>
          </a:p>
        </p:txBody>
      </p:sp>
      <p:sp>
        <p:nvSpPr>
          <p:cNvPr id="11" name="Rectangle 10"/>
          <p:cNvSpPr/>
          <p:nvPr/>
        </p:nvSpPr>
        <p:spPr>
          <a:xfrm flipH="1">
            <a:off x="4781892" y="1219776"/>
            <a:ext cx="3085296" cy="76180"/>
          </a:xfrm>
          <a:prstGeom prst="rect">
            <a:avLst/>
          </a:prstGeom>
          <a:gradFill>
            <a:gsLst>
              <a:gs pos="0">
                <a:schemeClr val="tx1"/>
              </a:gs>
              <a:gs pos="64999">
                <a:schemeClr val="tx1">
                  <a:lumMod val="75000"/>
                  <a:lumOff val="2500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p:cNvSpPr txBox="1">
            <a:spLocks noChangeArrowheads="1"/>
          </p:cNvSpPr>
          <p:nvPr/>
        </p:nvSpPr>
        <p:spPr bwMode="auto">
          <a:xfrm>
            <a:off x="4978210" y="1468552"/>
            <a:ext cx="3721095" cy="4030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126"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Arial Nova Light" panose="020B0304020202020204" pitchFamily="34" charset="0"/>
                <a:ea typeface="+mn-ea"/>
                <a:cs typeface="+mn-cs"/>
              </a:rPr>
              <a:t>YourOnlineProfessor.net is registered with the National Association of State Boards of Accountancy (NASBA) as a sponsor of continuing professional education on the National Registry of CPE Sponsors. State boards of accountancy have final authority on the acceptance of individual courses for CPE credit. Complaints regarding registered sponsors may be submitted to the National Registry of CPE Sponsors through its website: </a:t>
            </a:r>
            <a:r>
              <a:rPr kumimoji="0" lang="en-US" altLang="en-US" sz="1600" b="0" i="0" u="none" strike="noStrike" kern="1200" cap="none" spc="0" normalizeH="0" baseline="0" noProof="0" dirty="0">
                <a:ln>
                  <a:noFill/>
                </a:ln>
                <a:solidFill>
                  <a:srgbClr val="000000"/>
                </a:solidFill>
                <a:effectLst/>
                <a:uLnTx/>
                <a:uFillTx/>
                <a:latin typeface="Arial Nova Light" panose="020B0304020202020204" pitchFamily="34" charset="0"/>
                <a:ea typeface="+mn-ea"/>
                <a:cs typeface="+mn-cs"/>
                <a:hlinkClick r:id="rId2"/>
              </a:rPr>
              <a:t>www.learningmarket.org</a:t>
            </a:r>
            <a:r>
              <a:rPr kumimoji="0" lang="en-US" altLang="en-US" sz="1600" b="0" i="0" u="none" strike="noStrike" kern="1200" cap="none" spc="0" normalizeH="0" baseline="0" noProof="0" dirty="0">
                <a:ln>
                  <a:noFill/>
                </a:ln>
                <a:solidFill>
                  <a:srgbClr val="000000"/>
                </a:solidFill>
                <a:effectLst/>
                <a:uLnTx/>
                <a:uFillTx/>
                <a:latin typeface="Arial Nova Light" panose="020B0304020202020204" pitchFamily="34" charset="0"/>
                <a:ea typeface="+mn-ea"/>
                <a:cs typeface="+mn-cs"/>
              </a:rPr>
              <a:t>. </a:t>
            </a:r>
          </a:p>
          <a:p>
            <a:pPr marL="0" marR="0" lvl="0" indent="0" algn="l" defTabSz="914126"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en-US" altLang="en-US" sz="1600" b="0" i="0" u="none" strike="noStrike" kern="1200" cap="none" spc="0" normalizeH="0" baseline="0" noProof="0" dirty="0">
              <a:ln>
                <a:noFill/>
              </a:ln>
              <a:solidFill>
                <a:srgbClr val="000000"/>
              </a:solidFill>
              <a:effectLst/>
              <a:uLnTx/>
              <a:uFillTx/>
              <a:latin typeface="Arial Nova Light" panose="020B0304020202020204" pitchFamily="34" charset="0"/>
              <a:ea typeface="+mn-ea"/>
              <a:cs typeface="+mn-cs"/>
            </a:endParaRPr>
          </a:p>
          <a:p>
            <a:pPr marL="0" marR="0" lvl="0" indent="0" algn="l" defTabSz="914126"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600" b="0" i="0" u="none" strike="noStrike" kern="1200" cap="none" spc="0" normalizeH="0" baseline="0" noProof="0" dirty="0">
                <a:ln>
                  <a:noFill/>
                </a:ln>
                <a:solidFill>
                  <a:prstClr val="black"/>
                </a:solidFill>
                <a:effectLst/>
                <a:uLnTx/>
                <a:uFillTx/>
                <a:latin typeface="Arial Nova Light" panose="020B0304020202020204" pitchFamily="34" charset="0"/>
                <a:ea typeface="+mn-ea"/>
                <a:cs typeface="+mn-cs"/>
              </a:rPr>
              <a:t>Our Sponsor No. Identification Number </a:t>
            </a:r>
            <a:r>
              <a:rPr kumimoji="0" lang="en-US" altLang="en-US" sz="1600" b="1" i="0" u="none" strike="noStrike" kern="1200" cap="none" spc="0" normalizeH="0" baseline="0" noProof="0" dirty="0">
                <a:ln>
                  <a:noFill/>
                </a:ln>
                <a:solidFill>
                  <a:prstClr val="black"/>
                </a:solidFill>
                <a:effectLst/>
                <a:uLnTx/>
                <a:uFillTx/>
                <a:latin typeface="Arial Nova Light" panose="020B0304020202020204" pitchFamily="34" charset="0"/>
                <a:ea typeface="+mn-ea"/>
                <a:cs typeface="+mn-cs"/>
              </a:rPr>
              <a:t>137573</a:t>
            </a:r>
          </a:p>
        </p:txBody>
      </p:sp>
      <p:pic>
        <p:nvPicPr>
          <p:cNvPr id="19866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62593" y="2017736"/>
            <a:ext cx="1832865" cy="2430916"/>
          </a:xfrm>
          <a:prstGeom prst="rect">
            <a:avLst/>
          </a:prstGeom>
          <a:noFill/>
          <a:ln>
            <a:noFill/>
          </a:ln>
          <a:effectLst>
            <a:outerShdw blurRad="63500" sx="105000" sy="105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034918" y="425716"/>
            <a:ext cx="5044106" cy="523084"/>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2799" b="1" i="0" u="none" strike="noStrike" kern="1200" cap="none" spc="0" normalizeH="0" baseline="0" noProof="0" dirty="0">
                <a:ln>
                  <a:noFill/>
                </a:ln>
                <a:solidFill>
                  <a:srgbClr val="5B9BD5">
                    <a:lumMod val="50000"/>
                  </a:srgbClr>
                </a:solidFill>
                <a:effectLst>
                  <a:outerShdw blurRad="38100" dist="38100" dir="2700000" algn="tl">
                    <a:srgbClr val="000000">
                      <a:alpha val="43137"/>
                    </a:srgbClr>
                  </a:outerShdw>
                </a:effectLst>
                <a:uLnTx/>
                <a:uFillTx/>
                <a:latin typeface="Calibri" panose="020F0502020204030204"/>
                <a:ea typeface="+mn-ea"/>
                <a:cs typeface="+mn-cs"/>
              </a:rPr>
              <a:t>NASBA Registry of CPE Sponsors </a:t>
            </a:r>
          </a:p>
        </p:txBody>
      </p:sp>
      <p:pic>
        <p:nvPicPr>
          <p:cNvPr id="4" name="Picture 3" descr="gibperknobackground.png">
            <a:extLst>
              <a:ext uri="{FF2B5EF4-FFF2-40B4-BE49-F238E27FC236}">
                <a16:creationId xmlns:a16="http://schemas.microsoft.com/office/drawing/2014/main" id="{81B9A074-5ED7-3881-44F0-D67AD15CDBA1}"/>
              </a:ext>
            </a:extLst>
          </p:cNvPr>
          <p:cNvPicPr>
            <a:picLocks noChangeAspect="1"/>
          </p:cNvPicPr>
          <p:nvPr/>
        </p:nvPicPr>
        <p:blipFill>
          <a:blip r:embed="rId4" cstate="print"/>
          <a:srcRect/>
          <a:stretch>
            <a:fillRect/>
          </a:stretch>
        </p:blipFill>
        <p:spPr bwMode="auto">
          <a:xfrm>
            <a:off x="690238" y="5803047"/>
            <a:ext cx="2483215" cy="583073"/>
          </a:xfrm>
          <a:prstGeom prst="rect">
            <a:avLst/>
          </a:prstGeom>
          <a:noFill/>
          <a:ln w="9525">
            <a:noFill/>
            <a:miter lim="800000"/>
            <a:headEnd/>
            <a:tailEnd/>
          </a:ln>
          <a:effectLst>
            <a:outerShdw blurRad="149987" dist="250190" dir="8460000" sx="103000" sy="103000" algn="ctr">
              <a:srgbClr val="000000">
                <a:alpha val="32000"/>
              </a:srgbClr>
            </a:outerShdw>
          </a:effectLst>
        </p:spPr>
      </p:pic>
    </p:spTree>
    <p:extLst>
      <p:ext uri="{BB962C8B-B14F-4D97-AF65-F5344CB8AC3E}">
        <p14:creationId xmlns:p14="http://schemas.microsoft.com/office/powerpoint/2010/main" val="2239329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324931" y="702675"/>
            <a:ext cx="9542141" cy="4523137"/>
          </a:xfrm>
          <a:prstGeom prst="rect">
            <a:avLst/>
          </a:prstGeom>
          <a:noFill/>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badi Extra Light" panose="020B0204020104020204" pitchFamily="34" charset="0"/>
                <a:ea typeface="+mn-ea"/>
                <a:cs typeface="Calibri" panose="020F0502020204030204" pitchFamily="34" charset="0"/>
              </a:rPr>
              <a:t>Refund Policy</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rPr>
              <a:t>It is the policy of YourOnlineProfessor.net to satisfy participants and purchasers in a reasonable manner. Therefore, refunds to dissatisfied participants will be given in order to maintain good will. However, the reason for a participant's dissatisfaction and any resulting refund must be clearly indicated. Each refund request will be reviewed by a majority of the members of YourOnlineProfessor.net. A refund is always given if a course does not qualify for CPE credit in the state in which the purchaser seeks to apply it for credit.</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badi Extra Light" panose="020B0204020104020204" pitchFamily="34" charset="0"/>
                <a:ea typeface="+mn-ea"/>
                <a:cs typeface="Calibri" panose="020F0502020204030204" pitchFamily="34" charset="0"/>
              </a:rPr>
              <a:t>Program Cancellation Policy</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rPr>
              <a:t>It is the policy of YourOnlineProfessor.net to refund any fees paid in full in the event that a scheduled program is cancelled or rescheduled. </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badi Extra Light" panose="020B0204020104020204" pitchFamily="34" charset="0"/>
                <a:ea typeface="+mn-ea"/>
                <a:cs typeface="Calibri" panose="020F0502020204030204" pitchFamily="34" charset="0"/>
              </a:rPr>
              <a:t>Complaint Resolution Policy </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rPr>
              <a:t>All evaluations are reviewed by Edward Perkins. Grievance complaints are directed to Mr. Perkins at (610) 565-1708 ext. 2 or via email to yop@youronlineprofessor.org. It is the policy of YourOnlineProfessor.net to respond to every grievance complaint. This response shall include when appropriate: reviewing the grievance complaint in conjunction with other participant evaluations and discussion of the grievance complaint with the course instructor or other employees.</a:t>
            </a:r>
          </a:p>
        </p:txBody>
      </p:sp>
      <p:pic>
        <p:nvPicPr>
          <p:cNvPr id="3" name="Picture 2" descr="gibperknobackground.png">
            <a:extLst>
              <a:ext uri="{FF2B5EF4-FFF2-40B4-BE49-F238E27FC236}">
                <a16:creationId xmlns:a16="http://schemas.microsoft.com/office/drawing/2014/main" id="{B1CBA022-CDCE-13DC-6525-762E2A0E483E}"/>
              </a:ext>
            </a:extLst>
          </p:cNvPr>
          <p:cNvPicPr>
            <a:picLocks noChangeAspect="1"/>
          </p:cNvPicPr>
          <p:nvPr/>
        </p:nvPicPr>
        <p:blipFill>
          <a:blip r:embed="rId3" cstate="print"/>
          <a:srcRect/>
          <a:stretch>
            <a:fillRect/>
          </a:stretch>
        </p:blipFill>
        <p:spPr bwMode="auto">
          <a:xfrm>
            <a:off x="690238" y="5803047"/>
            <a:ext cx="2483215" cy="583073"/>
          </a:xfrm>
          <a:prstGeom prst="rect">
            <a:avLst/>
          </a:prstGeom>
          <a:noFill/>
          <a:ln w="9525">
            <a:noFill/>
            <a:miter lim="800000"/>
            <a:headEnd/>
            <a:tailEnd/>
          </a:ln>
          <a:effectLst>
            <a:outerShdw blurRad="149987" dist="250190" dir="8460000" sx="103000" sy="103000" algn="ctr">
              <a:srgbClr val="000000">
                <a:alpha val="32000"/>
              </a:srgbClr>
            </a:outerShdw>
          </a:effectLst>
        </p:spPr>
      </p:pic>
    </p:spTree>
    <p:extLst>
      <p:ext uri="{BB962C8B-B14F-4D97-AF65-F5344CB8AC3E}">
        <p14:creationId xmlns:p14="http://schemas.microsoft.com/office/powerpoint/2010/main" val="1054646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rot="5400000" flipH="1">
            <a:off x="1325218" y="3400434"/>
            <a:ext cx="6856214" cy="57135"/>
          </a:xfrm>
          <a:prstGeom prst="rect">
            <a:avLst/>
          </a:prstGeom>
          <a:gradFill>
            <a:gsLst>
              <a:gs pos="0">
                <a:schemeClr val="tx1"/>
              </a:gs>
              <a:gs pos="34000">
                <a:schemeClr val="tx1">
                  <a:lumMod val="75000"/>
                  <a:lumOff val="25000"/>
                </a:schemeClr>
              </a:gs>
              <a:gs pos="71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708" name="TextBox 3"/>
          <p:cNvSpPr txBox="1">
            <a:spLocks noChangeArrowheads="1"/>
          </p:cNvSpPr>
          <p:nvPr/>
        </p:nvSpPr>
        <p:spPr bwMode="auto">
          <a:xfrm>
            <a:off x="3296379" y="991411"/>
            <a:ext cx="324044" cy="830781"/>
          </a:xfrm>
          <a:prstGeom prst="rect">
            <a:avLst/>
          </a:prstGeom>
          <a:noFill/>
          <a:ln w="9525">
            <a:noFill/>
            <a:miter lim="800000"/>
            <a:headEnd/>
            <a:tailEnd/>
          </a:ln>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4799" b="0" i="0" u="none" strike="noStrike" kern="1200" cap="none" spc="0" normalizeH="0" baseline="0" noProof="0" dirty="0">
                <a:ln>
                  <a:noFill/>
                </a:ln>
                <a:solidFill>
                  <a:srgbClr val="FF0000"/>
                </a:solidFill>
                <a:effectLst/>
                <a:uLnTx/>
                <a:uFillTx/>
                <a:latin typeface="Calibri" panose="020F0502020204030204"/>
                <a:ea typeface="+mn-ea"/>
                <a:cs typeface="+mn-cs"/>
              </a:rPr>
              <a:t> </a:t>
            </a:r>
          </a:p>
        </p:txBody>
      </p:sp>
      <p:sp>
        <p:nvSpPr>
          <p:cNvPr id="9" name="TextBox 8"/>
          <p:cNvSpPr txBox="1"/>
          <p:nvPr/>
        </p:nvSpPr>
        <p:spPr>
          <a:xfrm>
            <a:off x="5715099" y="305615"/>
            <a:ext cx="4113728" cy="6305469"/>
          </a:xfrm>
          <a:prstGeom prst="rect">
            <a:avLst/>
          </a:prstGeom>
          <a:solidFill>
            <a:schemeClr val="bg1"/>
          </a:solidFill>
        </p:spPr>
        <p:txBody>
          <a:bodyPr>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rPr>
              <a:t>Where Applicable, this program is</a:t>
            </a:r>
            <a:b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rPr>
            </a:b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rPr>
              <a:t>© YourOnlineProfessor.net - All Rights Reserved.</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rPr>
              <a:t>This material is designed for informational purposes. In providing this material, neither the author nor YourOnlineProfessor.net are engaged in rendering legal, accounting or professional service. If legal, accounting, or professional service is required, the service of a competent professional should be sought.</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rPr>
              <a:t>Inquiries regarding the use of the material contained in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rPr>
              <a:t>this Course should be addressed to:</a:t>
            </a:r>
            <a:br>
              <a:rPr kumimoji="0" lang="en-US" sz="1799"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Calibri" panose="020F0502020204030204" pitchFamily="34" charset="0"/>
              </a:rPr>
            </a:br>
            <a:endParaRPr kumimoji="0" lang="en-US" sz="1799" b="0" i="0" u="none" strike="noStrike" kern="1200" cap="none" spc="0" normalizeH="0" baseline="0" noProof="0" dirty="0">
              <a:ln>
                <a:noFill/>
              </a:ln>
              <a:solidFill>
                <a:prstClr val="black"/>
              </a:solidFill>
              <a:effectLst>
                <a:outerShdw blurRad="38100" dist="38100" dir="2700000" algn="tl">
                  <a:srgbClr val="C0C0C0"/>
                </a:outerShdw>
              </a:effectLst>
              <a:uLnTx/>
              <a:uFillTx/>
              <a:latin typeface="Abadi Extra Light" panose="020B020402010402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
                  <a:solidFill>
                    <a:srgbClr val="C00000"/>
                  </a:solidFill>
                </a:uFill>
                <a:latin typeface="Abadi Extra Light" panose="020B0204020104020204" pitchFamily="34" charset="0"/>
                <a:ea typeface="Tahoma" pitchFamily="34" charset="0"/>
                <a:cs typeface="Times New Roman" pitchFamily="18" charset="0"/>
              </a:rPr>
              <a:t>Ted Perkins</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srgbClr val="000066"/>
                </a:solidFill>
                <a:effectLst>
                  <a:outerShdw blurRad="38100" dist="38100" dir="2700000" algn="tl">
                    <a:srgbClr val="000000">
                      <a:alpha val="43137"/>
                    </a:srgbClr>
                  </a:outerShdw>
                </a:effectLst>
                <a:uLnTx/>
                <a:uFill>
                  <a:solidFill>
                    <a:srgbClr val="C00000"/>
                  </a:solidFill>
                </a:uFill>
                <a:latin typeface="Abadi Extra Light" panose="020B0204020104020204" pitchFamily="34" charset="0"/>
                <a:ea typeface="Tahoma" pitchFamily="34" charset="0"/>
                <a:cs typeface="Times New Roman" pitchFamily="18" charset="0"/>
              </a:rPr>
              <a:t>tperkins@gibperk.com</a:t>
            </a:r>
            <a:br>
              <a:rPr kumimoji="0" lang="en-US" sz="1600" b="0" i="0" u="none" strike="noStrike" kern="1200" cap="none" spc="0" normalizeH="0" baseline="0" noProof="0" dirty="0">
                <a:ln>
                  <a:noFill/>
                </a:ln>
                <a:solidFill>
                  <a:srgbClr val="C00000"/>
                </a:solidFill>
                <a:effectLst>
                  <a:outerShdw blurRad="38100" dist="38100" dir="2700000" algn="tl">
                    <a:srgbClr val="C0C0C0"/>
                  </a:outerShdw>
                </a:effectLst>
                <a:uLnTx/>
                <a:uFillTx/>
                <a:latin typeface="Abadi Extra Light" panose="020B0204020104020204" pitchFamily="34" charset="0"/>
                <a:ea typeface="+mn-ea"/>
                <a:cs typeface="+mn-cs"/>
              </a:rPr>
            </a:br>
            <a:r>
              <a:rPr kumimoji="0" lang="en-US" sz="1600" b="0" i="0" u="none" strike="noStrike" kern="1200" cap="none" spc="0" normalizeH="0" baseline="0" noProof="0" dirty="0">
                <a:ln>
                  <a:noFill/>
                </a:ln>
                <a:solidFill>
                  <a:prstClr val="black"/>
                </a:solidFill>
                <a:effectLst>
                  <a:outerShdw blurRad="38100" dist="38100" dir="2700000" algn="tl">
                    <a:srgbClr val="C0C0C0"/>
                  </a:outerShdw>
                </a:effectLst>
                <a:uLnTx/>
                <a:uFillTx/>
                <a:latin typeface="Abadi Extra Light" panose="020B0204020104020204" pitchFamily="34" charset="0"/>
                <a:ea typeface="+mn-ea"/>
                <a:cs typeface="+mn-cs"/>
              </a:rPr>
              <a:t>Suite 204</a:t>
            </a:r>
            <a:br>
              <a:rPr kumimoji="0" lang="en-US" sz="1600" b="0" i="0" u="none" strike="noStrike" kern="1200" cap="none" spc="0" normalizeH="0" baseline="0" noProof="0" dirty="0">
                <a:ln>
                  <a:noFill/>
                </a:ln>
                <a:solidFill>
                  <a:prstClr val="black"/>
                </a:solidFill>
                <a:effectLst>
                  <a:outerShdw blurRad="38100" dist="38100" dir="2700000" algn="tl">
                    <a:srgbClr val="C0C0C0"/>
                  </a:outerShdw>
                </a:effectLst>
                <a:uLnTx/>
                <a:uFillTx/>
                <a:latin typeface="Abadi Extra Light" panose="020B0204020104020204" pitchFamily="34" charset="0"/>
                <a:ea typeface="+mn-ea"/>
                <a:cs typeface="+mn-cs"/>
              </a:rPr>
            </a:br>
            <a:r>
              <a:rPr kumimoji="0" lang="en-US" sz="1600" b="0" i="0" u="none" strike="noStrike" kern="1200" cap="none" spc="0" normalizeH="0" baseline="0" noProof="0" dirty="0">
                <a:ln>
                  <a:noFill/>
                </a:ln>
                <a:solidFill>
                  <a:prstClr val="black"/>
                </a:solidFill>
                <a:effectLst>
                  <a:outerShdw blurRad="38100" dist="38100" dir="2700000" algn="tl">
                    <a:srgbClr val="C0C0C0"/>
                  </a:outerShdw>
                </a:effectLst>
                <a:uLnTx/>
                <a:uFillTx/>
                <a:latin typeface="Abadi Extra Light" panose="020B0204020104020204" pitchFamily="34" charset="0"/>
                <a:ea typeface="+mn-ea"/>
                <a:cs typeface="+mn-cs"/>
              </a:rPr>
              <a:t>100 W. Sixth Street</a:t>
            </a:r>
            <a:br>
              <a:rPr kumimoji="0" lang="en-US" sz="1600" b="0" i="0" u="none" strike="noStrike" kern="1200" cap="none" spc="0" normalizeH="0" baseline="0" noProof="0" dirty="0">
                <a:ln>
                  <a:noFill/>
                </a:ln>
                <a:solidFill>
                  <a:prstClr val="black"/>
                </a:solidFill>
                <a:effectLst>
                  <a:outerShdw blurRad="38100" dist="38100" dir="2700000" algn="tl">
                    <a:srgbClr val="C0C0C0"/>
                  </a:outerShdw>
                </a:effectLst>
                <a:uLnTx/>
                <a:uFillTx/>
                <a:latin typeface="Abadi Extra Light" panose="020B0204020104020204" pitchFamily="34" charset="0"/>
                <a:ea typeface="+mn-ea"/>
                <a:cs typeface="+mn-cs"/>
              </a:rPr>
            </a:br>
            <a:r>
              <a:rPr kumimoji="0" lang="en-US" sz="1600" b="0" i="0" u="none" strike="noStrike" kern="1200" cap="none" spc="0" normalizeH="0" baseline="0" noProof="0" dirty="0">
                <a:ln>
                  <a:noFill/>
                </a:ln>
                <a:solidFill>
                  <a:prstClr val="black"/>
                </a:solidFill>
                <a:effectLst>
                  <a:outerShdw blurRad="38100" dist="38100" dir="2700000" algn="tl">
                    <a:srgbClr val="C0C0C0"/>
                  </a:outerShdw>
                </a:effectLst>
                <a:uLnTx/>
                <a:uFillTx/>
                <a:latin typeface="Abadi Extra Light" panose="020B0204020104020204" pitchFamily="34" charset="0"/>
                <a:ea typeface="+mn-ea"/>
                <a:cs typeface="+mn-cs"/>
              </a:rPr>
              <a:t>Media, PA 19063</a:t>
            </a:r>
          </a:p>
        </p:txBody>
      </p:sp>
      <p:pic>
        <p:nvPicPr>
          <p:cNvPr id="2" name="Picture 1" descr="gibperknobackground.png">
            <a:extLst>
              <a:ext uri="{FF2B5EF4-FFF2-40B4-BE49-F238E27FC236}">
                <a16:creationId xmlns:a16="http://schemas.microsoft.com/office/drawing/2014/main" id="{4E8B8689-0BE3-57B3-3543-12373C3C9569}"/>
              </a:ext>
            </a:extLst>
          </p:cNvPr>
          <p:cNvPicPr>
            <a:picLocks noChangeAspect="1"/>
          </p:cNvPicPr>
          <p:nvPr/>
        </p:nvPicPr>
        <p:blipFill>
          <a:blip r:embed="rId3" cstate="print"/>
          <a:srcRect/>
          <a:stretch>
            <a:fillRect/>
          </a:stretch>
        </p:blipFill>
        <p:spPr bwMode="auto">
          <a:xfrm>
            <a:off x="690238" y="5803047"/>
            <a:ext cx="2483215" cy="583073"/>
          </a:xfrm>
          <a:prstGeom prst="rect">
            <a:avLst/>
          </a:prstGeom>
          <a:noFill/>
          <a:ln w="9525">
            <a:noFill/>
            <a:miter lim="800000"/>
            <a:headEnd/>
            <a:tailEnd/>
          </a:ln>
          <a:effectLst>
            <a:outerShdw blurRad="149987" dist="250190" dir="8460000" sx="103000" sy="103000" algn="ctr">
              <a:srgbClr val="000000">
                <a:alpha val="32000"/>
              </a:srgbClr>
            </a:outerShdw>
          </a:effectLst>
        </p:spPr>
      </p:pic>
    </p:spTree>
    <p:extLst>
      <p:ext uri="{BB962C8B-B14F-4D97-AF65-F5344CB8AC3E}">
        <p14:creationId xmlns:p14="http://schemas.microsoft.com/office/powerpoint/2010/main" val="33758239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96379" y="991365"/>
            <a:ext cx="324044" cy="830781"/>
          </a:xfrm>
          <a:prstGeom prst="rect">
            <a:avLst/>
          </a:prstGeom>
          <a:noFill/>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4799" b="0" i="0" u="none" strike="noStrike" kern="1200" cap="none" spc="0" normalizeH="0" baseline="0" noProof="0" dirty="0">
                <a:ln>
                  <a:noFill/>
                </a:ln>
                <a:solidFill>
                  <a:srgbClr val="FF0000"/>
                </a:solidFill>
                <a:effectLst/>
                <a:uLnTx/>
                <a:uFillTx/>
                <a:latin typeface="Calibri" panose="020F0502020204030204"/>
                <a:ea typeface="+mn-ea"/>
                <a:cs typeface="+mn-cs"/>
              </a:rPr>
              <a:t> </a:t>
            </a:r>
          </a:p>
        </p:txBody>
      </p:sp>
      <p:sp>
        <p:nvSpPr>
          <p:cNvPr id="10" name="TextBox 9"/>
          <p:cNvSpPr txBox="1"/>
          <p:nvPr/>
        </p:nvSpPr>
        <p:spPr>
          <a:xfrm>
            <a:off x="1014876" y="2818111"/>
            <a:ext cx="10602026" cy="3292351"/>
          </a:xfrm>
          <a:prstGeom prst="rect">
            <a:avLst/>
          </a:prstGeom>
          <a:noFill/>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Attendees will be asked to periodically verify their attendance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 order to comply with CPE/CLE guidelines.</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This involves clicking </a:t>
            </a:r>
            <a:r>
              <a:rPr kumimoji="0" lang="en-US" sz="2399"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“Still here” </a:t>
            </a: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when the pop-up arises.</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It is important that you follow all such prompts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 order to ensure that your CPE/CLE credits </a:t>
            </a:r>
            <a:b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are received in full.</a:t>
            </a:r>
          </a:p>
        </p:txBody>
      </p:sp>
      <p:pic>
        <p:nvPicPr>
          <p:cNvPr id="3" name="Picture 2">
            <a:extLst>
              <a:ext uri="{FF2B5EF4-FFF2-40B4-BE49-F238E27FC236}">
                <a16:creationId xmlns:a16="http://schemas.microsoft.com/office/drawing/2014/main" id="{9199EA8F-E203-9349-2C86-919AD60BCDF3}"/>
              </a:ext>
            </a:extLst>
          </p:cNvPr>
          <p:cNvPicPr>
            <a:picLocks noChangeAspect="1"/>
          </p:cNvPicPr>
          <p:nvPr/>
        </p:nvPicPr>
        <p:blipFill>
          <a:blip r:embed="rId3"/>
          <a:stretch>
            <a:fillRect/>
          </a:stretch>
        </p:blipFill>
        <p:spPr>
          <a:xfrm>
            <a:off x="1588" y="206737"/>
            <a:ext cx="12295186" cy="2611372"/>
          </a:xfrm>
          <a:prstGeom prst="rect">
            <a:avLst/>
          </a:prstGeom>
        </p:spPr>
      </p:pic>
    </p:spTree>
    <p:extLst>
      <p:ext uri="{BB962C8B-B14F-4D97-AF65-F5344CB8AC3E}">
        <p14:creationId xmlns:p14="http://schemas.microsoft.com/office/powerpoint/2010/main" val="865482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rot="5400000" flipH="1">
            <a:off x="1325218" y="3400434"/>
            <a:ext cx="6856214" cy="57135"/>
          </a:xfrm>
          <a:prstGeom prst="rect">
            <a:avLst/>
          </a:prstGeom>
          <a:gradFill>
            <a:gsLst>
              <a:gs pos="0">
                <a:schemeClr val="tx1"/>
              </a:gs>
              <a:gs pos="34000">
                <a:schemeClr val="tx1">
                  <a:lumMod val="75000"/>
                  <a:lumOff val="25000"/>
                </a:schemeClr>
              </a:gs>
              <a:gs pos="71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3296379" y="991365"/>
            <a:ext cx="324044" cy="830781"/>
          </a:xfrm>
          <a:prstGeom prst="rect">
            <a:avLst/>
          </a:prstGeom>
          <a:noFill/>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4799" b="0" i="0" u="none" strike="noStrike" kern="1200" cap="none" spc="0" normalizeH="0" baseline="0" noProof="0" dirty="0">
                <a:ln>
                  <a:noFill/>
                </a:ln>
                <a:solidFill>
                  <a:srgbClr val="FF0000"/>
                </a:solidFill>
                <a:effectLst/>
                <a:uLnTx/>
                <a:uFillTx/>
                <a:latin typeface="Calibri" panose="020F0502020204030204"/>
                <a:ea typeface="+mn-ea"/>
                <a:cs typeface="+mn-cs"/>
              </a:rPr>
              <a:t> </a:t>
            </a:r>
          </a:p>
        </p:txBody>
      </p:sp>
      <p:sp>
        <p:nvSpPr>
          <p:cNvPr id="11" name="Rectangle 10"/>
          <p:cNvSpPr/>
          <p:nvPr/>
        </p:nvSpPr>
        <p:spPr>
          <a:xfrm flipH="1">
            <a:off x="4781892" y="1219776"/>
            <a:ext cx="3085296" cy="76180"/>
          </a:xfrm>
          <a:prstGeom prst="rect">
            <a:avLst/>
          </a:prstGeom>
          <a:gradFill>
            <a:gsLst>
              <a:gs pos="0">
                <a:schemeClr val="tx1"/>
              </a:gs>
              <a:gs pos="64999">
                <a:schemeClr val="tx1">
                  <a:lumMod val="75000"/>
                  <a:lumOff val="2500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886228" y="1751681"/>
            <a:ext cx="4418449" cy="3907744"/>
          </a:xfrm>
          <a:prstGeom prst="rect">
            <a:avLst/>
          </a:prstGeom>
          <a:noFill/>
        </p:spPr>
        <p:txBody>
          <a:bodyPr wrap="square">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799" b="1" i="1" u="none" strike="noStrike" kern="1200" cap="all" spc="0" normalizeH="0" baseline="0" noProof="0" dirty="0">
                <a:ln>
                  <a:noFill/>
                </a:ln>
                <a:solidFill>
                  <a:srgbClr val="1F497D"/>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Technical Support</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7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If you have issues during the presentation, please email</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3599"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stait@gibperk.com</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 real-time troubleshooting assistance</a:t>
            </a:r>
            <a:r>
              <a:rPr kumimoji="0" lang="en-US" sz="2399"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399" b="1" i="0" u="none" strike="noStrike" kern="1200" cap="none" spc="0" normalizeH="0" baseline="0" noProof="0" dirty="0">
              <a:ln>
                <a:noFill/>
              </a:ln>
              <a:solidFill>
                <a:srgbClr val="000000"/>
              </a:solidFill>
              <a:effectLst/>
              <a:uLnTx/>
              <a:uFillTx/>
              <a:latin typeface="High Tower Text" panose="02040502050506030303" pitchFamily="18" charset="0"/>
              <a:ea typeface="+mn-ea"/>
              <a:cs typeface="+mn-cs"/>
            </a:endParaRPr>
          </a:p>
        </p:txBody>
      </p:sp>
    </p:spTree>
    <p:extLst>
      <p:ext uri="{BB962C8B-B14F-4D97-AF65-F5344CB8AC3E}">
        <p14:creationId xmlns:p14="http://schemas.microsoft.com/office/powerpoint/2010/main" val="2931632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9537" y="597639"/>
            <a:ext cx="7199025" cy="1485513"/>
          </a:xfrm>
        </p:spPr>
        <p:txBody>
          <a:bodyPr rtlCol="0">
            <a:normAutofit/>
          </a:bodyPr>
          <a:lstStyle/>
          <a:p>
            <a:pPr algn="ctr">
              <a:defRPr/>
            </a:pPr>
            <a:r>
              <a:rPr lang="en-US" sz="4799" b="1" dirty="0">
                <a:solidFill>
                  <a:srgbClr val="C00000"/>
                </a:solidFill>
                <a:effectLst>
                  <a:outerShdw blurRad="38100" dist="38100" dir="2700000" algn="tl">
                    <a:srgbClr val="000000">
                      <a:alpha val="43137"/>
                    </a:srgbClr>
                  </a:outerShdw>
                </a:effectLst>
                <a:latin typeface="Arial Nova Cond Light" panose="020B0604020202020204" pitchFamily="34" charset="0"/>
              </a:rPr>
              <a:t>Questions</a:t>
            </a:r>
          </a:p>
        </p:txBody>
      </p:sp>
      <p:sp>
        <p:nvSpPr>
          <p:cNvPr id="7" name="TextBox 6"/>
          <p:cNvSpPr txBox="1"/>
          <p:nvPr/>
        </p:nvSpPr>
        <p:spPr>
          <a:xfrm>
            <a:off x="3007532" y="1965768"/>
            <a:ext cx="6461029" cy="4584677"/>
          </a:xfrm>
          <a:prstGeom prst="rect">
            <a:avLst/>
          </a:prstGeom>
          <a:noFill/>
        </p:spPr>
        <p:txBody>
          <a:bodyPr>
            <a:spAutoFit/>
          </a:bodyPr>
          <a:lstStyle/>
          <a:p>
            <a:pPr marL="0" marR="0" lvl="0" indent="0" algn="ctr" defTabSz="457063" rtl="0" eaLnBrk="1" fontAlgn="auto" latinLnBrk="0" hangingPunct="1">
              <a:lnSpc>
                <a:spcPct val="100000"/>
              </a:lnSpc>
              <a:spcBef>
                <a:spcPts val="0"/>
              </a:spcBef>
              <a:spcAft>
                <a:spcPts val="0"/>
              </a:spcAft>
              <a:buClrTx/>
              <a:buSzTx/>
              <a:buFontTx/>
              <a:buNone/>
              <a:tabLst/>
              <a:defRPr/>
            </a:pPr>
            <a:r>
              <a:rPr kumimoji="0" lang="en-US" sz="27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t>If you have any questions regarding this Course please contact </a:t>
            </a:r>
            <a:br>
              <a:rPr kumimoji="0" lang="en-US" sz="27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br>
            <a:r>
              <a:rPr kumimoji="0" lang="en-US" sz="2799"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rPr>
              <a:t>Martin Pezzner</a:t>
            </a:r>
            <a:br>
              <a:rPr kumimoji="0" lang="en-US" sz="27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br>
            <a:r>
              <a:rPr kumimoji="0" lang="en-US" sz="27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t>at </a:t>
            </a:r>
            <a:r>
              <a:rPr kumimoji="0" lang="en-US" sz="2799" b="0" i="0" u="sng"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hlinkClick r:id="rId2">
                  <a:extLst>
                    <a:ext uri="{A12FA001-AC4F-418D-AE19-62706E023703}">
                      <ahyp:hlinkClr xmlns:ahyp="http://schemas.microsoft.com/office/drawing/2018/hyperlinkcolor" val="tx"/>
                    </a:ext>
                  </a:extLst>
                </a:hlinkClick>
              </a:rPr>
              <a:t>mpezzner@gibperk.com</a:t>
            </a:r>
            <a:r>
              <a:rPr kumimoji="0" lang="en-US" sz="2799" b="0" i="0" u="sng"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rPr>
              <a:t> </a:t>
            </a:r>
            <a:br>
              <a:rPr kumimoji="0" lang="en-US" sz="2799" b="0" i="0" u="sng"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rPr>
            </a:br>
            <a:r>
              <a:rPr kumimoji="0" lang="en-US" sz="27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t>or </a:t>
            </a:r>
          </a:p>
          <a:p>
            <a:pPr marL="0" marR="0" lvl="0" indent="0" algn="ctr" defTabSz="457063" rtl="0" eaLnBrk="1" fontAlgn="auto" latinLnBrk="0" hangingPunct="1">
              <a:lnSpc>
                <a:spcPct val="100000"/>
              </a:lnSpc>
              <a:spcBef>
                <a:spcPts val="0"/>
              </a:spcBef>
              <a:spcAft>
                <a:spcPts val="0"/>
              </a:spcAft>
              <a:buClrTx/>
              <a:buSzTx/>
              <a:buFontTx/>
              <a:buNone/>
              <a:tabLst/>
              <a:defRPr/>
            </a:pPr>
            <a:r>
              <a:rPr kumimoji="0" lang="en-US" sz="2799"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rPr>
              <a:t>Ted Perkins</a:t>
            </a:r>
          </a:p>
          <a:p>
            <a:pPr marL="0" marR="0" lvl="0" indent="0" algn="ctr" defTabSz="457063" rtl="0" eaLnBrk="1" fontAlgn="auto" latinLnBrk="0" hangingPunct="1">
              <a:lnSpc>
                <a:spcPct val="100000"/>
              </a:lnSpc>
              <a:spcBef>
                <a:spcPts val="0"/>
              </a:spcBef>
              <a:spcAft>
                <a:spcPts val="0"/>
              </a:spcAft>
              <a:buClrTx/>
              <a:buSzTx/>
              <a:buFontTx/>
              <a:buNone/>
              <a:tabLst/>
              <a:defRPr/>
            </a:pPr>
            <a:r>
              <a:rPr kumimoji="0" lang="en-US" sz="27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t>at </a:t>
            </a:r>
            <a:r>
              <a:rPr kumimoji="0" lang="en-US" sz="2799"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hlinkClick r:id="rId3">
                  <a:extLst>
                    <a:ext uri="{A12FA001-AC4F-418D-AE19-62706E023703}">
                      <ahyp:hlinkClr xmlns:ahyp="http://schemas.microsoft.com/office/drawing/2018/hyperlinkcolor" val="tx"/>
                    </a:ext>
                  </a:extLst>
                </a:hlinkClick>
              </a:rPr>
              <a:t>tperkins@gibperk.com</a:t>
            </a:r>
            <a:endParaRPr kumimoji="0" lang="en-US" sz="2799"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endParaRPr>
          </a:p>
          <a:p>
            <a:pPr marL="0" marR="0" lvl="0" indent="0" algn="ctr" defTabSz="457063" rtl="0" eaLnBrk="1" fontAlgn="auto" latinLnBrk="0" hangingPunct="1">
              <a:lnSpc>
                <a:spcPct val="100000"/>
              </a:lnSpc>
              <a:spcBef>
                <a:spcPts val="0"/>
              </a:spcBef>
              <a:spcAft>
                <a:spcPts val="0"/>
              </a:spcAft>
              <a:buClrTx/>
              <a:buSzTx/>
              <a:buFontTx/>
              <a:buNone/>
              <a:tabLst/>
              <a:defRPr/>
            </a:pPr>
            <a:r>
              <a:rPr kumimoji="0" lang="en-US" sz="27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t>or</a:t>
            </a:r>
            <a:br>
              <a:rPr kumimoji="0" lang="en-US" sz="27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br>
            <a:r>
              <a:rPr kumimoji="0" lang="en-US" sz="2799"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rPr>
              <a:t>(610) 565-1708 Ext. 104 </a:t>
            </a:r>
            <a:br>
              <a:rPr kumimoji="0" lang="en-US" sz="3999"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parajita" panose="020B0604020202020204" pitchFamily="34" charset="0"/>
                <a:ea typeface="+mn-ea"/>
                <a:cs typeface="Aparajita" panose="020B0604020202020204" pitchFamily="34" charset="0"/>
              </a:rPr>
            </a:br>
            <a:endParaRPr kumimoji="0" lang="en-US" sz="3999" b="0" i="0" u="none" strike="noStrike" kern="1200" cap="none" spc="0" normalizeH="0" baseline="0" noProof="0" dirty="0">
              <a:ln>
                <a:noFill/>
              </a:ln>
              <a:solidFill>
                <a:prstClr val="black"/>
              </a:solidFill>
              <a:effectLst/>
              <a:uLnTx/>
              <a:uFillTx/>
              <a:latin typeface="Aparajita" panose="020B0604020202020204" pitchFamily="34" charset="0"/>
              <a:ea typeface="+mn-ea"/>
              <a:cs typeface="Aparajita" panose="020B0604020202020204" pitchFamily="34" charset="0"/>
            </a:endParaRPr>
          </a:p>
        </p:txBody>
      </p:sp>
      <p:sp>
        <p:nvSpPr>
          <p:cNvPr id="3" name="AutoShape 4" descr="http://downloads.animationfactory.com/download/question_md_clr.gif?t=1447862876&amp;m=32992063&amp;h=bda19fe6a9044b512d4721be56c0e5d5"/>
          <p:cNvSpPr>
            <a:spLocks noChangeAspect="1" noChangeArrowheads="1"/>
          </p:cNvSpPr>
          <p:nvPr/>
        </p:nvSpPr>
        <p:spPr bwMode="auto">
          <a:xfrm>
            <a:off x="1572803" y="-135597"/>
            <a:ext cx="228540" cy="304721"/>
          </a:xfrm>
          <a:prstGeom prst="rect">
            <a:avLst/>
          </a:prstGeom>
          <a:noFill/>
          <a:extLst>
            <a:ext uri="{909E8E84-426E-40DD-AFC4-6F175D3DCCD1}">
              <a14:hiddenFill xmlns:a14="http://schemas.microsoft.com/office/drawing/2010/main">
                <a:solidFill>
                  <a:srgbClr val="FFFFFF"/>
                </a:solidFill>
              </a14:hiddenFill>
            </a:ext>
          </a:extLst>
        </p:spPr>
        <p:txBody>
          <a:bodyPr/>
          <a:lstStyle/>
          <a:p>
            <a:pPr marL="0" marR="0" lvl="0" indent="0" algn="l" defTabSz="4570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pic>
        <p:nvPicPr>
          <p:cNvPr id="9221" name="Picture 5" descr="C:\Users\ted\Desktop\question_md_clr.gif"/>
          <p:cNvPicPr>
            <a:picLocks noChangeAspect="1" noChangeArrowheads="1" noCrop="1"/>
          </p:cNvPicPr>
          <p:nvPr/>
        </p:nvPicPr>
        <p:blipFill>
          <a:blip r:embed="rId4"/>
          <a:srcRect/>
          <a:stretch>
            <a:fillRect/>
          </a:stretch>
        </p:blipFill>
        <p:spPr bwMode="auto">
          <a:xfrm>
            <a:off x="7216485" y="913498"/>
            <a:ext cx="230128" cy="736408"/>
          </a:xfrm>
          <a:prstGeom prst="rect">
            <a:avLst/>
          </a:prstGeom>
          <a:noFill/>
          <a:effectLst>
            <a:outerShdw blurRad="50800" dist="50800" dir="5400000" algn="ctr" rotWithShape="0">
              <a:srgbClr val="000000">
                <a:alpha val="99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170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9221"/>
                                        </p:tgtEl>
                                        <p:attrNameLst>
                                          <p:attrName>style.visibility</p:attrName>
                                        </p:attrNameLst>
                                      </p:cBhvr>
                                      <p:to>
                                        <p:strVal val="visible"/>
                                      </p:to>
                                    </p:set>
                                    <p:anim calcmode="lin" valueType="num">
                                      <p:cBhvr>
                                        <p:cTn id="11" dur="500" fill="hold"/>
                                        <p:tgtEl>
                                          <p:spTgt spid="9221"/>
                                        </p:tgtEl>
                                        <p:attrNameLst>
                                          <p:attrName>ppt_w</p:attrName>
                                        </p:attrNameLst>
                                      </p:cBhvr>
                                      <p:tavLst>
                                        <p:tav tm="0">
                                          <p:val>
                                            <p:fltVal val="0"/>
                                          </p:val>
                                        </p:tav>
                                        <p:tav tm="100000">
                                          <p:val>
                                            <p:strVal val="#ppt_w"/>
                                          </p:val>
                                        </p:tav>
                                      </p:tavLst>
                                    </p:anim>
                                    <p:anim calcmode="lin" valueType="num">
                                      <p:cBhvr>
                                        <p:cTn id="12" dur="500" fill="hold"/>
                                        <p:tgtEl>
                                          <p:spTgt spid="9221"/>
                                        </p:tgtEl>
                                        <p:attrNameLst>
                                          <p:attrName>ppt_h</p:attrName>
                                        </p:attrNameLst>
                                      </p:cBhvr>
                                      <p:tavLst>
                                        <p:tav tm="0">
                                          <p:val>
                                            <p:fltVal val="0"/>
                                          </p:val>
                                        </p:tav>
                                        <p:tav tm="100000">
                                          <p:val>
                                            <p:strVal val="#ppt_h"/>
                                          </p:val>
                                        </p:tav>
                                      </p:tavLst>
                                    </p:anim>
                                    <p:animEffect transition="in" filter="fade">
                                      <p:cBhvr>
                                        <p:cTn id="13" dur="500"/>
                                        <p:tgtEl>
                                          <p:spTgt spid="922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Effect transition="in" filter="wipe(left)">
                                      <p:cBhvr>
                                        <p:cTn id="23" dur="500"/>
                                        <p:tgtEl>
                                          <p:spTgt spid="7">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wipe(left)">
                                      <p:cBhvr>
                                        <p:cTn id="28" dur="500"/>
                                        <p:tgtEl>
                                          <p:spTgt spid="7">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Effect transition="in" filter="wipe(left)">
                                      <p:cBhvr>
                                        <p:cTn id="33"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a:extLst>
            <a:ext uri="{FF2B5EF4-FFF2-40B4-BE49-F238E27FC236}">
              <a16:creationId xmlns:a16="http://schemas.microsoft.com/office/drawing/2014/main" id="{14BFD918-8DB2-4BFE-5F97-04BA7C3D2CAA}"/>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3F1C6262-62ED-AAB5-BA5F-1C8EB31EF7ED}"/>
              </a:ext>
            </a:extLst>
          </p:cNvPr>
          <p:cNvSpPr/>
          <p:nvPr/>
        </p:nvSpPr>
        <p:spPr>
          <a:xfrm>
            <a:off x="0" y="2148840"/>
            <a:ext cx="12191695"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00F5D513-EAF2-0FFD-17F0-F37179CC5D63}"/>
              </a:ext>
            </a:extLst>
          </p:cNvPr>
          <p:cNvSpPr/>
          <p:nvPr/>
        </p:nvSpPr>
        <p:spPr>
          <a:xfrm>
            <a:off x="3178552" y="2834764"/>
            <a:ext cx="6514088" cy="1188471"/>
          </a:xfrm>
          <a:prstGeom prst="rect">
            <a:avLst/>
          </a:prstGeom>
          <a:noFill/>
          <a:ln>
            <a:solidFill>
              <a:schemeClr val="accent4"/>
            </a:solidFill>
          </a:ln>
          <a:effectLst>
            <a:outerShdw blurRad="50800" dist="50800" dir="5400000" algn="ctr" rotWithShape="0">
              <a:srgbClr val="000000">
                <a:alpha val="99000"/>
              </a:srgbClr>
            </a:outerShdw>
          </a:effectLst>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The Income Taxation of Dying</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a:extLst>
              <a:ext uri="{FF2B5EF4-FFF2-40B4-BE49-F238E27FC236}">
                <a16:creationId xmlns:a16="http://schemas.microsoft.com/office/drawing/2014/main" id="{EF2DFBE5-7294-D7AF-B5A6-7CF976397DF2}"/>
              </a:ext>
            </a:extLst>
          </p:cNvPr>
          <p:cNvSpPr/>
          <p:nvPr/>
        </p:nvSpPr>
        <p:spPr>
          <a:xfrm>
            <a:off x="731520" y="3429000"/>
            <a:ext cx="10728655" cy="5486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E4DAC509-0345-0FB8-F68D-273B3529A997}"/>
              </a:ext>
            </a:extLst>
          </p:cNvPr>
          <p:cNvSpPr/>
          <p:nvPr/>
        </p:nvSpPr>
        <p:spPr>
          <a:xfrm>
            <a:off x="731520" y="4160520"/>
            <a:ext cx="10728655" cy="41148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09280115-7F7E-AB7E-519C-9B71EF1A3680}"/>
              </a:ext>
            </a:extLst>
          </p:cNvPr>
          <p:cNvSpPr txBox="1"/>
          <p:nvPr/>
        </p:nvSpPr>
        <p:spPr>
          <a:xfrm>
            <a:off x="2741582" y="1765642"/>
            <a:ext cx="6951058"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YourOnLineProfessor.net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C000">
                    <a:lumMod val="40000"/>
                    <a:lumOff val="60000"/>
                  </a:srgbClr>
                </a:solidFill>
                <a:effectLst/>
                <a:uLnTx/>
                <a:uFillTx/>
                <a:latin typeface="Brush Script MT" panose="03060802040406070304" pitchFamily="66" charset="0"/>
                <a:ea typeface="+mn-ea"/>
                <a:cs typeface="+mn-cs"/>
              </a:rPr>
              <a:t>Presents</a:t>
            </a:r>
            <a:r>
              <a:rPr kumimoji="0" lang="en-US" sz="1800" b="0" i="0" u="none" strike="noStrike" kern="1200" cap="none" spc="0" normalizeH="0" baseline="0" noProof="0" dirty="0">
                <a:ln>
                  <a:noFill/>
                </a:ln>
                <a:solidFill>
                  <a:srgbClr val="FFC000">
                    <a:lumMod val="40000"/>
                    <a:lumOff val="60000"/>
                  </a:srgbClr>
                </a:solidFill>
                <a:effectLst/>
                <a:uLnTx/>
                <a:uFillTx/>
                <a:latin typeface="Brush Script MT" panose="03060802040406070304" pitchFamily="66" charset="0"/>
                <a:ea typeface="+mn-ea"/>
                <a:cs typeface="+mn-cs"/>
              </a:rPr>
              <a:t> </a:t>
            </a:r>
          </a:p>
        </p:txBody>
      </p:sp>
      <p:sp>
        <p:nvSpPr>
          <p:cNvPr id="12" name="TextBox 11">
            <a:extLst>
              <a:ext uri="{FF2B5EF4-FFF2-40B4-BE49-F238E27FC236}">
                <a16:creationId xmlns:a16="http://schemas.microsoft.com/office/drawing/2014/main" id="{F46E9E9E-05DD-22F7-EA5E-97FAA249DC3A}"/>
              </a:ext>
            </a:extLst>
          </p:cNvPr>
          <p:cNvSpPr txBox="1"/>
          <p:nvPr/>
        </p:nvSpPr>
        <p:spPr>
          <a:xfrm>
            <a:off x="2935499" y="4209837"/>
            <a:ext cx="6951058"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t>CONTINUING EDUCATION CREDIT – </a:t>
            </a:r>
            <a:b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br>
            <a: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t>1.0 Hour of Live Webcast Credit </a:t>
            </a:r>
            <a:b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br>
            <a: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t>in jurisdictions in which Youronlineprofessor.net </a:t>
            </a:r>
            <a:b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br>
            <a:r>
              <a:rPr kumimoji="0" lang="en-US" sz="1400" b="0" i="0" u="none" strike="noStrike" kern="1200" cap="none" spc="0" normalizeH="0" baseline="0" noProof="0" dirty="0">
                <a:ln>
                  <a:noFill/>
                </a:ln>
                <a:solidFill>
                  <a:srgbClr val="FFC000">
                    <a:lumMod val="40000"/>
                    <a:lumOff val="60000"/>
                  </a:srgbClr>
                </a:solidFill>
                <a:effectLst/>
                <a:uLnTx/>
                <a:uFillTx/>
                <a:latin typeface="Calibri"/>
                <a:ea typeface="+mn-ea"/>
                <a:cs typeface="+mn-cs"/>
              </a:rPr>
              <a:t>is an accredited provider of CPE and CLE</a:t>
            </a:r>
          </a:p>
        </p:txBody>
      </p:sp>
    </p:spTree>
    <p:extLst>
      <p:ext uri="{BB962C8B-B14F-4D97-AF65-F5344CB8AC3E}">
        <p14:creationId xmlns:p14="http://schemas.microsoft.com/office/powerpoint/2010/main" val="2528339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C3D1C-0A68-DB18-9889-FA706193D19A}"/>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60C4D3A8-8E2F-DB39-E2A7-1582D0CBAEF3}"/>
              </a:ext>
            </a:extLst>
          </p:cNvPr>
          <p:cNvSpPr>
            <a:spLocks noGrp="1"/>
          </p:cNvSpPr>
          <p:nvPr>
            <p:ph type="title" idx="101" hasCustomPrompt="1"/>
          </p:nvPr>
        </p:nvSpPr>
        <p:spPr>
          <a:xfrm>
            <a:off x="731520" y="2651760"/>
            <a:ext cx="10698480" cy="1463040"/>
          </a:xfrm>
          <a:prstGeom prst="rect">
            <a:avLst/>
          </a:prstGeom>
          <a:noFill/>
          <a:ln/>
        </p:spPr>
        <p:txBody>
          <a:bodyPr wrap="square" rtlCol="0" anchor="t"/>
          <a:lstStyle/>
          <a:p>
            <a:pPr marL="0" indent="0">
              <a:buNone/>
            </a:pPr>
            <a:r>
              <a:rPr lang="en-US" sz="4000" b="1" dirty="0">
                <a:solidFill>
                  <a:schemeClr val="bg1"/>
                </a:solidFill>
              </a:rPr>
              <a:t>The Decedent’s Final </a:t>
            </a:r>
            <a:r>
              <a:rPr lang="en-US" dirty="0"/>
              <a:t>R</a:t>
            </a:r>
            <a:r>
              <a:rPr lang="en-US" sz="4000" b="1" dirty="0">
                <a:solidFill>
                  <a:schemeClr val="bg1"/>
                </a:solidFill>
              </a:rPr>
              <a:t>eturn</a:t>
            </a:r>
            <a:endParaRPr lang="en-US" sz="4000" dirty="0"/>
          </a:p>
        </p:txBody>
      </p:sp>
    </p:spTree>
    <p:extLst>
      <p:ext uri="{BB962C8B-B14F-4D97-AF65-F5344CB8AC3E}">
        <p14:creationId xmlns:p14="http://schemas.microsoft.com/office/powerpoint/2010/main" val="2778191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
    <p:bg>
      <p:bgPr>
        <a:solidFill>
          <a:srgbClr val="002060"/>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rgbClr val="FFC000"/>
                </a:solidFill>
                <a:effectLst>
                  <a:outerShdw blurRad="38100" dist="38100" dir="2700000" algn="tl">
                    <a:srgbClr val="000000">
                      <a:alpha val="43137"/>
                    </a:srgbClr>
                  </a:outerShdw>
                </a:effectLst>
              </a:rPr>
              <a:t>The short answer</a:t>
            </a:r>
            <a:endParaRPr lang="en-US" sz="3400" dirty="0">
              <a:solidFill>
                <a:srgbClr val="FFC000"/>
              </a:solidFill>
              <a:effectLst>
                <a:outerShdw blurRad="38100" dist="38100" dir="2700000" algn="tl">
                  <a:srgbClr val="000000">
                    <a:alpha val="43137"/>
                  </a:srgbClr>
                </a:outerShdw>
              </a:effectLst>
            </a:endParaRPr>
          </a:p>
        </p:txBody>
      </p:sp>
      <p:sp>
        <p:nvSpPr>
          <p:cNvPr id="3" name="Shape 1"/>
          <p:cNvSpPr/>
          <p:nvPr/>
        </p:nvSpPr>
        <p:spPr>
          <a:xfrm>
            <a:off x="548640" y="1371600"/>
            <a:ext cx="5440680" cy="2103120"/>
          </a:xfrm>
          <a:prstGeom prst="roundRect">
            <a:avLst>
              <a:gd name="adj" fmla="val 3478"/>
            </a:avLst>
          </a:prstGeom>
          <a:solidFill>
            <a:schemeClr val="bg1"/>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4" name="Shape 2"/>
          <p:cNvSpPr/>
          <p:nvPr/>
        </p:nvSpPr>
        <p:spPr>
          <a:xfrm>
            <a:off x="822960" y="1645920"/>
            <a:ext cx="548640" cy="548640"/>
          </a:xfrm>
          <a:prstGeom prst="ellipse">
            <a:avLst/>
          </a:prstGeom>
          <a:solidFill>
            <a:schemeClr val="accent1"/>
          </a:solidFill>
          <a:ln w="12700">
            <a:solidFill>
              <a:schemeClr val="accent1"/>
            </a:solidFill>
            <a:prstDash val="solid"/>
          </a:ln>
        </p:spPr>
        <p:txBody>
          <a:bodyPr/>
          <a:lstStyle/>
          <a:p>
            <a:endParaRPr lang="en-US" dirty="0"/>
          </a:p>
        </p:txBody>
      </p:sp>
      <p:sp>
        <p:nvSpPr>
          <p:cNvPr id="5" name="Text 3"/>
          <p:cNvSpPr txBox="1"/>
          <p:nvPr/>
        </p:nvSpPr>
        <p:spPr>
          <a:xfrm>
            <a:off x="822960" y="1645920"/>
            <a:ext cx="548640" cy="548640"/>
          </a:xfrm>
          <a:prstGeom prst="rect">
            <a:avLst/>
          </a:prstGeom>
          <a:noFill/>
          <a:ln/>
          <a:effectLst>
            <a:outerShdw blurRad="50800" dist="50800" dir="5400000" algn="ctr" rotWithShape="0">
              <a:srgbClr val="000000">
                <a:alpha val="99000"/>
              </a:srgbClr>
            </a:outerShdw>
          </a:effectLst>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1</a:t>
            </a:r>
            <a:endParaRPr lang="en-US" sz="1600" dirty="0"/>
          </a:p>
        </p:txBody>
      </p:sp>
      <p:sp>
        <p:nvSpPr>
          <p:cNvPr id="6" name="Text 4"/>
          <p:cNvSpPr txBox="1"/>
          <p:nvPr/>
        </p:nvSpPr>
        <p:spPr>
          <a:xfrm>
            <a:off x="1554480" y="1645920"/>
            <a:ext cx="4206240" cy="1691640"/>
          </a:xfrm>
          <a:prstGeom prst="rect">
            <a:avLst/>
          </a:prstGeom>
          <a:noFill/>
          <a:ln/>
        </p:spPr>
        <p:txBody>
          <a:bodyPr wrap="square" lIns="0" tIns="0" rIns="0" bIns="0" rtlCol="0" anchor="t"/>
          <a:lstStyle/>
          <a:p>
            <a:pPr marL="0" indent="0">
              <a:spcAft>
                <a:spcPts val="600"/>
              </a:spcAft>
              <a:buNone/>
            </a:pPr>
            <a:r>
              <a:rPr lang="en-US" sz="1700" b="1" dirty="0">
                <a:solidFill>
                  <a:srgbClr val="FF9900"/>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The final return closes at death</a:t>
            </a:r>
            <a:endParaRPr lang="en-US" sz="1700" dirty="0">
              <a:solidFill>
                <a:srgbClr val="FF9900"/>
              </a:solidFill>
              <a:effectLst>
                <a:outerShdw blurRad="38100" dist="38100" dir="2700000" algn="tl">
                  <a:srgbClr val="000000">
                    <a:alpha val="43137"/>
                  </a:srgbClr>
                </a:outerShdw>
              </a:effectLst>
            </a:endParaRPr>
          </a:p>
          <a:p>
            <a:pPr marL="0" indent="0">
              <a:spcAft>
                <a:spcPts val="600"/>
              </a:spcAft>
              <a:buNone/>
            </a:pPr>
            <a:r>
              <a:rPr lang="en-US" sz="1600" dirty="0">
                <a:solidFill>
                  <a:schemeClr val="tx1"/>
                </a:solidFill>
              </a:rPr>
              <a:t>A final Form 1040 covers only the period the decedent was alive and is filed by the executor, administrator or other person charged with the property.</a:t>
            </a:r>
            <a:endParaRPr lang="en-US" sz="1600" dirty="0"/>
          </a:p>
        </p:txBody>
      </p:sp>
      <p:sp>
        <p:nvSpPr>
          <p:cNvPr id="7" name="Shape 5"/>
          <p:cNvSpPr/>
          <p:nvPr/>
        </p:nvSpPr>
        <p:spPr>
          <a:xfrm>
            <a:off x="6172200" y="1371600"/>
            <a:ext cx="5440680" cy="2103120"/>
          </a:xfrm>
          <a:prstGeom prst="roundRect">
            <a:avLst>
              <a:gd name="adj" fmla="val 3478"/>
            </a:avLst>
          </a:prstGeom>
          <a:solidFill>
            <a:schemeClr val="bg1"/>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8" name="Shape 6"/>
          <p:cNvSpPr/>
          <p:nvPr/>
        </p:nvSpPr>
        <p:spPr>
          <a:xfrm>
            <a:off x="6446520" y="1645920"/>
            <a:ext cx="548640" cy="548640"/>
          </a:xfrm>
          <a:prstGeom prst="ellipse">
            <a:avLst/>
          </a:prstGeom>
          <a:solidFill>
            <a:schemeClr val="accent1"/>
          </a:solidFill>
          <a:ln w="12700">
            <a:solidFill>
              <a:schemeClr val="accent1"/>
            </a:solidFill>
            <a:prstDash val="solid"/>
          </a:ln>
        </p:spPr>
        <p:txBody>
          <a:bodyPr/>
          <a:lstStyle/>
          <a:p>
            <a:endParaRPr lang="en-US" dirty="0"/>
          </a:p>
        </p:txBody>
      </p:sp>
      <p:sp>
        <p:nvSpPr>
          <p:cNvPr id="9" name="Text 7"/>
          <p:cNvSpPr txBox="1"/>
          <p:nvPr/>
        </p:nvSpPr>
        <p:spPr>
          <a:xfrm>
            <a:off x="6446520" y="1645920"/>
            <a:ext cx="548640" cy="548640"/>
          </a:xfrm>
          <a:prstGeom prst="rect">
            <a:avLst/>
          </a:prstGeom>
          <a:noFill/>
          <a:ln/>
          <a:effectLst>
            <a:outerShdw blurRad="50800" dist="50800" dir="5400000" algn="ctr" rotWithShape="0">
              <a:srgbClr val="000000">
                <a:alpha val="99000"/>
              </a:srgbClr>
            </a:outerShdw>
          </a:effectLst>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2</a:t>
            </a:r>
            <a:endParaRPr lang="en-US" sz="1600" dirty="0"/>
          </a:p>
        </p:txBody>
      </p:sp>
      <p:sp>
        <p:nvSpPr>
          <p:cNvPr id="10" name="Text 8"/>
          <p:cNvSpPr txBox="1"/>
          <p:nvPr/>
        </p:nvSpPr>
        <p:spPr>
          <a:xfrm>
            <a:off x="7178040" y="1645920"/>
            <a:ext cx="4206240" cy="1691640"/>
          </a:xfrm>
          <a:prstGeom prst="rect">
            <a:avLst/>
          </a:prstGeom>
          <a:noFill/>
          <a:ln/>
        </p:spPr>
        <p:txBody>
          <a:bodyPr wrap="square" lIns="0" tIns="0" rIns="0" bIns="0" rtlCol="0" anchor="t"/>
          <a:lstStyle/>
          <a:p>
            <a:pPr marL="0" indent="0">
              <a:spcAft>
                <a:spcPts val="600"/>
              </a:spcAft>
              <a:buNone/>
            </a:pPr>
            <a:r>
              <a:rPr lang="en-US" sz="1700" b="1" dirty="0">
                <a:solidFill>
                  <a:srgbClr val="FFC000"/>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Joint filing survives the death</a:t>
            </a:r>
            <a:endParaRPr lang="en-US" sz="1700" dirty="0">
              <a:solidFill>
                <a:srgbClr val="FFC000"/>
              </a:solidFill>
              <a:effectLst>
                <a:outerShdw blurRad="38100" dist="38100" dir="2700000" algn="tl">
                  <a:srgbClr val="000000">
                    <a:alpha val="43137"/>
                  </a:srgbClr>
                </a:outerShdw>
              </a:effectLst>
            </a:endParaRPr>
          </a:p>
          <a:p>
            <a:pPr marL="0" indent="0">
              <a:spcAft>
                <a:spcPts val="600"/>
              </a:spcAft>
              <a:buNone/>
            </a:pPr>
            <a:r>
              <a:rPr lang="en-US" sz="1600" dirty="0">
                <a:solidFill>
                  <a:schemeClr val="tx1"/>
                </a:solidFill>
              </a:rPr>
              <a:t>A joint return is available for the year of death. A surviving spouse with a dependent child at home can keep joint rates for two more years.</a:t>
            </a:r>
            <a:endParaRPr lang="en-US" sz="1600" dirty="0"/>
          </a:p>
        </p:txBody>
      </p:sp>
      <p:sp>
        <p:nvSpPr>
          <p:cNvPr id="11" name="Shape 9"/>
          <p:cNvSpPr/>
          <p:nvPr/>
        </p:nvSpPr>
        <p:spPr>
          <a:xfrm>
            <a:off x="548640" y="3657600"/>
            <a:ext cx="5440680" cy="2103120"/>
          </a:xfrm>
          <a:prstGeom prst="roundRect">
            <a:avLst>
              <a:gd name="adj" fmla="val 3478"/>
            </a:avLst>
          </a:prstGeom>
          <a:solidFill>
            <a:schemeClr val="bg1"/>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12" name="Shape 10"/>
          <p:cNvSpPr/>
          <p:nvPr/>
        </p:nvSpPr>
        <p:spPr>
          <a:xfrm>
            <a:off x="822960" y="3931920"/>
            <a:ext cx="548640" cy="548640"/>
          </a:xfrm>
          <a:prstGeom prst="ellipse">
            <a:avLst/>
          </a:prstGeom>
          <a:solidFill>
            <a:schemeClr val="accent1"/>
          </a:solidFill>
          <a:ln w="12700">
            <a:solidFill>
              <a:schemeClr val="accent1"/>
            </a:solidFill>
            <a:prstDash val="solid"/>
          </a:ln>
        </p:spPr>
        <p:txBody>
          <a:bodyPr/>
          <a:lstStyle/>
          <a:p>
            <a:endParaRPr lang="en-US" dirty="0"/>
          </a:p>
        </p:txBody>
      </p:sp>
      <p:sp>
        <p:nvSpPr>
          <p:cNvPr id="13" name="Text 11"/>
          <p:cNvSpPr txBox="1"/>
          <p:nvPr/>
        </p:nvSpPr>
        <p:spPr>
          <a:xfrm>
            <a:off x="822960" y="3931920"/>
            <a:ext cx="548640" cy="548640"/>
          </a:xfrm>
          <a:prstGeom prst="rect">
            <a:avLst/>
          </a:prstGeom>
          <a:noFill/>
          <a:ln/>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3</a:t>
            </a:r>
            <a:endParaRPr lang="en-US" sz="1600" dirty="0"/>
          </a:p>
        </p:txBody>
      </p:sp>
      <p:sp>
        <p:nvSpPr>
          <p:cNvPr id="14" name="Text 12"/>
          <p:cNvSpPr txBox="1"/>
          <p:nvPr/>
        </p:nvSpPr>
        <p:spPr>
          <a:xfrm>
            <a:off x="1554480" y="3931920"/>
            <a:ext cx="4206240" cy="1691640"/>
          </a:xfrm>
          <a:prstGeom prst="rect">
            <a:avLst/>
          </a:prstGeom>
          <a:noFill/>
          <a:ln/>
        </p:spPr>
        <p:txBody>
          <a:bodyPr wrap="square" lIns="0" tIns="0" rIns="0" bIns="0" rtlCol="0" anchor="t"/>
          <a:lstStyle/>
          <a:p>
            <a:pPr marL="0" indent="0">
              <a:spcAft>
                <a:spcPts val="600"/>
              </a:spcAft>
              <a:buNone/>
            </a:pPr>
            <a:r>
              <a:rPr lang="en-US" sz="1700" b="1" dirty="0">
                <a:solidFill>
                  <a:srgbClr val="FFC000"/>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IRD is taxed to the recipient</a:t>
            </a:r>
            <a:endParaRPr lang="en-US" sz="1700" dirty="0">
              <a:solidFill>
                <a:srgbClr val="FFC000"/>
              </a:solidFill>
              <a:effectLst>
                <a:outerShdw blurRad="38100" dist="38100" dir="2700000" algn="tl">
                  <a:srgbClr val="000000">
                    <a:alpha val="43137"/>
                  </a:srgbClr>
                </a:outerShdw>
              </a:effectLst>
            </a:endParaRPr>
          </a:p>
          <a:p>
            <a:pPr marL="0" indent="0">
              <a:spcAft>
                <a:spcPts val="600"/>
              </a:spcAft>
              <a:buNone/>
            </a:pPr>
            <a:r>
              <a:rPr lang="en-US" sz="1600" dirty="0">
                <a:solidFill>
                  <a:schemeClr val="tx1"/>
                </a:solidFill>
              </a:rPr>
              <a:t>Income in respect of a decedent keeps its character and is taxed when received, with a deduction for the estate tax on it. </a:t>
            </a:r>
          </a:p>
          <a:p>
            <a:pPr marL="0" indent="0">
              <a:spcAft>
                <a:spcPts val="600"/>
              </a:spcAft>
              <a:buNone/>
            </a:pPr>
            <a:r>
              <a:rPr lang="en-US" sz="1600" dirty="0">
                <a:solidFill>
                  <a:schemeClr val="tx1"/>
                </a:solidFill>
              </a:rPr>
              <a:t>Other property gets a fair-market-value basis; IRD does not.</a:t>
            </a:r>
            <a:endParaRPr lang="en-US" sz="1600" dirty="0"/>
          </a:p>
        </p:txBody>
      </p:sp>
      <p:sp>
        <p:nvSpPr>
          <p:cNvPr id="15" name="Shape 13"/>
          <p:cNvSpPr/>
          <p:nvPr/>
        </p:nvSpPr>
        <p:spPr>
          <a:xfrm>
            <a:off x="6172200" y="3657600"/>
            <a:ext cx="5440680" cy="2103120"/>
          </a:xfrm>
          <a:prstGeom prst="roundRect">
            <a:avLst>
              <a:gd name="adj" fmla="val 3478"/>
            </a:avLst>
          </a:prstGeom>
          <a:solidFill>
            <a:schemeClr val="bg1"/>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16" name="Shape 14"/>
          <p:cNvSpPr/>
          <p:nvPr/>
        </p:nvSpPr>
        <p:spPr>
          <a:xfrm>
            <a:off x="6446520" y="3931920"/>
            <a:ext cx="548640" cy="548640"/>
          </a:xfrm>
          <a:prstGeom prst="ellipse">
            <a:avLst/>
          </a:prstGeom>
          <a:solidFill>
            <a:schemeClr val="accent1"/>
          </a:solidFill>
          <a:ln w="12700">
            <a:solidFill>
              <a:schemeClr val="accent1"/>
            </a:solidFill>
            <a:prstDash val="solid"/>
          </a:ln>
        </p:spPr>
        <p:txBody>
          <a:bodyPr/>
          <a:lstStyle/>
          <a:p>
            <a:endParaRPr lang="en-US" dirty="0"/>
          </a:p>
        </p:txBody>
      </p:sp>
      <p:sp>
        <p:nvSpPr>
          <p:cNvPr id="17" name="Text 15"/>
          <p:cNvSpPr txBox="1"/>
          <p:nvPr/>
        </p:nvSpPr>
        <p:spPr>
          <a:xfrm>
            <a:off x="6446520" y="3931920"/>
            <a:ext cx="548640" cy="548640"/>
          </a:xfrm>
          <a:prstGeom prst="rect">
            <a:avLst/>
          </a:prstGeom>
          <a:noFill/>
          <a:ln/>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4</a:t>
            </a:r>
            <a:endParaRPr lang="en-US" sz="1600" dirty="0"/>
          </a:p>
        </p:txBody>
      </p:sp>
      <p:sp>
        <p:nvSpPr>
          <p:cNvPr id="18" name="Text 16"/>
          <p:cNvSpPr txBox="1"/>
          <p:nvPr/>
        </p:nvSpPr>
        <p:spPr>
          <a:xfrm>
            <a:off x="7178040" y="3931920"/>
            <a:ext cx="4206240" cy="1691640"/>
          </a:xfrm>
          <a:prstGeom prst="rect">
            <a:avLst/>
          </a:prstGeom>
          <a:noFill/>
          <a:ln/>
        </p:spPr>
        <p:txBody>
          <a:bodyPr wrap="square" lIns="0" tIns="0" rIns="0" bIns="0" rtlCol="0" anchor="t"/>
          <a:lstStyle/>
          <a:p>
            <a:pPr marL="0" indent="0">
              <a:spcAft>
                <a:spcPts val="600"/>
              </a:spcAft>
              <a:buNone/>
            </a:pPr>
            <a:r>
              <a:rPr lang="en-US" sz="1700" b="1" dirty="0">
                <a:solidFill>
                  <a:srgbClr val="FFC000"/>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Carryovers end with the decedent</a:t>
            </a:r>
            <a:endParaRPr lang="en-US" sz="1700" dirty="0">
              <a:solidFill>
                <a:srgbClr val="FFC000"/>
              </a:solidFill>
              <a:effectLst>
                <a:outerShdw blurRad="38100" dist="38100" dir="2700000" algn="tl">
                  <a:srgbClr val="000000">
                    <a:alpha val="43137"/>
                  </a:srgbClr>
                </a:outerShdw>
              </a:effectLst>
            </a:endParaRPr>
          </a:p>
          <a:p>
            <a:pPr marL="0" indent="0">
              <a:spcAft>
                <a:spcPts val="600"/>
              </a:spcAft>
              <a:buNone/>
            </a:pPr>
            <a:r>
              <a:rPr lang="en-US" sz="1600" dirty="0">
                <a:solidFill>
                  <a:schemeClr val="tx1"/>
                </a:solidFill>
              </a:rPr>
              <a:t>Capital losses, NOLs and suspended passive losses are used on the final return or lost. </a:t>
            </a:r>
          </a:p>
          <a:p>
            <a:pPr marL="0" indent="0">
              <a:spcAft>
                <a:spcPts val="600"/>
              </a:spcAft>
              <a:buNone/>
            </a:pPr>
            <a:r>
              <a:rPr lang="en-US" sz="1600" dirty="0">
                <a:solidFill>
                  <a:schemeClr val="tx1"/>
                </a:solidFill>
              </a:rPr>
              <a:t>Estate-paid medical expenses can be deducted on the final return by election.</a:t>
            </a:r>
            <a:endParaRPr lang="en-US" sz="1600" dirty="0"/>
          </a:p>
        </p:txBody>
      </p:sp>
      <p:sp>
        <p:nvSpPr>
          <p:cNvPr id="19" name="Text 17"/>
          <p:cNvSpPr txBox="1"/>
          <p:nvPr/>
        </p:nvSpPr>
        <p:spPr>
          <a:xfrm>
            <a:off x="548640" y="5989320"/>
            <a:ext cx="11064240" cy="320040"/>
          </a:xfrm>
          <a:prstGeom prst="rect">
            <a:avLst/>
          </a:prstGeom>
          <a:noFill/>
          <a:ln/>
        </p:spPr>
        <p:txBody>
          <a:bodyPr wrap="square" lIns="0" tIns="0" rIns="0" bIns="0" rtlCol="0" anchor="ctr"/>
          <a:lstStyle/>
          <a:p>
            <a:pPr marL="0" indent="0">
              <a:buNone/>
            </a:pP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16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2" grpId="0" animBg="1"/>
      <p:bldP spid="13" grpId="0" animBg="1"/>
      <p:bldP spid="14" grpId="0" animBg="1"/>
      <p:bldP spid="16" grpId="0" animBg="1"/>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987171" y="608500"/>
            <a:ext cx="11064240" cy="822960"/>
          </a:xfrm>
          <a:prstGeom prst="rect">
            <a:avLst/>
          </a:prstGeom>
          <a:noFill/>
          <a:ln/>
        </p:spPr>
        <p:txBody>
          <a:bodyPr wrap="square" rtlCol="0" anchor="ctr"/>
          <a:lstStyle/>
          <a:p>
            <a:pPr marL="0" indent="0">
              <a:buNone/>
            </a:pPr>
            <a:r>
              <a:rPr lang="en-US" sz="3400" b="1" dirty="0">
                <a:solidFill>
                  <a:srgbClr val="C00000"/>
                </a:solidFill>
                <a:effectLst>
                  <a:outerShdw blurRad="38100" dist="38100" dir="2700000" algn="tl">
                    <a:srgbClr val="000000">
                      <a:alpha val="43137"/>
                    </a:srgbClr>
                  </a:outerShdw>
                </a:effectLst>
              </a:rPr>
              <a:t>The decedent's final return</a:t>
            </a:r>
            <a:endParaRPr lang="en-US" sz="3400" dirty="0">
              <a:solidFill>
                <a:srgbClr val="C00000"/>
              </a:solidFill>
              <a:effectLst>
                <a:outerShdw blurRad="38100" dist="38100" dir="2700000" algn="tl">
                  <a:srgbClr val="000000">
                    <a:alpha val="43137"/>
                  </a:srgbClr>
                </a:outerShdw>
              </a:effectLst>
            </a:endParaRPr>
          </a:p>
        </p:txBody>
      </p:sp>
      <p:sp>
        <p:nvSpPr>
          <p:cNvPr id="5" name="Text 3"/>
          <p:cNvSpPr txBox="1"/>
          <p:nvPr/>
        </p:nvSpPr>
        <p:spPr>
          <a:xfrm>
            <a:off x="980388" y="1790150"/>
            <a:ext cx="5313418" cy="1280160"/>
          </a:xfrm>
          <a:prstGeom prst="rect">
            <a:avLst/>
          </a:prstGeom>
          <a:noFill/>
          <a:ln/>
        </p:spPr>
        <p:txBody>
          <a:bodyPr wrap="square" lIns="0" tIns="0" rIns="0" bIns="0" rtlCol="0" anchor="t"/>
          <a:lstStyle/>
          <a:p>
            <a:pPr marL="0" indent="0">
              <a:spcAft>
                <a:spcPts val="600"/>
              </a:spcAft>
              <a:buNone/>
            </a:pPr>
            <a:r>
              <a:rPr lang="en-US" sz="2000" b="1" dirty="0">
                <a:solidFill>
                  <a:srgbClr val="C00000"/>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The taxable year ends on the date of death</a:t>
            </a:r>
            <a:endParaRPr lang="en-US" sz="2000" dirty="0">
              <a:solidFill>
                <a:srgbClr val="C00000"/>
              </a:solidFill>
              <a:effectLst>
                <a:outerShdw blurRad="38100" dist="38100" dir="2700000" algn="tl">
                  <a:srgbClr val="000000">
                    <a:alpha val="43137"/>
                  </a:srgbClr>
                </a:outerShdw>
              </a:effectLst>
            </a:endParaRPr>
          </a:p>
          <a:p>
            <a:pPr marL="0" indent="0">
              <a:spcAft>
                <a:spcPts val="600"/>
              </a:spcAft>
              <a:buNone/>
            </a:pPr>
            <a:r>
              <a:rPr lang="en-US" sz="2000" dirty="0">
                <a:solidFill>
                  <a:schemeClr val="tx1"/>
                </a:solidFill>
              </a:rPr>
              <a:t>The final return covers only the period during which the decedent was alive.</a:t>
            </a:r>
            <a:endParaRPr lang="en-US" sz="2000" dirty="0"/>
          </a:p>
        </p:txBody>
      </p:sp>
      <p:sp>
        <p:nvSpPr>
          <p:cNvPr id="8" name="Text 6"/>
          <p:cNvSpPr txBox="1"/>
          <p:nvPr/>
        </p:nvSpPr>
        <p:spPr>
          <a:xfrm>
            <a:off x="980388" y="2834565"/>
            <a:ext cx="5822466" cy="1280160"/>
          </a:xfrm>
          <a:prstGeom prst="rect">
            <a:avLst/>
          </a:prstGeom>
          <a:noFill/>
          <a:ln/>
        </p:spPr>
        <p:txBody>
          <a:bodyPr wrap="square" lIns="0" tIns="0" rIns="0" bIns="0" rtlCol="0" anchor="t"/>
          <a:lstStyle/>
          <a:p>
            <a:pPr marL="0" indent="0">
              <a:spcAft>
                <a:spcPts val="600"/>
              </a:spcAft>
              <a:buNone/>
            </a:pPr>
            <a:r>
              <a:rPr lang="en-US" sz="2000" b="1" dirty="0">
                <a:solidFill>
                  <a:srgbClr val="C00000"/>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The fiduciary files it</a:t>
            </a:r>
            <a:endParaRPr lang="en-US" sz="2000" dirty="0">
              <a:solidFill>
                <a:srgbClr val="C00000"/>
              </a:solidFill>
              <a:effectLst>
                <a:outerShdw blurRad="38100" dist="38100" dir="2700000" algn="tl">
                  <a:srgbClr val="000000">
                    <a:alpha val="43137"/>
                  </a:srgbClr>
                </a:outerShdw>
              </a:effectLst>
            </a:endParaRPr>
          </a:p>
          <a:p>
            <a:pPr marL="0" indent="0">
              <a:spcAft>
                <a:spcPts val="600"/>
              </a:spcAft>
              <a:buNone/>
            </a:pPr>
            <a:r>
              <a:rPr lang="en-US" sz="2000" dirty="0">
                <a:solidFill>
                  <a:schemeClr val="tx1"/>
                </a:solidFill>
              </a:rPr>
              <a:t>The executor, administrator or other person charged with the decedent's property makes the return.</a:t>
            </a:r>
            <a:endParaRPr lang="en-US" sz="2000" dirty="0"/>
          </a:p>
        </p:txBody>
      </p:sp>
      <p:sp>
        <p:nvSpPr>
          <p:cNvPr id="11" name="Text 9"/>
          <p:cNvSpPr txBox="1"/>
          <p:nvPr/>
        </p:nvSpPr>
        <p:spPr>
          <a:xfrm>
            <a:off x="980388" y="4157221"/>
            <a:ext cx="5539661" cy="1280160"/>
          </a:xfrm>
          <a:prstGeom prst="rect">
            <a:avLst/>
          </a:prstGeom>
          <a:noFill/>
          <a:ln/>
        </p:spPr>
        <p:txBody>
          <a:bodyPr wrap="square" lIns="0" tIns="0" rIns="0" bIns="0" rtlCol="0" anchor="t"/>
          <a:lstStyle/>
          <a:p>
            <a:pPr marL="0" indent="0">
              <a:spcAft>
                <a:spcPts val="600"/>
              </a:spcAft>
              <a:buNone/>
            </a:pPr>
            <a:r>
              <a:rPr lang="en-US" sz="2000" b="1" dirty="0">
                <a:solidFill>
                  <a:srgbClr val="C00000"/>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The normal accounting method applies</a:t>
            </a:r>
            <a:endParaRPr lang="en-US" sz="2000" dirty="0">
              <a:solidFill>
                <a:srgbClr val="C00000"/>
              </a:solidFill>
              <a:effectLst>
                <a:outerShdw blurRad="38100" dist="38100" dir="2700000" algn="tl">
                  <a:srgbClr val="000000">
                    <a:alpha val="43137"/>
                  </a:srgbClr>
                </a:outerShdw>
              </a:effectLst>
            </a:endParaRPr>
          </a:p>
          <a:p>
            <a:pPr marL="0" indent="0">
              <a:spcAft>
                <a:spcPts val="600"/>
              </a:spcAft>
              <a:buNone/>
            </a:pPr>
            <a:r>
              <a:rPr lang="en-US" sz="2000" dirty="0">
                <a:solidFill>
                  <a:schemeClr val="tx1"/>
                </a:solidFill>
              </a:rPr>
              <a:t>It reports income received and deductions properly attributable to the shortened year.</a:t>
            </a:r>
            <a:endParaRPr lang="en-US" sz="2000" dirty="0"/>
          </a:p>
        </p:txBody>
      </p:sp>
      <p:sp>
        <p:nvSpPr>
          <p:cNvPr id="22" name="Text 20"/>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6012; Treas. Reg. § 1.6012-3</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17</a:t>
            </a:fld>
            <a:endParaRPr lang="en-US" dirty="0"/>
          </a:p>
        </p:txBody>
      </p:sp>
      <p:pic>
        <p:nvPicPr>
          <p:cNvPr id="13" name="Picture 12">
            <a:extLst>
              <a:ext uri="{FF2B5EF4-FFF2-40B4-BE49-F238E27FC236}">
                <a16:creationId xmlns:a16="http://schemas.microsoft.com/office/drawing/2014/main" id="{66129FD3-21C5-787C-48A8-AC4A9DCB7324}"/>
              </a:ext>
            </a:extLst>
          </p:cNvPr>
          <p:cNvPicPr>
            <a:picLocks noChangeAspect="1"/>
          </p:cNvPicPr>
          <p:nvPr/>
        </p:nvPicPr>
        <p:blipFill>
          <a:blip r:embed="rId3"/>
          <a:stretch>
            <a:fillRect/>
          </a:stretch>
        </p:blipFill>
        <p:spPr>
          <a:xfrm>
            <a:off x="7239786" y="0"/>
            <a:ext cx="4484788" cy="6858000"/>
          </a:xfrm>
          <a:prstGeom prst="rect">
            <a:avLst/>
          </a:prstGeom>
          <a:effectLst>
            <a:outerShdw blurRad="50800" dist="50800" dir="5400000" algn="ctr" rotWithShape="0">
              <a:srgbClr val="000000">
                <a:alpha val="99000"/>
              </a:srgbClr>
            </a:outerShdw>
          </a:effectLst>
        </p:spPr>
      </p:pic>
      <p:cxnSp>
        <p:nvCxnSpPr>
          <p:cNvPr id="15" name="Straight Connector 14">
            <a:extLst>
              <a:ext uri="{FF2B5EF4-FFF2-40B4-BE49-F238E27FC236}">
                <a16:creationId xmlns:a16="http://schemas.microsoft.com/office/drawing/2014/main" id="{A394BBE0-330B-3F78-45AE-34486839561C}"/>
              </a:ext>
            </a:extLst>
          </p:cNvPr>
          <p:cNvCxnSpPr/>
          <p:nvPr/>
        </p:nvCxnSpPr>
        <p:spPr>
          <a:xfrm>
            <a:off x="980388" y="1420619"/>
            <a:ext cx="5524107"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a:extLst>
            <a:ext uri="{FF2B5EF4-FFF2-40B4-BE49-F238E27FC236}">
              <a16:creationId xmlns:a16="http://schemas.microsoft.com/office/drawing/2014/main" id="{C3C7BBEA-38AF-7FD1-85B7-C9503A94C67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E5D3B36-CBA5-887B-037D-285AF31E76C6}"/>
              </a:ext>
            </a:extLst>
          </p:cNvPr>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accent2">
                    <a:lumMod val="40000"/>
                    <a:lumOff val="60000"/>
                  </a:schemeClr>
                </a:solidFill>
                <a:effectLst>
                  <a:outerShdw blurRad="38100" dist="38100" dir="2700000" algn="tl">
                    <a:srgbClr val="000000">
                      <a:alpha val="43137"/>
                    </a:srgbClr>
                  </a:outerShdw>
                </a:effectLst>
              </a:rPr>
              <a:t>The decedent's final return</a:t>
            </a:r>
            <a:endParaRPr lang="en-US" sz="3400" dirty="0">
              <a:solidFill>
                <a:schemeClr val="accent2">
                  <a:lumMod val="40000"/>
                  <a:lumOff val="60000"/>
                </a:schemeClr>
              </a:solidFill>
              <a:effectLst>
                <a:outerShdw blurRad="38100" dist="38100" dir="2700000" algn="tl">
                  <a:srgbClr val="000000">
                    <a:alpha val="43137"/>
                  </a:srgbClr>
                </a:outerShdw>
              </a:effectLst>
            </a:endParaRPr>
          </a:p>
        </p:txBody>
      </p:sp>
      <p:sp>
        <p:nvSpPr>
          <p:cNvPr id="12" name="Shape 10">
            <a:extLst>
              <a:ext uri="{FF2B5EF4-FFF2-40B4-BE49-F238E27FC236}">
                <a16:creationId xmlns:a16="http://schemas.microsoft.com/office/drawing/2014/main" id="{4BD7A883-7AD0-9F7C-946B-C20EE75590D6}"/>
              </a:ext>
            </a:extLst>
          </p:cNvPr>
          <p:cNvSpPr/>
          <p:nvPr/>
        </p:nvSpPr>
        <p:spPr>
          <a:xfrm>
            <a:off x="548640" y="1417320"/>
            <a:ext cx="11064240" cy="4206240"/>
          </a:xfrm>
          <a:prstGeom prst="roundRect">
            <a:avLst>
              <a:gd name="adj" fmla="val 1739"/>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3" name="Text 11">
            <a:extLst>
              <a:ext uri="{FF2B5EF4-FFF2-40B4-BE49-F238E27FC236}">
                <a16:creationId xmlns:a16="http://schemas.microsoft.com/office/drawing/2014/main" id="{A34F7003-9DCA-0CB7-9260-D0F11C840A66}"/>
              </a:ext>
            </a:extLst>
          </p:cNvPr>
          <p:cNvSpPr txBox="1"/>
          <p:nvPr/>
        </p:nvSpPr>
        <p:spPr>
          <a:xfrm>
            <a:off x="954936" y="1760220"/>
            <a:ext cx="41148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1D1E"/>
                </a:solidFill>
                <a:effectLst/>
                <a:uLnTx/>
                <a:uFillTx/>
                <a:latin typeface="Cambria" pitchFamily="34" charset="0"/>
                <a:ea typeface="Cambria" pitchFamily="34" charset="-122"/>
                <a:cs typeface="Cambria" pitchFamily="34" charset="-120"/>
              </a:rPr>
              <a:t>Year of death</a:t>
            </a:r>
            <a:endParaRPr kumimoji="0" lang="en-US" sz="16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4" name="Shape 12">
            <a:extLst>
              <a:ext uri="{FF2B5EF4-FFF2-40B4-BE49-F238E27FC236}">
                <a16:creationId xmlns:a16="http://schemas.microsoft.com/office/drawing/2014/main" id="{C0F83C4A-2972-5679-E3B3-7B45164F6A44}"/>
              </a:ext>
            </a:extLst>
          </p:cNvPr>
          <p:cNvSpPr/>
          <p:nvPr/>
        </p:nvSpPr>
        <p:spPr>
          <a:xfrm>
            <a:off x="877006" y="2651760"/>
            <a:ext cx="6211951" cy="640080"/>
          </a:xfrm>
          <a:prstGeom prst="rect">
            <a:avLst/>
          </a:prstGeom>
          <a:solidFill>
            <a:srgbClr val="FF0000"/>
          </a:solidFill>
          <a:ln w="12700">
            <a:solidFill>
              <a:schemeClr val="accent1"/>
            </a:solidFill>
            <a:prstDash val="solid"/>
          </a:ln>
          <a:effectLst>
            <a:outerShdw blurRad="50800" dist="50800" dir="5400000" algn="ctr" rotWithShape="0">
              <a:srgbClr val="000000">
                <a:alpha val="99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5" name="Text 13">
            <a:extLst>
              <a:ext uri="{FF2B5EF4-FFF2-40B4-BE49-F238E27FC236}">
                <a16:creationId xmlns:a16="http://schemas.microsoft.com/office/drawing/2014/main" id="{196915DD-466B-6B22-4535-67850BB33B4C}"/>
              </a:ext>
            </a:extLst>
          </p:cNvPr>
          <p:cNvSpPr txBox="1"/>
          <p:nvPr/>
        </p:nvSpPr>
        <p:spPr>
          <a:xfrm>
            <a:off x="2748541" y="2651760"/>
            <a:ext cx="246888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a:ea typeface="+mn-ea"/>
                <a:cs typeface="+mn-cs"/>
              </a:rPr>
              <a:t>Final return period</a:t>
            </a:r>
            <a:endParaRPr kumimoji="0" lang="en-US" sz="14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6" name="Shape 14">
            <a:extLst>
              <a:ext uri="{FF2B5EF4-FFF2-40B4-BE49-F238E27FC236}">
                <a16:creationId xmlns:a16="http://schemas.microsoft.com/office/drawing/2014/main" id="{A1B82B57-4495-68BE-5670-2C61BB92B1A7}"/>
              </a:ext>
            </a:extLst>
          </p:cNvPr>
          <p:cNvSpPr/>
          <p:nvPr/>
        </p:nvSpPr>
        <p:spPr>
          <a:xfrm>
            <a:off x="7088956" y="2651760"/>
            <a:ext cx="4114799" cy="640080"/>
          </a:xfrm>
          <a:prstGeom prst="rect">
            <a:avLst/>
          </a:prstGeom>
          <a:solidFill>
            <a:schemeClr val="tx1">
              <a:lumMod val="75000"/>
              <a:lumOff val="25000"/>
            </a:schemeClr>
          </a:solidFill>
          <a:ln w="12700">
            <a:solidFill>
              <a:schemeClr val="accent6"/>
            </a:solidFill>
            <a:prstDash val="solid"/>
          </a:ln>
          <a:effectLst>
            <a:outerShdw blurRad="50800" dist="50800" dir="5400000" algn="ctr" rotWithShape="0">
              <a:srgbClr val="000000">
                <a:alpha val="99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7" name="Text 15">
            <a:extLst>
              <a:ext uri="{FF2B5EF4-FFF2-40B4-BE49-F238E27FC236}">
                <a16:creationId xmlns:a16="http://schemas.microsoft.com/office/drawing/2014/main" id="{176777F9-C71A-76CF-0DD2-D49B0E8DD802}"/>
              </a:ext>
            </a:extLst>
          </p:cNvPr>
          <p:cNvSpPr txBox="1"/>
          <p:nvPr/>
        </p:nvSpPr>
        <p:spPr>
          <a:xfrm>
            <a:off x="8323396" y="2651760"/>
            <a:ext cx="164592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After death</a:t>
            </a:r>
          </a:p>
        </p:txBody>
      </p:sp>
      <p:sp>
        <p:nvSpPr>
          <p:cNvPr id="18" name="Text 16">
            <a:extLst>
              <a:ext uri="{FF2B5EF4-FFF2-40B4-BE49-F238E27FC236}">
                <a16:creationId xmlns:a16="http://schemas.microsoft.com/office/drawing/2014/main" id="{FB181861-B8D7-2A6F-C143-5CE585A07770}"/>
              </a:ext>
            </a:extLst>
          </p:cNvPr>
          <p:cNvSpPr txBox="1"/>
          <p:nvPr/>
        </p:nvSpPr>
        <p:spPr>
          <a:xfrm>
            <a:off x="954936" y="3664670"/>
            <a:ext cx="109728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A4446"/>
                </a:solidFill>
                <a:effectLst/>
                <a:uLnTx/>
                <a:uFillTx/>
                <a:latin typeface="Calibri"/>
                <a:ea typeface="+mn-ea"/>
                <a:cs typeface="+mn-cs"/>
              </a:rPr>
              <a:t>Jan 1</a:t>
            </a:r>
            <a:endParaRPr kumimoji="0" lang="en-US" sz="20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9" name="Text 17">
            <a:extLst>
              <a:ext uri="{FF2B5EF4-FFF2-40B4-BE49-F238E27FC236}">
                <a16:creationId xmlns:a16="http://schemas.microsoft.com/office/drawing/2014/main" id="{20883AED-8E84-D35E-E0AD-3368224CB72F}"/>
              </a:ext>
            </a:extLst>
          </p:cNvPr>
          <p:cNvSpPr txBox="1"/>
          <p:nvPr/>
        </p:nvSpPr>
        <p:spPr>
          <a:xfrm>
            <a:off x="5918148" y="3680460"/>
            <a:ext cx="182880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B1E2B"/>
                </a:solidFill>
                <a:effectLst/>
                <a:uLnTx/>
                <a:uFillTx/>
                <a:latin typeface="Calibri"/>
                <a:ea typeface="+mn-ea"/>
                <a:cs typeface="+mn-cs"/>
              </a:rPr>
              <a:t>Date of death</a:t>
            </a:r>
            <a:endParaRPr kumimoji="0" lang="en-US" sz="2000" b="0" i="0" u="none" strike="noStrike" kern="1200" cap="none" spc="0" normalizeH="0" baseline="0" noProof="0" dirty="0">
              <a:ln>
                <a:noFill/>
              </a:ln>
              <a:solidFill>
                <a:srgbClr val="1F1D1E"/>
              </a:solidFill>
              <a:effectLst/>
              <a:uLnTx/>
              <a:uFillTx/>
              <a:latin typeface="Calibri"/>
              <a:ea typeface="+mn-ea"/>
              <a:cs typeface="+mn-cs"/>
            </a:endParaRPr>
          </a:p>
        </p:txBody>
      </p:sp>
      <p:sp>
        <p:nvSpPr>
          <p:cNvPr id="20" name="Text 18">
            <a:extLst>
              <a:ext uri="{FF2B5EF4-FFF2-40B4-BE49-F238E27FC236}">
                <a16:creationId xmlns:a16="http://schemas.microsoft.com/office/drawing/2014/main" id="{F80BF87C-FD4A-31F1-ECF1-C7C53425E165}"/>
              </a:ext>
            </a:extLst>
          </p:cNvPr>
          <p:cNvSpPr txBox="1"/>
          <p:nvPr/>
        </p:nvSpPr>
        <p:spPr>
          <a:xfrm>
            <a:off x="10149840" y="3703320"/>
            <a:ext cx="914400" cy="32004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A4446"/>
                </a:solidFill>
                <a:effectLst/>
                <a:uLnTx/>
                <a:uFillTx/>
                <a:latin typeface="Calibri"/>
                <a:ea typeface="+mn-ea"/>
                <a:cs typeface="+mn-cs"/>
              </a:rPr>
              <a:t>Dec 31</a:t>
            </a:r>
            <a:endParaRPr kumimoji="0" lang="en-US" sz="2000" b="0" i="0" u="none" strike="noStrike" kern="1200" cap="none" spc="0" normalizeH="0" baseline="0" noProof="0" dirty="0">
              <a:ln>
                <a:noFill/>
              </a:ln>
              <a:solidFill>
                <a:srgbClr val="1F1D1E"/>
              </a:solidFill>
              <a:effectLst/>
              <a:uLnTx/>
              <a:uFillTx/>
              <a:latin typeface="Calibri"/>
              <a:ea typeface="+mn-ea"/>
              <a:cs typeface="+mn-cs"/>
            </a:endParaRPr>
          </a:p>
        </p:txBody>
      </p:sp>
      <p:sp>
        <p:nvSpPr>
          <p:cNvPr id="21" name="Text 19">
            <a:extLst>
              <a:ext uri="{FF2B5EF4-FFF2-40B4-BE49-F238E27FC236}">
                <a16:creationId xmlns:a16="http://schemas.microsoft.com/office/drawing/2014/main" id="{0B6866CB-A161-1035-C82D-123C6C353D61}"/>
              </a:ext>
            </a:extLst>
          </p:cNvPr>
          <p:cNvSpPr txBox="1"/>
          <p:nvPr/>
        </p:nvSpPr>
        <p:spPr>
          <a:xfrm>
            <a:off x="954936" y="4003564"/>
            <a:ext cx="4114800" cy="11887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A4446"/>
                </a:solidFill>
                <a:effectLst/>
                <a:uLnTx/>
                <a:uFillTx/>
                <a:latin typeface="Calibri"/>
                <a:ea typeface="+mn-ea"/>
                <a:cs typeface="+mn-cs"/>
              </a:rPr>
              <a:t>Income earned but not yet received at death is not reported here. It is IRD, taxed to whoever receives it (Section IV).</a:t>
            </a:r>
            <a:endParaRPr kumimoji="0" lang="en-US" sz="1400" b="0" i="0" u="none" strike="noStrike" kern="1200" cap="none" spc="0" normalizeH="0" baseline="0" noProof="0" dirty="0">
              <a:ln>
                <a:noFill/>
              </a:ln>
              <a:solidFill>
                <a:srgbClr val="1F1D1E"/>
              </a:solidFill>
              <a:effectLst/>
              <a:uLnTx/>
              <a:uFillTx/>
              <a:latin typeface="Calibri"/>
              <a:ea typeface="+mn-ea"/>
              <a:cs typeface="+mn-cs"/>
            </a:endParaRPr>
          </a:p>
        </p:txBody>
      </p:sp>
      <p:sp>
        <p:nvSpPr>
          <p:cNvPr id="22" name="Text 20">
            <a:extLst>
              <a:ext uri="{FF2B5EF4-FFF2-40B4-BE49-F238E27FC236}">
                <a16:creationId xmlns:a16="http://schemas.microsoft.com/office/drawing/2014/main" id="{E1A14A77-A6BC-9EFC-B34A-88F98DE2B58D}"/>
              </a:ext>
            </a:extLst>
          </p:cNvPr>
          <p:cNvSpPr txBox="1"/>
          <p:nvPr/>
        </p:nvSpPr>
        <p:spPr>
          <a:xfrm>
            <a:off x="548640" y="5989320"/>
            <a:ext cx="110642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4A4446"/>
                </a:solidFill>
                <a:effectLst/>
                <a:uLnTx/>
                <a:uFillTx/>
                <a:latin typeface="Calibri"/>
                <a:ea typeface="+mn-ea"/>
                <a:cs typeface="+mn-cs"/>
              </a:rPr>
              <a:t>Authority: 26 U.S.C. § 6012; Treas. Reg. § 1.6012-3</a:t>
            </a:r>
            <a:endParaRPr kumimoji="0" lang="en-US" sz="1000" b="0" i="0" u="none" strike="noStrike" kern="1200" cap="none" spc="0" normalizeH="0" baseline="0" noProof="0" dirty="0">
              <a:ln>
                <a:noFill/>
              </a:ln>
              <a:solidFill>
                <a:srgbClr val="1F1D1E"/>
              </a:solidFill>
              <a:effectLst/>
              <a:uLnTx/>
              <a:uFillTx/>
              <a:latin typeface="Calibri"/>
              <a:ea typeface="+mn-ea"/>
              <a:cs typeface="+mn-cs"/>
            </a:endParaRPr>
          </a:p>
        </p:txBody>
      </p:sp>
      <p:sp>
        <p:nvSpPr>
          <p:cNvPr id="25" name="Slide Number Placeholder 0">
            <a:extLst>
              <a:ext uri="{FF2B5EF4-FFF2-40B4-BE49-F238E27FC236}">
                <a16:creationId xmlns:a16="http://schemas.microsoft.com/office/drawing/2014/main" id="{358BEC87-8688-98EC-0AE1-C888899933C9}"/>
              </a:ext>
            </a:extLst>
          </p:cNvPr>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000" b="0" i="0" u="none" strike="noStrike" kern="1200" cap="none" spc="0" normalizeH="0" baseline="0" noProof="0">
                <a:ln>
                  <a:noFill/>
                </a:ln>
                <a:solidFill>
                  <a:srgbClr val="4A4446"/>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srgbClr val="4A4446"/>
              </a:solidFill>
              <a:effectLst/>
              <a:uLnTx/>
              <a:uFillTx/>
              <a:latin typeface="Calibri"/>
              <a:ea typeface="+mn-ea"/>
              <a:cs typeface="+mn-cs"/>
            </a:endParaRPr>
          </a:p>
        </p:txBody>
      </p:sp>
      <p:cxnSp>
        <p:nvCxnSpPr>
          <p:cNvPr id="4" name="Straight Arrow Connector 3">
            <a:extLst>
              <a:ext uri="{FF2B5EF4-FFF2-40B4-BE49-F238E27FC236}">
                <a16:creationId xmlns:a16="http://schemas.microsoft.com/office/drawing/2014/main" id="{6211A426-8814-305B-E26F-6D7B66690E00}"/>
              </a:ext>
            </a:extLst>
          </p:cNvPr>
          <p:cNvCxnSpPr/>
          <p:nvPr/>
        </p:nvCxnSpPr>
        <p:spPr>
          <a:xfrm flipV="1">
            <a:off x="6806153" y="3383280"/>
            <a:ext cx="282803" cy="277384"/>
          </a:xfrm>
          <a:prstGeom prst="straightConnector1">
            <a:avLst/>
          </a:prstGeom>
          <a:ln>
            <a:tailEnd type="triangle"/>
          </a:ln>
          <a:effectLst>
            <a:outerShdw blurRad="50800" dist="50800" dir="5400000" algn="ctr" rotWithShape="0">
              <a:srgbClr val="000000">
                <a:alpha val="99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690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4">
    <p:bg>
      <p:bgPr>
        <a:solidFill>
          <a:schemeClr val="accent5">
            <a:lumMod val="5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accent1">
                    <a:lumMod val="60000"/>
                    <a:lumOff val="40000"/>
                  </a:schemeClr>
                </a:solidFill>
              </a:rPr>
              <a:t>A joint return for the year of death</a:t>
            </a:r>
            <a:endParaRPr lang="en-US" sz="3400" dirty="0">
              <a:solidFill>
                <a:schemeClr val="accent1">
                  <a:lumMod val="60000"/>
                  <a:lumOff val="40000"/>
                </a:schemeClr>
              </a:solidFill>
            </a:endParaRPr>
          </a:p>
        </p:txBody>
      </p:sp>
      <p:sp>
        <p:nvSpPr>
          <p:cNvPr id="3" name="Shape 1"/>
          <p:cNvSpPr/>
          <p:nvPr/>
        </p:nvSpPr>
        <p:spPr>
          <a:xfrm>
            <a:off x="548640" y="1371600"/>
            <a:ext cx="5486400" cy="4389120"/>
          </a:xfrm>
          <a:prstGeom prst="roundRect">
            <a:avLst>
              <a:gd name="adj" fmla="val 1667"/>
            </a:avLst>
          </a:prstGeom>
          <a:solidFill>
            <a:schemeClr val="accent3">
              <a:lumMod val="75000"/>
            </a:schemeClr>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4" name="Text 2"/>
          <p:cNvSpPr txBox="1"/>
          <p:nvPr/>
        </p:nvSpPr>
        <p:spPr>
          <a:xfrm>
            <a:off x="822959" y="1655500"/>
            <a:ext cx="4974772" cy="4023360"/>
          </a:xfrm>
          <a:prstGeom prst="rect">
            <a:avLst/>
          </a:prstGeom>
          <a:noFill/>
          <a:ln/>
        </p:spPr>
        <p:txBody>
          <a:bodyPr wrap="square" lIns="0" tIns="0" rIns="0" bIns="0" rtlCol="0" anchor="t"/>
          <a:lstStyle/>
          <a:p>
            <a:pPr marL="0" indent="0">
              <a:spcAft>
                <a:spcPts val="600"/>
              </a:spcAft>
              <a:buNone/>
            </a:pPr>
            <a:r>
              <a:rPr lang="en-US" sz="2000" b="1" dirty="0">
                <a:solidFill>
                  <a:schemeClr val="accent1">
                    <a:lumMod val="60000"/>
                    <a:lumOff val="40000"/>
                  </a:schemeClr>
                </a:solidFill>
                <a:latin typeface="Cambria" pitchFamily="34" charset="0"/>
                <a:ea typeface="Cambria" pitchFamily="34" charset="-122"/>
                <a:cs typeface="Cambria" pitchFamily="34" charset="-120"/>
              </a:rPr>
              <a:t>Why death doesn't defeat joint filing</a:t>
            </a:r>
          </a:p>
          <a:p>
            <a:pPr marL="342900" indent="-342900">
              <a:spcAft>
                <a:spcPts val="600"/>
              </a:spcAft>
              <a:buSzPct val="100000"/>
              <a:buFont typeface="Wingdings" panose="05000000000000000000" pitchFamily="2" charset="2"/>
              <a:buChar char="§"/>
            </a:pPr>
            <a:r>
              <a:rPr lang="en-US" sz="2400" dirty="0">
                <a:solidFill>
                  <a:schemeClr val="accent2">
                    <a:lumMod val="40000"/>
                    <a:lumOff val="60000"/>
                  </a:schemeClr>
                </a:solidFill>
              </a:rPr>
              <a:t>The surviving spouse can file a joint return for the year of death.</a:t>
            </a:r>
          </a:p>
          <a:p>
            <a:pPr marL="342900" indent="-342900">
              <a:spcAft>
                <a:spcPts val="600"/>
              </a:spcAft>
              <a:buSzPct val="100000"/>
              <a:buFont typeface="Wingdings" panose="05000000000000000000" pitchFamily="2" charset="2"/>
              <a:buChar char="§"/>
            </a:pPr>
            <a:r>
              <a:rPr lang="en-US" sz="2400" dirty="0">
                <a:solidFill>
                  <a:schemeClr val="accent2">
                    <a:lumMod val="40000"/>
                    <a:lumOff val="60000"/>
                  </a:schemeClr>
                </a:solidFill>
              </a:rPr>
              <a:t>The exception is lost if the survivor remarries before year-end. 	</a:t>
            </a:r>
          </a:p>
        </p:txBody>
      </p:sp>
      <p:sp>
        <p:nvSpPr>
          <p:cNvPr id="5" name="Text 3"/>
          <p:cNvSpPr txBox="1"/>
          <p:nvPr/>
        </p:nvSpPr>
        <p:spPr>
          <a:xfrm>
            <a:off x="6126480" y="1371600"/>
            <a:ext cx="5486400" cy="411480"/>
          </a:xfrm>
          <a:prstGeom prst="rect">
            <a:avLst/>
          </a:prstGeom>
          <a:noFill/>
          <a:ln/>
        </p:spPr>
        <p:txBody>
          <a:bodyPr wrap="square" lIns="0" tIns="0" rIns="0" bIns="0" rtlCol="0" anchor="ctr"/>
          <a:lstStyle/>
          <a:p>
            <a:pPr marL="0" indent="0">
              <a:buNone/>
            </a:pPr>
            <a:endParaRPr lang="en-US" sz="1800" dirty="0">
              <a:solidFill>
                <a:schemeClr val="accent1">
                  <a:lumMod val="60000"/>
                  <a:lumOff val="40000"/>
                </a:schemeClr>
              </a:solidFill>
            </a:endParaRPr>
          </a:p>
        </p:txBody>
      </p:sp>
      <p:sp>
        <p:nvSpPr>
          <p:cNvPr id="7" name="Text 5"/>
          <p:cNvSpPr txBox="1"/>
          <p:nvPr/>
        </p:nvSpPr>
        <p:spPr>
          <a:xfrm>
            <a:off x="6355080" y="2029968"/>
            <a:ext cx="5029200" cy="914400"/>
          </a:xfrm>
          <a:prstGeom prst="rect">
            <a:avLst/>
          </a:prstGeom>
          <a:noFill/>
          <a:ln/>
        </p:spPr>
        <p:txBody>
          <a:bodyPr wrap="square" lIns="0" tIns="0" rIns="0" bIns="0" rtlCol="0" anchor="t"/>
          <a:lstStyle/>
          <a:p>
            <a:pPr marL="0" indent="0">
              <a:spcAft>
                <a:spcPts val="600"/>
              </a:spcAft>
              <a:buNone/>
            </a:pPr>
            <a:endParaRPr lang="en-US" sz="1500" dirty="0"/>
          </a:p>
        </p:txBody>
      </p:sp>
      <p:sp>
        <p:nvSpPr>
          <p:cNvPr id="14" name="Text 12"/>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6013</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19</a:t>
            </a:fld>
            <a:endParaRPr lang="en-US" dirty="0"/>
          </a:p>
        </p:txBody>
      </p:sp>
      <p:pic>
        <p:nvPicPr>
          <p:cNvPr id="15" name="Picture 14">
            <a:extLst>
              <a:ext uri="{FF2B5EF4-FFF2-40B4-BE49-F238E27FC236}">
                <a16:creationId xmlns:a16="http://schemas.microsoft.com/office/drawing/2014/main" id="{3D9AFD39-BAF4-B1AE-EE0C-FE58EFA001D5}"/>
              </a:ext>
            </a:extLst>
          </p:cNvPr>
          <p:cNvPicPr>
            <a:picLocks noChangeAspect="1"/>
          </p:cNvPicPr>
          <p:nvPr/>
        </p:nvPicPr>
        <p:blipFill>
          <a:blip r:embed="rId3"/>
          <a:stretch>
            <a:fillRect/>
          </a:stretch>
        </p:blipFill>
        <p:spPr>
          <a:xfrm>
            <a:off x="6355080" y="1395331"/>
            <a:ext cx="5586549" cy="4305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DA414A7B-A814-41F9-C867-B77DF5C394F7}"/>
            </a:ext>
          </a:extLst>
        </p:cNvPr>
        <p:cNvGrpSpPr/>
        <p:nvPr/>
      </p:nvGrpSpPr>
      <p:grpSpPr>
        <a:xfrm>
          <a:off x="0" y="0"/>
          <a:ext cx="0" cy="0"/>
          <a:chOff x="0" y="0"/>
          <a:chExt cx="0" cy="0"/>
        </a:xfrm>
      </p:grpSpPr>
      <p:sp>
        <p:nvSpPr>
          <p:cNvPr id="20" name="Shape 7">
            <a:extLst>
              <a:ext uri="{FF2B5EF4-FFF2-40B4-BE49-F238E27FC236}">
                <a16:creationId xmlns:a16="http://schemas.microsoft.com/office/drawing/2014/main" id="{F7F45FCB-6BA3-9204-983A-579EAA319AB4}"/>
              </a:ext>
            </a:extLst>
          </p:cNvPr>
          <p:cNvSpPr/>
          <p:nvPr/>
        </p:nvSpPr>
        <p:spPr>
          <a:xfrm>
            <a:off x="6126480" y="4659198"/>
            <a:ext cx="5486400" cy="1097280"/>
          </a:xfrm>
          <a:prstGeom prst="roundRect">
            <a:avLst>
              <a:gd name="adj" fmla="val 6667"/>
            </a:avLst>
          </a:prstGeom>
          <a:solidFill>
            <a:schemeClr val="bg1"/>
          </a:solidFill>
          <a:ln w="12700">
            <a:solidFill>
              <a:schemeClr val="accent6"/>
            </a:solidFill>
            <a:prstDash val="solid"/>
          </a:ln>
          <a:effectLst>
            <a:outerShdw blurRad="50800" dist="50800" dir="5400000" algn="ctr" rotWithShape="0">
              <a:srgbClr val="000000">
                <a:alpha val="99000"/>
              </a:srgbClr>
            </a:outerShdw>
          </a:effectLst>
        </p:spPr>
        <p:txBody>
          <a:bodyPr/>
          <a:lstStyle/>
          <a:p>
            <a:endParaRPr lang="en-US" dirty="0"/>
          </a:p>
        </p:txBody>
      </p:sp>
      <p:sp>
        <p:nvSpPr>
          <p:cNvPr id="2" name="Text 0">
            <a:extLst>
              <a:ext uri="{FF2B5EF4-FFF2-40B4-BE49-F238E27FC236}">
                <a16:creationId xmlns:a16="http://schemas.microsoft.com/office/drawing/2014/main" id="{51B90A1B-D9CD-D6C1-52B1-E789074F14CA}"/>
              </a:ext>
            </a:extLst>
          </p:cNvPr>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r">
              <a:buNone/>
            </a:pPr>
            <a:r>
              <a:rPr lang="en-US" sz="3400" b="1" dirty="0">
                <a:solidFill>
                  <a:schemeClr val="accent1">
                    <a:lumMod val="60000"/>
                    <a:lumOff val="40000"/>
                  </a:schemeClr>
                </a:solidFill>
              </a:rPr>
              <a:t>A joint return for the year of death</a:t>
            </a:r>
            <a:endParaRPr lang="en-US" sz="3400" dirty="0">
              <a:solidFill>
                <a:schemeClr val="accent1">
                  <a:lumMod val="60000"/>
                  <a:lumOff val="40000"/>
                </a:schemeClr>
              </a:solidFill>
            </a:endParaRPr>
          </a:p>
        </p:txBody>
      </p:sp>
      <p:sp>
        <p:nvSpPr>
          <p:cNvPr id="5" name="Text 3">
            <a:extLst>
              <a:ext uri="{FF2B5EF4-FFF2-40B4-BE49-F238E27FC236}">
                <a16:creationId xmlns:a16="http://schemas.microsoft.com/office/drawing/2014/main" id="{E4DE476C-FFB6-61E5-7E3E-D6E51B75C8D9}"/>
              </a:ext>
            </a:extLst>
          </p:cNvPr>
          <p:cNvSpPr txBox="1"/>
          <p:nvPr/>
        </p:nvSpPr>
        <p:spPr>
          <a:xfrm>
            <a:off x="6126480" y="1371600"/>
            <a:ext cx="5486400" cy="411480"/>
          </a:xfrm>
          <a:prstGeom prst="rect">
            <a:avLst/>
          </a:prstGeom>
          <a:noFill/>
          <a:ln/>
        </p:spPr>
        <p:txBody>
          <a:bodyPr wrap="square" lIns="0" tIns="0" rIns="0" bIns="0" rtlCol="0" anchor="ctr"/>
          <a:lstStyle/>
          <a:p>
            <a:pPr marL="0" indent="0">
              <a:buNone/>
            </a:pPr>
            <a:r>
              <a:rPr lang="en-US" sz="1800" b="1" dirty="0">
                <a:solidFill>
                  <a:schemeClr val="accent1">
                    <a:lumMod val="60000"/>
                    <a:lumOff val="40000"/>
                  </a:schemeClr>
                </a:solidFill>
                <a:latin typeface="Cambria" pitchFamily="34" charset="0"/>
                <a:ea typeface="Cambria" pitchFamily="34" charset="-122"/>
                <a:cs typeface="Cambria" pitchFamily="34" charset="-120"/>
              </a:rPr>
              <a:t>Who signs for the decedent</a:t>
            </a:r>
            <a:endParaRPr lang="en-US" sz="1800" dirty="0">
              <a:solidFill>
                <a:schemeClr val="accent1">
                  <a:lumMod val="60000"/>
                  <a:lumOff val="40000"/>
                </a:schemeClr>
              </a:solidFill>
            </a:endParaRPr>
          </a:p>
        </p:txBody>
      </p:sp>
      <p:sp>
        <p:nvSpPr>
          <p:cNvPr id="6" name="Shape 4">
            <a:extLst>
              <a:ext uri="{FF2B5EF4-FFF2-40B4-BE49-F238E27FC236}">
                <a16:creationId xmlns:a16="http://schemas.microsoft.com/office/drawing/2014/main" id="{2927F5F1-D019-FA29-13C4-2CD3C1E45FA4}"/>
              </a:ext>
            </a:extLst>
          </p:cNvPr>
          <p:cNvSpPr/>
          <p:nvPr/>
        </p:nvSpPr>
        <p:spPr>
          <a:xfrm>
            <a:off x="6126480" y="1920240"/>
            <a:ext cx="5486400" cy="1097280"/>
          </a:xfrm>
          <a:prstGeom prst="roundRect">
            <a:avLst>
              <a:gd name="adj" fmla="val 6667"/>
            </a:avLst>
          </a:prstGeom>
          <a:solidFill>
            <a:schemeClr val="bg1"/>
          </a:solidFill>
          <a:ln w="12700">
            <a:solidFill>
              <a:schemeClr val="accent6"/>
            </a:solidFill>
            <a:prstDash val="solid"/>
          </a:ln>
          <a:effectLst>
            <a:outerShdw blurRad="50800" dist="50800" dir="5400000" algn="ctr" rotWithShape="0">
              <a:srgbClr val="000000">
                <a:alpha val="99000"/>
              </a:srgbClr>
            </a:outerShdw>
          </a:effectLst>
        </p:spPr>
        <p:txBody>
          <a:bodyPr/>
          <a:lstStyle/>
          <a:p>
            <a:endParaRPr lang="en-US" dirty="0"/>
          </a:p>
        </p:txBody>
      </p:sp>
      <p:sp>
        <p:nvSpPr>
          <p:cNvPr id="7" name="Text 5">
            <a:extLst>
              <a:ext uri="{FF2B5EF4-FFF2-40B4-BE49-F238E27FC236}">
                <a16:creationId xmlns:a16="http://schemas.microsoft.com/office/drawing/2014/main" id="{4B627593-82F4-0F0F-E22D-AACE6B03BE31}"/>
              </a:ext>
            </a:extLst>
          </p:cNvPr>
          <p:cNvSpPr txBox="1"/>
          <p:nvPr/>
        </p:nvSpPr>
        <p:spPr>
          <a:xfrm>
            <a:off x="6355080" y="2029968"/>
            <a:ext cx="5029200" cy="914400"/>
          </a:xfrm>
          <a:prstGeom prst="rect">
            <a:avLst/>
          </a:prstGeom>
          <a:noFill/>
          <a:ln/>
        </p:spPr>
        <p:txBody>
          <a:bodyPr wrap="square" lIns="0" tIns="0" rIns="0" bIns="0" rtlCol="0" anchor="t"/>
          <a:lstStyle/>
          <a:p>
            <a:pPr marL="0" indent="0">
              <a:spcAft>
                <a:spcPts val="600"/>
              </a:spcAft>
              <a:buNone/>
            </a:pPr>
            <a:r>
              <a:rPr lang="en-US" sz="1500" b="1" dirty="0">
                <a:solidFill>
                  <a:schemeClr val="accent1">
                    <a:lumMod val="60000"/>
                    <a:lumOff val="40000"/>
                  </a:schemeClr>
                </a:solidFill>
                <a:latin typeface="Cambria" pitchFamily="34" charset="0"/>
                <a:ea typeface="Cambria" pitchFamily="34" charset="-122"/>
                <a:cs typeface="Cambria" pitchFamily="34" charset="-120"/>
              </a:rPr>
              <a:t>General rule</a:t>
            </a:r>
            <a:endParaRPr lang="en-US" sz="1500" dirty="0">
              <a:solidFill>
                <a:schemeClr val="accent1">
                  <a:lumMod val="60000"/>
                  <a:lumOff val="40000"/>
                </a:schemeClr>
              </a:solidFill>
            </a:endParaRPr>
          </a:p>
          <a:p>
            <a:pPr marL="0" indent="0">
              <a:spcAft>
                <a:spcPts val="600"/>
              </a:spcAft>
              <a:buNone/>
            </a:pPr>
            <a:r>
              <a:rPr lang="en-US" sz="1400" dirty="0">
                <a:solidFill>
                  <a:schemeClr val="tx1"/>
                </a:solidFill>
              </a:rPr>
              <a:t>Only the executor or administrator may make the joint return for the decedent.</a:t>
            </a:r>
            <a:endParaRPr lang="en-US" sz="1500" dirty="0"/>
          </a:p>
        </p:txBody>
      </p:sp>
      <p:sp>
        <p:nvSpPr>
          <p:cNvPr id="8" name="Shape 6">
            <a:extLst>
              <a:ext uri="{FF2B5EF4-FFF2-40B4-BE49-F238E27FC236}">
                <a16:creationId xmlns:a16="http://schemas.microsoft.com/office/drawing/2014/main" id="{6CBC2CAB-78D6-B15C-37B5-0F40B52D9AAC}"/>
              </a:ext>
            </a:extLst>
          </p:cNvPr>
          <p:cNvSpPr/>
          <p:nvPr/>
        </p:nvSpPr>
        <p:spPr>
          <a:xfrm>
            <a:off x="8869680" y="3017520"/>
            <a:ext cx="0" cy="228600"/>
          </a:xfrm>
          <a:prstGeom prst="line">
            <a:avLst/>
          </a:prstGeom>
          <a:noFill/>
          <a:ln w="28575">
            <a:solidFill>
              <a:schemeClr val="accent2"/>
            </a:solidFill>
            <a:prstDash val="solid"/>
            <a:tailEnd type="triangle"/>
          </a:ln>
        </p:spPr>
        <p:txBody>
          <a:bodyPr/>
          <a:lstStyle/>
          <a:p>
            <a:endParaRPr lang="en-US" dirty="0"/>
          </a:p>
        </p:txBody>
      </p:sp>
      <p:sp>
        <p:nvSpPr>
          <p:cNvPr id="9" name="Shape 7">
            <a:extLst>
              <a:ext uri="{FF2B5EF4-FFF2-40B4-BE49-F238E27FC236}">
                <a16:creationId xmlns:a16="http://schemas.microsoft.com/office/drawing/2014/main" id="{6918BCDB-E162-A791-CBEF-A90E89B42B68}"/>
              </a:ext>
            </a:extLst>
          </p:cNvPr>
          <p:cNvSpPr/>
          <p:nvPr/>
        </p:nvSpPr>
        <p:spPr>
          <a:xfrm>
            <a:off x="6126480" y="3246120"/>
            <a:ext cx="5486400" cy="1097280"/>
          </a:xfrm>
          <a:prstGeom prst="roundRect">
            <a:avLst>
              <a:gd name="adj" fmla="val 6667"/>
            </a:avLst>
          </a:prstGeom>
          <a:solidFill>
            <a:schemeClr val="bg1"/>
          </a:solidFill>
          <a:ln w="12700">
            <a:solidFill>
              <a:schemeClr val="accent6"/>
            </a:solidFill>
            <a:prstDash val="solid"/>
          </a:ln>
          <a:effectLst>
            <a:outerShdw blurRad="50800" dist="50800" dir="5400000" algn="ctr" rotWithShape="0">
              <a:srgbClr val="000000">
                <a:alpha val="99000"/>
              </a:srgbClr>
            </a:outerShdw>
          </a:effectLst>
        </p:spPr>
        <p:txBody>
          <a:bodyPr/>
          <a:lstStyle/>
          <a:p>
            <a:endParaRPr lang="en-US" dirty="0"/>
          </a:p>
        </p:txBody>
      </p:sp>
      <p:sp>
        <p:nvSpPr>
          <p:cNvPr id="10" name="Text 8">
            <a:extLst>
              <a:ext uri="{FF2B5EF4-FFF2-40B4-BE49-F238E27FC236}">
                <a16:creationId xmlns:a16="http://schemas.microsoft.com/office/drawing/2014/main" id="{F8588AE8-04A6-4770-A489-4B8C778A8322}"/>
              </a:ext>
            </a:extLst>
          </p:cNvPr>
          <p:cNvSpPr txBox="1"/>
          <p:nvPr/>
        </p:nvSpPr>
        <p:spPr>
          <a:xfrm>
            <a:off x="6355080" y="3355848"/>
            <a:ext cx="5029200" cy="914400"/>
          </a:xfrm>
          <a:prstGeom prst="rect">
            <a:avLst/>
          </a:prstGeom>
          <a:noFill/>
          <a:ln/>
        </p:spPr>
        <p:txBody>
          <a:bodyPr wrap="square" lIns="0" tIns="0" rIns="0" bIns="0" rtlCol="0" anchor="t"/>
          <a:lstStyle/>
          <a:p>
            <a:pPr marL="0" indent="0">
              <a:spcAft>
                <a:spcPts val="600"/>
              </a:spcAft>
              <a:buNone/>
            </a:pPr>
            <a:r>
              <a:rPr lang="en-US" sz="1500" b="1" dirty="0">
                <a:solidFill>
                  <a:schemeClr val="accent1">
                    <a:lumMod val="60000"/>
                    <a:lumOff val="40000"/>
                  </a:schemeClr>
                </a:solidFill>
                <a:latin typeface="Cambria" pitchFamily="34" charset="0"/>
                <a:ea typeface="Cambria" pitchFamily="34" charset="-122"/>
                <a:cs typeface="Cambria" pitchFamily="34" charset="-120"/>
              </a:rPr>
              <a:t>No executor appointed</a:t>
            </a:r>
            <a:endParaRPr lang="en-US" sz="1500" dirty="0">
              <a:solidFill>
                <a:schemeClr val="accent1">
                  <a:lumMod val="60000"/>
                  <a:lumOff val="40000"/>
                </a:schemeClr>
              </a:solidFill>
            </a:endParaRPr>
          </a:p>
          <a:p>
            <a:pPr marL="0" indent="0">
              <a:spcAft>
                <a:spcPts val="600"/>
              </a:spcAft>
              <a:buNone/>
            </a:pPr>
            <a:r>
              <a:rPr lang="en-US" sz="1400" dirty="0">
                <a:solidFill>
                  <a:schemeClr val="tx1"/>
                </a:solidFill>
              </a:rPr>
              <a:t>If the decedent hasn't filed and no executor is appointed before the survivor's due date, the surviving spouse may file jointly for both.</a:t>
            </a:r>
            <a:endParaRPr lang="en-US" sz="1500" dirty="0"/>
          </a:p>
        </p:txBody>
      </p:sp>
      <p:sp>
        <p:nvSpPr>
          <p:cNvPr id="11" name="Shape 9">
            <a:extLst>
              <a:ext uri="{FF2B5EF4-FFF2-40B4-BE49-F238E27FC236}">
                <a16:creationId xmlns:a16="http://schemas.microsoft.com/office/drawing/2014/main" id="{6186C320-FD52-FD02-B41B-79E7D4B66E6E}"/>
              </a:ext>
            </a:extLst>
          </p:cNvPr>
          <p:cNvSpPr/>
          <p:nvPr/>
        </p:nvSpPr>
        <p:spPr>
          <a:xfrm>
            <a:off x="8869680" y="4343400"/>
            <a:ext cx="0" cy="228600"/>
          </a:xfrm>
          <a:prstGeom prst="line">
            <a:avLst/>
          </a:prstGeom>
          <a:noFill/>
          <a:ln w="28575">
            <a:solidFill>
              <a:schemeClr val="accent2"/>
            </a:solidFill>
            <a:prstDash val="solid"/>
            <a:tailEnd type="triangle"/>
          </a:ln>
        </p:spPr>
        <p:txBody>
          <a:bodyPr/>
          <a:lstStyle/>
          <a:p>
            <a:endParaRPr lang="en-US" dirty="0"/>
          </a:p>
        </p:txBody>
      </p:sp>
      <p:sp>
        <p:nvSpPr>
          <p:cNvPr id="13" name="Text 11">
            <a:extLst>
              <a:ext uri="{FF2B5EF4-FFF2-40B4-BE49-F238E27FC236}">
                <a16:creationId xmlns:a16="http://schemas.microsoft.com/office/drawing/2014/main" id="{6E3EAB9A-11B4-6C0A-122C-DE580BE4D163}"/>
              </a:ext>
            </a:extLst>
          </p:cNvPr>
          <p:cNvSpPr txBox="1"/>
          <p:nvPr/>
        </p:nvSpPr>
        <p:spPr>
          <a:xfrm>
            <a:off x="6339840" y="4800600"/>
            <a:ext cx="5029200" cy="914400"/>
          </a:xfrm>
          <a:prstGeom prst="rect">
            <a:avLst/>
          </a:prstGeom>
          <a:noFill/>
          <a:ln/>
        </p:spPr>
        <p:txBody>
          <a:bodyPr wrap="square" lIns="0" tIns="0" rIns="0" bIns="0" rtlCol="0" anchor="t"/>
          <a:lstStyle/>
          <a:p>
            <a:pPr marL="0" indent="0">
              <a:spcAft>
                <a:spcPts val="600"/>
              </a:spcAft>
              <a:buNone/>
            </a:pPr>
            <a:r>
              <a:rPr lang="en-US" sz="1500" b="1" dirty="0">
                <a:solidFill>
                  <a:schemeClr val="accent1">
                    <a:lumMod val="60000"/>
                    <a:lumOff val="40000"/>
                  </a:schemeClr>
                </a:solidFill>
                <a:latin typeface="Cambria" pitchFamily="34" charset="0"/>
                <a:ea typeface="Cambria" pitchFamily="34" charset="-122"/>
                <a:cs typeface="Cambria" pitchFamily="34" charset="-120"/>
              </a:rPr>
              <a:t>Later-appointed executor</a:t>
            </a:r>
            <a:endParaRPr lang="en-US" sz="1500" dirty="0">
              <a:solidFill>
                <a:schemeClr val="accent1">
                  <a:lumMod val="60000"/>
                  <a:lumOff val="40000"/>
                </a:schemeClr>
              </a:solidFill>
            </a:endParaRPr>
          </a:p>
          <a:p>
            <a:pPr marL="0" indent="0">
              <a:spcAft>
                <a:spcPts val="600"/>
              </a:spcAft>
              <a:buNone/>
            </a:pPr>
            <a:r>
              <a:rPr lang="en-US" sz="1400" dirty="0">
                <a:solidFill>
                  <a:schemeClr val="tx1"/>
                </a:solidFill>
              </a:rPr>
              <a:t>May disaffirm within 1 year after the survivor's due date by filing a separate return; the survivor's return then becomes separate.</a:t>
            </a:r>
            <a:endParaRPr lang="en-US" sz="1500" dirty="0"/>
          </a:p>
        </p:txBody>
      </p:sp>
      <p:sp>
        <p:nvSpPr>
          <p:cNvPr id="14" name="Text 12">
            <a:extLst>
              <a:ext uri="{FF2B5EF4-FFF2-40B4-BE49-F238E27FC236}">
                <a16:creationId xmlns:a16="http://schemas.microsoft.com/office/drawing/2014/main" id="{689AB381-25B6-1B8F-02FA-9E0F73010ADB}"/>
              </a:ext>
            </a:extLst>
          </p:cNvPr>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6013</a:t>
            </a:r>
            <a:endParaRPr lang="en-US" sz="1000" dirty="0"/>
          </a:p>
        </p:txBody>
      </p:sp>
      <p:sp>
        <p:nvSpPr>
          <p:cNvPr id="25" name="Slide Number Placeholder 0">
            <a:extLst>
              <a:ext uri="{FF2B5EF4-FFF2-40B4-BE49-F238E27FC236}">
                <a16:creationId xmlns:a16="http://schemas.microsoft.com/office/drawing/2014/main" id="{9040926C-4E61-1D35-214F-B3AF18761FD0}"/>
              </a:ext>
            </a:extLst>
          </p:cNvPr>
          <p:cNvSpPr>
            <a:spLocks noGrp="1"/>
          </p:cNvSpPr>
          <p:nvPr>
            <p:ph type="sldNum" sz="quarter" idx="4294967295"/>
          </p:nvPr>
        </p:nvSpPr>
        <p:spPr>
          <a:xfrm>
            <a:off x="110642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2"/>
                </a:solidFill>
              </a:defRPr>
            </a:lvl1pPr>
          </a:lstStyle>
          <a:p>
            <a:pPr algn="r"/>
            <a:fld id="{F7021451-1387-4CA6-816F-3879F97B5CBC}" type="slidenum">
              <a:rPr lang="en-US" b="0"/>
              <a:t>20</a:t>
            </a:fld>
            <a:endParaRPr lang="en-US" dirty="0"/>
          </a:p>
        </p:txBody>
      </p:sp>
      <p:pic>
        <p:nvPicPr>
          <p:cNvPr id="17" name="Picture 16">
            <a:extLst>
              <a:ext uri="{FF2B5EF4-FFF2-40B4-BE49-F238E27FC236}">
                <a16:creationId xmlns:a16="http://schemas.microsoft.com/office/drawing/2014/main" id="{E562FF1C-5A8D-544E-9B0C-B35910C8FDF6}"/>
              </a:ext>
            </a:extLst>
          </p:cNvPr>
          <p:cNvPicPr>
            <a:picLocks noChangeAspect="1"/>
          </p:cNvPicPr>
          <p:nvPr/>
        </p:nvPicPr>
        <p:blipFill>
          <a:blip r:embed="rId3"/>
          <a:stretch>
            <a:fillRect/>
          </a:stretch>
        </p:blipFill>
        <p:spPr>
          <a:xfrm>
            <a:off x="579119" y="1545771"/>
            <a:ext cx="4983479" cy="4352109"/>
          </a:xfrm>
          <a:prstGeom prst="rect">
            <a:avLst/>
          </a:prstGeom>
        </p:spPr>
      </p:pic>
    </p:spTree>
    <p:extLst>
      <p:ext uri="{BB962C8B-B14F-4D97-AF65-F5344CB8AC3E}">
        <p14:creationId xmlns:p14="http://schemas.microsoft.com/office/powerpoint/2010/main" val="345578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wipe(left)">
                                      <p:cBhvr>
                                        <p:cTn id="10" dur="5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wipe(left)">
                                      <p:cBhvr>
                                        <p:cTn id="15" dur="500"/>
                                        <p:tgtEl>
                                          <p:spTgt spid="10">
                                            <p:txEl>
                                              <p:pRg st="0" end="0"/>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Effect transition="in" filter="wipe(left)">
                                      <p:cBhvr>
                                        <p:cTn id="18" dur="500"/>
                                        <p:tgtEl>
                                          <p:spTgt spid="10">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animEffect transition="in" filter="wipe(left)">
                                      <p:cBhvr>
                                        <p:cTn id="23" dur="500"/>
                                        <p:tgtEl>
                                          <p:spTgt spid="13">
                                            <p:txEl>
                                              <p:pRg st="0" end="0"/>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13">
                                            <p:txEl>
                                              <p:pRg st="1" end="1"/>
                                            </p:txEl>
                                          </p:spTgt>
                                        </p:tgtEl>
                                        <p:attrNameLst>
                                          <p:attrName>style.visibility</p:attrName>
                                        </p:attrNameLst>
                                      </p:cBhvr>
                                      <p:to>
                                        <p:strVal val="visible"/>
                                      </p:to>
                                    </p:set>
                                    <p:animEffect transition="in" filter="wipe(left)">
                                      <p:cBhvr>
                                        <p:cTn id="26"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5">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accent1"/>
                </a:solidFill>
              </a:rPr>
              <a:t>The surviving spouse's filing status</a:t>
            </a:r>
            <a:endParaRPr lang="en-US" sz="3400" dirty="0"/>
          </a:p>
        </p:txBody>
      </p:sp>
      <p:sp>
        <p:nvSpPr>
          <p:cNvPr id="3" name="Shape 1"/>
          <p:cNvSpPr/>
          <p:nvPr/>
        </p:nvSpPr>
        <p:spPr>
          <a:xfrm>
            <a:off x="548640" y="1371600"/>
            <a:ext cx="2606040" cy="1417320"/>
          </a:xfrm>
          <a:prstGeom prst="roundRect">
            <a:avLst>
              <a:gd name="adj" fmla="val 5161"/>
            </a:avLst>
          </a:prstGeom>
          <a:solidFill>
            <a:schemeClr val="accent1"/>
          </a:solidFill>
          <a:ln w="12700">
            <a:solidFill>
              <a:schemeClr val="accent1"/>
            </a:solidFill>
            <a:prstDash val="solid"/>
          </a:ln>
          <a:effectLst>
            <a:outerShdw blurRad="50800" dist="50800" dir="5400000" algn="ctr" rotWithShape="0">
              <a:srgbClr val="000000">
                <a:alpha val="99000"/>
              </a:srgbClr>
            </a:outerShdw>
          </a:effectLst>
        </p:spPr>
        <p:txBody>
          <a:bodyPr/>
          <a:lstStyle/>
          <a:p>
            <a:endParaRPr lang="en-US" dirty="0"/>
          </a:p>
        </p:txBody>
      </p:sp>
      <p:sp>
        <p:nvSpPr>
          <p:cNvPr id="4" name="Text 2"/>
          <p:cNvSpPr txBox="1"/>
          <p:nvPr/>
        </p:nvSpPr>
        <p:spPr>
          <a:xfrm>
            <a:off x="731520" y="1463040"/>
            <a:ext cx="2240280" cy="1234440"/>
          </a:xfrm>
          <a:prstGeom prst="rect">
            <a:avLst/>
          </a:prstGeom>
          <a:noFill/>
          <a:ln/>
        </p:spPr>
        <p:txBody>
          <a:bodyPr wrap="square" lIns="0" tIns="0" rIns="0" bIns="0" rtlCol="0" anchor="ctr"/>
          <a:lstStyle/>
          <a:p>
            <a:pPr marL="0" indent="0">
              <a:buNone/>
            </a:pPr>
            <a:r>
              <a:rPr lang="en-US" sz="1300" dirty="0">
                <a:solidFill>
                  <a:schemeClr val="bg1"/>
                </a:solidFill>
              </a:rPr>
              <a:t>Year of death</a:t>
            </a:r>
            <a:endParaRPr lang="en-US" sz="1300" dirty="0"/>
          </a:p>
          <a:p>
            <a:pPr marL="0" indent="0">
              <a:buNone/>
            </a:pPr>
            <a:r>
              <a:rPr lang="en-US" sz="1700" b="1" dirty="0">
                <a:solidFill>
                  <a:schemeClr val="bg1"/>
                </a:solidFill>
                <a:latin typeface="Cambria" pitchFamily="34" charset="0"/>
                <a:ea typeface="Cambria" pitchFamily="34" charset="-122"/>
                <a:cs typeface="Cambria" pitchFamily="34" charset="-120"/>
              </a:rPr>
              <a:t>Married filing jointly</a:t>
            </a:r>
            <a:endParaRPr lang="en-US" sz="1300" dirty="0"/>
          </a:p>
          <a:p>
            <a:pPr marL="0" indent="0">
              <a:buNone/>
            </a:pPr>
            <a:r>
              <a:rPr lang="en-US" sz="1200" dirty="0">
                <a:solidFill>
                  <a:schemeClr val="bg1"/>
                </a:solidFill>
              </a:rPr>
              <a:t>§ 6013</a:t>
            </a:r>
            <a:endParaRPr lang="en-US" sz="1300" dirty="0"/>
          </a:p>
        </p:txBody>
      </p:sp>
      <p:sp>
        <p:nvSpPr>
          <p:cNvPr id="5" name="Shape 3"/>
          <p:cNvSpPr/>
          <p:nvPr/>
        </p:nvSpPr>
        <p:spPr>
          <a:xfrm>
            <a:off x="3337560" y="1371600"/>
            <a:ext cx="2606040" cy="1417320"/>
          </a:xfrm>
          <a:prstGeom prst="roundRect">
            <a:avLst>
              <a:gd name="adj" fmla="val 5161"/>
            </a:avLst>
          </a:prstGeom>
          <a:solidFill>
            <a:schemeClr val="accent4"/>
          </a:solidFill>
          <a:ln w="12700">
            <a:solidFill>
              <a:schemeClr val="accent4"/>
            </a:solidFill>
            <a:prstDash val="solid"/>
          </a:ln>
          <a:effectLst>
            <a:outerShdw blurRad="50800" dist="50800" dir="5400000" algn="ctr" rotWithShape="0">
              <a:srgbClr val="000000">
                <a:alpha val="99000"/>
              </a:srgbClr>
            </a:outerShdw>
          </a:effectLst>
        </p:spPr>
        <p:txBody>
          <a:bodyPr/>
          <a:lstStyle/>
          <a:p>
            <a:endParaRPr lang="en-US" dirty="0"/>
          </a:p>
        </p:txBody>
      </p:sp>
      <p:sp>
        <p:nvSpPr>
          <p:cNvPr id="6" name="Text 4"/>
          <p:cNvSpPr txBox="1"/>
          <p:nvPr/>
        </p:nvSpPr>
        <p:spPr>
          <a:xfrm>
            <a:off x="3520440" y="1463040"/>
            <a:ext cx="2240280" cy="1234440"/>
          </a:xfrm>
          <a:prstGeom prst="rect">
            <a:avLst/>
          </a:prstGeom>
          <a:noFill/>
          <a:ln/>
        </p:spPr>
        <p:txBody>
          <a:bodyPr wrap="square" lIns="0" tIns="0" rIns="0" bIns="0" rtlCol="0" anchor="ctr"/>
          <a:lstStyle/>
          <a:p>
            <a:pPr marL="0" indent="0">
              <a:buNone/>
            </a:pPr>
            <a:r>
              <a:rPr lang="en-US" sz="1300" dirty="0">
                <a:solidFill>
                  <a:schemeClr val="bg1"/>
                </a:solidFill>
              </a:rPr>
              <a:t>Year 1 after</a:t>
            </a:r>
            <a:endParaRPr lang="en-US" sz="1300" dirty="0"/>
          </a:p>
          <a:p>
            <a:pPr marL="0" indent="0">
              <a:buNone/>
            </a:pPr>
            <a:r>
              <a:rPr lang="en-US" sz="1700" b="1" dirty="0">
                <a:solidFill>
                  <a:schemeClr val="bg1"/>
                </a:solidFill>
                <a:latin typeface="Cambria" pitchFamily="34" charset="0"/>
                <a:ea typeface="Cambria" pitchFamily="34" charset="-122"/>
                <a:cs typeface="Cambria" pitchFamily="34" charset="-120"/>
              </a:rPr>
              <a:t>Qualifying surviving spouse</a:t>
            </a:r>
            <a:endParaRPr lang="en-US" sz="1300" dirty="0"/>
          </a:p>
          <a:p>
            <a:pPr marL="0" indent="0">
              <a:buNone/>
            </a:pPr>
            <a:r>
              <a:rPr lang="en-US" sz="1200" dirty="0">
                <a:solidFill>
                  <a:schemeClr val="bg1"/>
                </a:solidFill>
              </a:rPr>
              <a:t>§ 2(a)</a:t>
            </a:r>
            <a:endParaRPr lang="en-US" sz="1300" dirty="0"/>
          </a:p>
        </p:txBody>
      </p:sp>
      <p:sp>
        <p:nvSpPr>
          <p:cNvPr id="7" name="Shape 5"/>
          <p:cNvSpPr/>
          <p:nvPr/>
        </p:nvSpPr>
        <p:spPr>
          <a:xfrm>
            <a:off x="6126480" y="1371600"/>
            <a:ext cx="2606040" cy="1417320"/>
          </a:xfrm>
          <a:prstGeom prst="roundRect">
            <a:avLst>
              <a:gd name="adj" fmla="val 5161"/>
            </a:avLst>
          </a:prstGeom>
          <a:solidFill>
            <a:schemeClr val="accent4"/>
          </a:solidFill>
          <a:ln w="12700">
            <a:solidFill>
              <a:schemeClr val="accent4"/>
            </a:solidFill>
            <a:prstDash val="solid"/>
          </a:ln>
          <a:effectLst>
            <a:outerShdw blurRad="50800" dist="50800" dir="5400000" algn="ctr" rotWithShape="0">
              <a:srgbClr val="000000">
                <a:alpha val="99000"/>
              </a:srgbClr>
            </a:outerShdw>
          </a:effectLst>
        </p:spPr>
        <p:txBody>
          <a:bodyPr/>
          <a:lstStyle/>
          <a:p>
            <a:endParaRPr lang="en-US" dirty="0"/>
          </a:p>
        </p:txBody>
      </p:sp>
      <p:sp>
        <p:nvSpPr>
          <p:cNvPr id="8" name="Text 6"/>
          <p:cNvSpPr txBox="1"/>
          <p:nvPr/>
        </p:nvSpPr>
        <p:spPr>
          <a:xfrm>
            <a:off x="6309360" y="1463040"/>
            <a:ext cx="2240280" cy="1234440"/>
          </a:xfrm>
          <a:prstGeom prst="rect">
            <a:avLst/>
          </a:prstGeom>
          <a:noFill/>
          <a:ln/>
        </p:spPr>
        <p:txBody>
          <a:bodyPr wrap="square" lIns="0" tIns="0" rIns="0" bIns="0" rtlCol="0" anchor="ctr"/>
          <a:lstStyle/>
          <a:p>
            <a:pPr marL="0" indent="0">
              <a:buNone/>
            </a:pPr>
            <a:r>
              <a:rPr lang="en-US" sz="1300" dirty="0">
                <a:solidFill>
                  <a:schemeClr val="bg1"/>
                </a:solidFill>
              </a:rPr>
              <a:t>Year 2 after</a:t>
            </a:r>
            <a:endParaRPr lang="en-US" sz="1300" dirty="0"/>
          </a:p>
          <a:p>
            <a:pPr marL="0" indent="0">
              <a:buNone/>
            </a:pPr>
            <a:r>
              <a:rPr lang="en-US" sz="1700" b="1" dirty="0">
                <a:solidFill>
                  <a:schemeClr val="bg1"/>
                </a:solidFill>
                <a:latin typeface="Cambria" pitchFamily="34" charset="0"/>
                <a:ea typeface="Cambria" pitchFamily="34" charset="-122"/>
                <a:cs typeface="Cambria" pitchFamily="34" charset="-120"/>
              </a:rPr>
              <a:t>Qualifying surviving spouse</a:t>
            </a:r>
            <a:endParaRPr lang="en-US" sz="1300" dirty="0"/>
          </a:p>
          <a:p>
            <a:pPr marL="0" indent="0">
              <a:buNone/>
            </a:pPr>
            <a:r>
              <a:rPr lang="en-US" sz="1200" dirty="0">
                <a:solidFill>
                  <a:schemeClr val="bg1"/>
                </a:solidFill>
              </a:rPr>
              <a:t>§ 2(a)</a:t>
            </a:r>
            <a:endParaRPr lang="en-US" sz="1300" dirty="0"/>
          </a:p>
        </p:txBody>
      </p:sp>
      <p:sp>
        <p:nvSpPr>
          <p:cNvPr id="9" name="Shape 7"/>
          <p:cNvSpPr/>
          <p:nvPr/>
        </p:nvSpPr>
        <p:spPr>
          <a:xfrm>
            <a:off x="8915400" y="1371600"/>
            <a:ext cx="2606040" cy="1417320"/>
          </a:xfrm>
          <a:prstGeom prst="roundRect">
            <a:avLst>
              <a:gd name="adj" fmla="val 5161"/>
            </a:avLst>
          </a:prstGeom>
          <a:solidFill>
            <a:schemeClr val="accent3"/>
          </a:solidFill>
          <a:ln w="12700">
            <a:solidFill>
              <a:schemeClr val="accent3"/>
            </a:solidFill>
            <a:prstDash val="solid"/>
          </a:ln>
          <a:effectLst>
            <a:outerShdw blurRad="50800" dist="50800" dir="5400000" algn="ctr" rotWithShape="0">
              <a:srgbClr val="000000">
                <a:alpha val="99000"/>
              </a:srgbClr>
            </a:outerShdw>
          </a:effectLst>
        </p:spPr>
        <p:txBody>
          <a:bodyPr/>
          <a:lstStyle/>
          <a:p>
            <a:endParaRPr lang="en-US" dirty="0"/>
          </a:p>
        </p:txBody>
      </p:sp>
      <p:sp>
        <p:nvSpPr>
          <p:cNvPr id="10" name="Text 8"/>
          <p:cNvSpPr txBox="1"/>
          <p:nvPr/>
        </p:nvSpPr>
        <p:spPr>
          <a:xfrm>
            <a:off x="9098280" y="1463040"/>
            <a:ext cx="2240280" cy="1234440"/>
          </a:xfrm>
          <a:prstGeom prst="rect">
            <a:avLst/>
          </a:prstGeom>
          <a:noFill/>
          <a:ln/>
        </p:spPr>
        <p:txBody>
          <a:bodyPr wrap="square" lIns="0" tIns="0" rIns="0" bIns="0" rtlCol="0" anchor="ctr"/>
          <a:lstStyle/>
          <a:p>
            <a:pPr marL="0" indent="0">
              <a:buNone/>
            </a:pPr>
            <a:r>
              <a:rPr lang="en-US" sz="1300" dirty="0">
                <a:solidFill>
                  <a:schemeClr val="bg1"/>
                </a:solidFill>
              </a:rPr>
              <a:t>Year 3 onward</a:t>
            </a:r>
            <a:endParaRPr lang="en-US" sz="1300" dirty="0"/>
          </a:p>
          <a:p>
            <a:pPr marL="0" indent="0">
              <a:buNone/>
            </a:pPr>
            <a:r>
              <a:rPr lang="en-US" sz="1700" b="1" dirty="0">
                <a:solidFill>
                  <a:schemeClr val="bg1"/>
                </a:solidFill>
                <a:latin typeface="Cambria" pitchFamily="34" charset="0"/>
                <a:ea typeface="Cambria" pitchFamily="34" charset="-122"/>
                <a:cs typeface="Cambria" pitchFamily="34" charset="-120"/>
              </a:rPr>
              <a:t>Single or head of household</a:t>
            </a:r>
            <a:endParaRPr lang="en-US" sz="1300" dirty="0"/>
          </a:p>
        </p:txBody>
      </p:sp>
      <p:sp>
        <p:nvSpPr>
          <p:cNvPr id="11" name="Shape 9"/>
          <p:cNvSpPr/>
          <p:nvPr/>
        </p:nvSpPr>
        <p:spPr>
          <a:xfrm>
            <a:off x="548640" y="3063240"/>
            <a:ext cx="6583680" cy="2697480"/>
          </a:xfrm>
          <a:prstGeom prst="roundRect">
            <a:avLst>
              <a:gd name="adj" fmla="val 2712"/>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12" name="Text 10"/>
          <p:cNvSpPr txBox="1"/>
          <p:nvPr/>
        </p:nvSpPr>
        <p:spPr>
          <a:xfrm>
            <a:off x="822960" y="3246120"/>
            <a:ext cx="6126480" cy="2468880"/>
          </a:xfrm>
          <a:prstGeom prst="rect">
            <a:avLst/>
          </a:prstGeom>
          <a:noFill/>
          <a:ln/>
        </p:spPr>
        <p:txBody>
          <a:bodyPr wrap="square" lIns="0" tIns="0" rIns="0" bIns="0" rtlCol="0" anchor="t"/>
          <a:lstStyle/>
          <a:p>
            <a:pPr marL="0" indent="0">
              <a:spcAft>
                <a:spcPts val="600"/>
              </a:spcAft>
              <a:buNone/>
            </a:pPr>
            <a:r>
              <a:rPr lang="en-US" sz="1700" b="1" dirty="0">
                <a:solidFill>
                  <a:schemeClr val="accent1"/>
                </a:solidFill>
                <a:latin typeface="Cambria" pitchFamily="34" charset="0"/>
                <a:ea typeface="Cambria" pitchFamily="34" charset="-122"/>
                <a:cs typeface="Cambria" pitchFamily="34" charset="-120"/>
              </a:rPr>
              <a:t>To qualify for years 1 and 2</a:t>
            </a:r>
            <a:endParaRPr lang="en-US" sz="1700" dirty="0"/>
          </a:p>
          <a:p>
            <a:pPr marL="177800" indent="-177800">
              <a:spcAft>
                <a:spcPts val="600"/>
              </a:spcAft>
              <a:buSzPct val="100000"/>
              <a:buChar char="•"/>
            </a:pPr>
            <a:r>
              <a:rPr lang="en-US" sz="1400" dirty="0">
                <a:solidFill>
                  <a:schemeClr val="tx1"/>
                </a:solidFill>
              </a:rPr>
              <a:t>Maintains a home that is the principal abode of a son, stepson, daughter or stepdaughter for whom the taxpayer can claim as a dependent</a:t>
            </a:r>
            <a:endParaRPr lang="en-US" sz="1700" dirty="0"/>
          </a:p>
          <a:p>
            <a:pPr marL="177800" indent="-177800">
              <a:spcAft>
                <a:spcPts val="600"/>
              </a:spcAft>
              <a:buSzPct val="100000"/>
              <a:buChar char="•"/>
            </a:pPr>
            <a:r>
              <a:rPr lang="en-US" sz="1400" dirty="0">
                <a:solidFill>
                  <a:schemeClr val="tx1"/>
                </a:solidFill>
              </a:rPr>
              <a:t>Furnishes over half the cost of maintaining the household</a:t>
            </a:r>
            <a:endParaRPr lang="en-US" sz="1700" dirty="0"/>
          </a:p>
          <a:p>
            <a:pPr marL="177800" indent="-177800">
              <a:spcAft>
                <a:spcPts val="600"/>
              </a:spcAft>
              <a:buSzPct val="100000"/>
              <a:buChar char="•"/>
            </a:pPr>
            <a:r>
              <a:rPr lang="en-US" sz="1400" dirty="0">
                <a:solidFill>
                  <a:schemeClr val="tx1"/>
                </a:solidFill>
              </a:rPr>
              <a:t>Has not remarried before the close of the year</a:t>
            </a:r>
            <a:endParaRPr lang="en-US" sz="1700" dirty="0"/>
          </a:p>
          <a:p>
            <a:pPr marL="177800" indent="-177800">
              <a:spcAft>
                <a:spcPts val="600"/>
              </a:spcAft>
              <a:buSzPct val="100000"/>
              <a:buChar char="•"/>
            </a:pPr>
            <a:r>
              <a:rPr lang="en-US" sz="1400" dirty="0">
                <a:solidFill>
                  <a:schemeClr val="tx1"/>
                </a:solidFill>
              </a:rPr>
              <a:t>A joint return could have been made for the year of death</a:t>
            </a:r>
            <a:endParaRPr lang="en-US" sz="1700" dirty="0"/>
          </a:p>
        </p:txBody>
      </p:sp>
      <p:sp>
        <p:nvSpPr>
          <p:cNvPr id="13" name="Shape 11"/>
          <p:cNvSpPr/>
          <p:nvPr/>
        </p:nvSpPr>
        <p:spPr>
          <a:xfrm>
            <a:off x="7315200" y="3063240"/>
            <a:ext cx="4297680" cy="2697480"/>
          </a:xfrm>
          <a:prstGeom prst="roundRect">
            <a:avLst>
              <a:gd name="adj" fmla="val 2712"/>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14" name="Text 12"/>
          <p:cNvSpPr txBox="1"/>
          <p:nvPr/>
        </p:nvSpPr>
        <p:spPr>
          <a:xfrm>
            <a:off x="7589520" y="3246120"/>
            <a:ext cx="3840480" cy="2468880"/>
          </a:xfrm>
          <a:prstGeom prst="rect">
            <a:avLst/>
          </a:prstGeom>
          <a:noFill/>
          <a:ln/>
        </p:spPr>
        <p:txBody>
          <a:bodyPr wrap="square" lIns="0" tIns="0" rIns="0" bIns="0" rtlCol="0" anchor="t"/>
          <a:lstStyle/>
          <a:p>
            <a:pPr marL="0" indent="0">
              <a:spcAft>
                <a:spcPts val="600"/>
              </a:spcAft>
              <a:buNone/>
            </a:pPr>
            <a:r>
              <a:rPr lang="en-US" sz="1700" b="1" dirty="0">
                <a:solidFill>
                  <a:schemeClr val="accent1"/>
                </a:solidFill>
                <a:latin typeface="Cambria" pitchFamily="34" charset="0"/>
                <a:ea typeface="Cambria" pitchFamily="34" charset="-122"/>
                <a:cs typeface="Cambria" pitchFamily="34" charset="-120"/>
              </a:rPr>
              <a:t>What the status gets you</a:t>
            </a:r>
            <a:endParaRPr lang="en-US" sz="1700" dirty="0"/>
          </a:p>
          <a:p>
            <a:pPr marL="177800" indent="-177800">
              <a:spcAft>
                <a:spcPts val="600"/>
              </a:spcAft>
              <a:buSzPct val="100000"/>
              <a:buChar char="•"/>
            </a:pPr>
            <a:r>
              <a:rPr lang="en-US" sz="1400" dirty="0">
                <a:solidFill>
                  <a:schemeClr val="tx1"/>
                </a:solidFill>
              </a:rPr>
              <a:t>The joint-return rate schedule (§ 1)</a:t>
            </a:r>
            <a:endParaRPr lang="en-US" sz="1700" dirty="0"/>
          </a:p>
          <a:p>
            <a:pPr marL="177800" indent="-177800">
              <a:spcAft>
                <a:spcPts val="600"/>
              </a:spcAft>
              <a:buSzPct val="100000"/>
              <a:buChar char="•"/>
            </a:pPr>
            <a:r>
              <a:rPr lang="en-US" sz="1400" dirty="0">
                <a:solidFill>
                  <a:schemeClr val="tx1"/>
                </a:solidFill>
              </a:rPr>
              <a:t>Standard deduction of 200% of the base amount, the joint figure (§ 63)</a:t>
            </a:r>
            <a:endParaRPr lang="en-US" sz="1700" dirty="0"/>
          </a:p>
          <a:p>
            <a:pPr marL="177800" indent="-177800">
              <a:spcAft>
                <a:spcPts val="600"/>
              </a:spcAft>
              <a:buSzPct val="100000"/>
              <a:buChar char="•"/>
            </a:pPr>
            <a:r>
              <a:rPr lang="en-US" sz="1400" dirty="0">
                <a:solidFill>
                  <a:schemeClr val="tx1"/>
                </a:solidFill>
              </a:rPr>
              <a:t>Without a qualifying child, the survivor files single unless head-of-household rules apply</a:t>
            </a:r>
            <a:endParaRPr lang="en-US" sz="1700" dirty="0"/>
          </a:p>
        </p:txBody>
      </p:sp>
      <p:sp>
        <p:nvSpPr>
          <p:cNvPr id="15" name="Text 13"/>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1, 2, 63, 6013</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21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Effect transition="in" filter="wipe(left)">
                                      <p:cBhvr>
                                        <p:cTn id="31" dur="500"/>
                                        <p:tgtEl>
                                          <p:spTgt spid="12">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2">
                                            <p:txEl>
                                              <p:pRg st="1" end="1"/>
                                            </p:txEl>
                                          </p:spTgt>
                                        </p:tgtEl>
                                        <p:attrNameLst>
                                          <p:attrName>style.visibility</p:attrName>
                                        </p:attrNameLst>
                                      </p:cBhvr>
                                      <p:to>
                                        <p:strVal val="visible"/>
                                      </p:to>
                                    </p:set>
                                    <p:animEffect transition="in" filter="wipe(left)">
                                      <p:cBhvr>
                                        <p:cTn id="36" dur="500"/>
                                        <p:tgtEl>
                                          <p:spTgt spid="12">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2">
                                            <p:txEl>
                                              <p:pRg st="2" end="2"/>
                                            </p:txEl>
                                          </p:spTgt>
                                        </p:tgtEl>
                                        <p:attrNameLst>
                                          <p:attrName>style.visibility</p:attrName>
                                        </p:attrNameLst>
                                      </p:cBhvr>
                                      <p:to>
                                        <p:strVal val="visible"/>
                                      </p:to>
                                    </p:set>
                                    <p:animEffect transition="in" filter="wipe(left)">
                                      <p:cBhvr>
                                        <p:cTn id="41" dur="500"/>
                                        <p:tgtEl>
                                          <p:spTgt spid="12">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2">
                                            <p:txEl>
                                              <p:pRg st="3" end="3"/>
                                            </p:txEl>
                                          </p:spTgt>
                                        </p:tgtEl>
                                        <p:attrNameLst>
                                          <p:attrName>style.visibility</p:attrName>
                                        </p:attrNameLst>
                                      </p:cBhvr>
                                      <p:to>
                                        <p:strVal val="visible"/>
                                      </p:to>
                                    </p:set>
                                    <p:animEffect transition="in" filter="wipe(left)">
                                      <p:cBhvr>
                                        <p:cTn id="46" dur="500"/>
                                        <p:tgtEl>
                                          <p:spTgt spid="12">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12">
                                            <p:txEl>
                                              <p:pRg st="4" end="4"/>
                                            </p:txEl>
                                          </p:spTgt>
                                        </p:tgtEl>
                                        <p:attrNameLst>
                                          <p:attrName>style.visibility</p:attrName>
                                        </p:attrNameLst>
                                      </p:cBhvr>
                                      <p:to>
                                        <p:strVal val="visible"/>
                                      </p:to>
                                    </p:set>
                                    <p:animEffect transition="in" filter="wipe(left)">
                                      <p:cBhvr>
                                        <p:cTn id="51" dur="500"/>
                                        <p:tgtEl>
                                          <p:spTgt spid="12">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14">
                                            <p:txEl>
                                              <p:pRg st="0" end="0"/>
                                            </p:txEl>
                                          </p:spTgt>
                                        </p:tgtEl>
                                        <p:attrNameLst>
                                          <p:attrName>style.visibility</p:attrName>
                                        </p:attrNameLst>
                                      </p:cBhvr>
                                      <p:to>
                                        <p:strVal val="visible"/>
                                      </p:to>
                                    </p:set>
                                    <p:animEffect transition="in" filter="wipe(left)">
                                      <p:cBhvr>
                                        <p:cTn id="56" dur="500"/>
                                        <p:tgtEl>
                                          <p:spTgt spid="14">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14">
                                            <p:txEl>
                                              <p:pRg st="1" end="1"/>
                                            </p:txEl>
                                          </p:spTgt>
                                        </p:tgtEl>
                                        <p:attrNameLst>
                                          <p:attrName>style.visibility</p:attrName>
                                        </p:attrNameLst>
                                      </p:cBhvr>
                                      <p:to>
                                        <p:strVal val="visible"/>
                                      </p:to>
                                    </p:set>
                                    <p:animEffect transition="in" filter="wipe(left)">
                                      <p:cBhvr>
                                        <p:cTn id="61" dur="500"/>
                                        <p:tgtEl>
                                          <p:spTgt spid="14">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14">
                                            <p:txEl>
                                              <p:pRg st="2" end="2"/>
                                            </p:txEl>
                                          </p:spTgt>
                                        </p:tgtEl>
                                        <p:attrNameLst>
                                          <p:attrName>style.visibility</p:attrName>
                                        </p:attrNameLst>
                                      </p:cBhvr>
                                      <p:to>
                                        <p:strVal val="visible"/>
                                      </p:to>
                                    </p:set>
                                    <p:animEffect transition="in" filter="wipe(left)">
                                      <p:cBhvr>
                                        <p:cTn id="66" dur="500"/>
                                        <p:tgtEl>
                                          <p:spTgt spid="14">
                                            <p:txEl>
                                              <p:pRg st="2" end="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14">
                                            <p:txEl>
                                              <p:pRg st="3" end="3"/>
                                            </p:txEl>
                                          </p:spTgt>
                                        </p:tgtEl>
                                        <p:attrNameLst>
                                          <p:attrName>style.visibility</p:attrName>
                                        </p:attrNameLst>
                                      </p:cBhvr>
                                      <p:to>
                                        <p:strVal val="visible"/>
                                      </p:to>
                                    </p:set>
                                    <p:animEffect transition="in" filter="wipe(left)">
                                      <p:cBhvr>
                                        <p:cTn id="71"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17" name="Shape 5">
            <a:extLst>
              <a:ext uri="{FF2B5EF4-FFF2-40B4-BE49-F238E27FC236}">
                <a16:creationId xmlns:a16="http://schemas.microsoft.com/office/drawing/2014/main" id="{948844A9-B8C3-34B7-2659-4D9D28BE21B0}"/>
              </a:ext>
            </a:extLst>
          </p:cNvPr>
          <p:cNvSpPr/>
          <p:nvPr/>
        </p:nvSpPr>
        <p:spPr>
          <a:xfrm>
            <a:off x="7745403" y="2606040"/>
            <a:ext cx="1307157" cy="0"/>
          </a:xfrm>
          <a:prstGeom prst="line">
            <a:avLst/>
          </a:prstGeom>
          <a:noFill/>
          <a:ln w="28575">
            <a:solidFill>
              <a:schemeClr val="accent2"/>
            </a:solidFill>
            <a:prstDash val="solid"/>
            <a:tailEnd type="triangle"/>
          </a:ln>
          <a:effectLst>
            <a:outerShdw blurRad="50800" dist="50800" dir="5400000" algn="ctr" rotWithShape="0">
              <a:srgbClr val="000000">
                <a:alpha val="99000"/>
              </a:srgbClr>
            </a:outerShdw>
          </a:effectLst>
        </p:spPr>
        <p:txBody>
          <a:bodyPr/>
          <a:lstStyle/>
          <a:p>
            <a:endParaRPr lang="en-US" dirty="0"/>
          </a:p>
        </p:txBody>
      </p:sp>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rgbClr val="003300"/>
                </a:solidFill>
                <a:effectLst>
                  <a:outerShdw blurRad="38100" dist="38100" dir="2700000" algn="tl">
                    <a:srgbClr val="000000">
                      <a:alpha val="43137"/>
                    </a:srgbClr>
                  </a:outerShdw>
                </a:effectLst>
              </a:rPr>
              <a:t>Income in respect of a decedent</a:t>
            </a:r>
            <a:endParaRPr lang="en-US" sz="3400" dirty="0">
              <a:solidFill>
                <a:srgbClr val="003300"/>
              </a:solidFill>
              <a:effectLst>
                <a:outerShdw blurRad="38100" dist="38100" dir="2700000" algn="tl">
                  <a:srgbClr val="000000">
                    <a:alpha val="43137"/>
                  </a:srgbClr>
                </a:outerShdw>
              </a:effectLst>
            </a:endParaRPr>
          </a:p>
        </p:txBody>
      </p:sp>
      <p:sp>
        <p:nvSpPr>
          <p:cNvPr id="3" name="Shape 1"/>
          <p:cNvSpPr/>
          <p:nvPr/>
        </p:nvSpPr>
        <p:spPr>
          <a:xfrm>
            <a:off x="548640" y="1417320"/>
            <a:ext cx="2514600" cy="2377440"/>
          </a:xfrm>
          <a:prstGeom prst="roundRect">
            <a:avLst>
              <a:gd name="adj" fmla="val 3077"/>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4" name="Shape 2"/>
          <p:cNvSpPr/>
          <p:nvPr/>
        </p:nvSpPr>
        <p:spPr>
          <a:xfrm>
            <a:off x="777240" y="1645920"/>
            <a:ext cx="502920" cy="502920"/>
          </a:xfrm>
          <a:prstGeom prst="ellipse">
            <a:avLst/>
          </a:prstGeom>
          <a:solidFill>
            <a:schemeClr val="accent1"/>
          </a:solidFill>
          <a:ln w="12700">
            <a:solidFill>
              <a:schemeClr val="accent1"/>
            </a:solidFill>
            <a:prstDash val="solid"/>
          </a:ln>
        </p:spPr>
        <p:txBody>
          <a:bodyPr/>
          <a:lstStyle/>
          <a:p>
            <a:endParaRPr lang="en-US" dirty="0"/>
          </a:p>
        </p:txBody>
      </p:sp>
      <p:sp>
        <p:nvSpPr>
          <p:cNvPr id="5" name="Text 3"/>
          <p:cNvSpPr txBox="1"/>
          <p:nvPr/>
        </p:nvSpPr>
        <p:spPr>
          <a:xfrm>
            <a:off x="777240" y="1645920"/>
            <a:ext cx="502920" cy="50292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1</a:t>
            </a:r>
            <a:endParaRPr lang="en-US" sz="1500" dirty="0"/>
          </a:p>
        </p:txBody>
      </p:sp>
      <p:sp>
        <p:nvSpPr>
          <p:cNvPr id="6" name="Text 4"/>
          <p:cNvSpPr txBox="1"/>
          <p:nvPr/>
        </p:nvSpPr>
        <p:spPr>
          <a:xfrm>
            <a:off x="777240" y="2286000"/>
            <a:ext cx="2103120" cy="1463040"/>
          </a:xfrm>
          <a:prstGeom prst="rect">
            <a:avLst/>
          </a:prstGeom>
          <a:noFill/>
          <a:ln/>
        </p:spPr>
        <p:txBody>
          <a:bodyPr wrap="square" lIns="0" tIns="0" rIns="0" bIns="0" rtlCol="0" anchor="t"/>
          <a:lstStyle/>
          <a:p>
            <a:pPr marL="0" indent="0">
              <a:spcAft>
                <a:spcPts val="600"/>
              </a:spcAft>
              <a:buNone/>
            </a:pPr>
            <a:r>
              <a:rPr lang="en-US" sz="1600" b="1" dirty="0">
                <a:solidFill>
                  <a:srgbClr val="003300"/>
                </a:solidFill>
                <a:latin typeface="Cambria" pitchFamily="34" charset="0"/>
                <a:ea typeface="Cambria" pitchFamily="34" charset="-122"/>
                <a:cs typeface="Cambria" pitchFamily="34" charset="-120"/>
              </a:rPr>
              <a:t>Earned, not received</a:t>
            </a:r>
            <a:endParaRPr lang="en-US" sz="1600" dirty="0">
              <a:solidFill>
                <a:srgbClr val="003300"/>
              </a:solidFill>
            </a:endParaRPr>
          </a:p>
          <a:p>
            <a:pPr marL="0" indent="0">
              <a:spcAft>
                <a:spcPts val="600"/>
              </a:spcAft>
              <a:buNone/>
            </a:pPr>
            <a:r>
              <a:rPr lang="en-US" sz="1400" dirty="0">
                <a:solidFill>
                  <a:schemeClr val="tx1"/>
                </a:solidFill>
              </a:rPr>
              <a:t>Accrued unpaid compensation, deferred compensation, taxable retirement accounts</a:t>
            </a:r>
            <a:endParaRPr lang="en-US" sz="1600" dirty="0"/>
          </a:p>
        </p:txBody>
      </p:sp>
      <p:sp>
        <p:nvSpPr>
          <p:cNvPr id="7" name="Shape 5"/>
          <p:cNvSpPr/>
          <p:nvPr/>
        </p:nvSpPr>
        <p:spPr>
          <a:xfrm>
            <a:off x="3090672" y="2606040"/>
            <a:ext cx="274320" cy="0"/>
          </a:xfrm>
          <a:prstGeom prst="line">
            <a:avLst/>
          </a:prstGeom>
          <a:noFill/>
          <a:ln w="28575">
            <a:solidFill>
              <a:schemeClr val="accent2"/>
            </a:solidFill>
            <a:prstDash val="solid"/>
            <a:tailEnd type="triangle"/>
          </a:ln>
          <a:effectLst>
            <a:outerShdw blurRad="50800" dist="50800" dir="5400000" algn="ctr" rotWithShape="0">
              <a:srgbClr val="000000">
                <a:alpha val="99000"/>
              </a:srgbClr>
            </a:outerShdw>
          </a:effectLst>
        </p:spPr>
        <p:txBody>
          <a:bodyPr/>
          <a:lstStyle/>
          <a:p>
            <a:endParaRPr lang="en-US" dirty="0"/>
          </a:p>
        </p:txBody>
      </p:sp>
      <p:sp>
        <p:nvSpPr>
          <p:cNvPr id="8" name="Shape 6"/>
          <p:cNvSpPr/>
          <p:nvPr/>
        </p:nvSpPr>
        <p:spPr>
          <a:xfrm>
            <a:off x="3383280" y="1417320"/>
            <a:ext cx="2514600" cy="2377440"/>
          </a:xfrm>
          <a:prstGeom prst="roundRect">
            <a:avLst>
              <a:gd name="adj" fmla="val 3077"/>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9" name="Shape 7"/>
          <p:cNvSpPr/>
          <p:nvPr/>
        </p:nvSpPr>
        <p:spPr>
          <a:xfrm>
            <a:off x="3611880" y="1645920"/>
            <a:ext cx="502920" cy="502920"/>
          </a:xfrm>
          <a:prstGeom prst="ellipse">
            <a:avLst/>
          </a:prstGeom>
          <a:solidFill>
            <a:schemeClr val="accent1"/>
          </a:solidFill>
          <a:ln w="12700">
            <a:solidFill>
              <a:schemeClr val="accent1"/>
            </a:solidFill>
            <a:prstDash val="solid"/>
          </a:ln>
        </p:spPr>
        <p:txBody>
          <a:bodyPr/>
          <a:lstStyle/>
          <a:p>
            <a:endParaRPr lang="en-US" dirty="0"/>
          </a:p>
        </p:txBody>
      </p:sp>
      <p:sp>
        <p:nvSpPr>
          <p:cNvPr id="10" name="Text 8"/>
          <p:cNvSpPr txBox="1"/>
          <p:nvPr/>
        </p:nvSpPr>
        <p:spPr>
          <a:xfrm>
            <a:off x="3611880" y="1645920"/>
            <a:ext cx="502920" cy="50292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2</a:t>
            </a:r>
            <a:endParaRPr lang="en-US" sz="1500" dirty="0"/>
          </a:p>
        </p:txBody>
      </p:sp>
      <p:sp>
        <p:nvSpPr>
          <p:cNvPr id="11" name="Text 9"/>
          <p:cNvSpPr txBox="1"/>
          <p:nvPr/>
        </p:nvSpPr>
        <p:spPr>
          <a:xfrm>
            <a:off x="3611880" y="2286000"/>
            <a:ext cx="2103120" cy="1463040"/>
          </a:xfrm>
          <a:prstGeom prst="rect">
            <a:avLst/>
          </a:prstGeom>
          <a:noFill/>
          <a:ln/>
        </p:spPr>
        <p:txBody>
          <a:bodyPr wrap="square" lIns="0" tIns="0" rIns="0" bIns="0" rtlCol="0" anchor="t"/>
          <a:lstStyle/>
          <a:p>
            <a:pPr marL="0" indent="0">
              <a:spcAft>
                <a:spcPts val="600"/>
              </a:spcAft>
              <a:buNone/>
            </a:pPr>
            <a:r>
              <a:rPr lang="en-US" sz="1600" b="1" dirty="0">
                <a:solidFill>
                  <a:srgbClr val="003300"/>
                </a:solidFill>
                <a:latin typeface="Cambria" pitchFamily="34" charset="0"/>
                <a:ea typeface="Cambria" pitchFamily="34" charset="-122"/>
                <a:cs typeface="Cambria" pitchFamily="34" charset="-120"/>
              </a:rPr>
              <a:t>Not on the final return</a:t>
            </a:r>
            <a:endParaRPr lang="en-US" sz="1600" dirty="0">
              <a:solidFill>
                <a:srgbClr val="003300"/>
              </a:solidFill>
            </a:endParaRPr>
          </a:p>
          <a:p>
            <a:pPr marL="0" indent="0">
              <a:spcAft>
                <a:spcPts val="600"/>
              </a:spcAft>
              <a:buNone/>
            </a:pPr>
            <a:r>
              <a:rPr lang="en-US" sz="1400" dirty="0">
                <a:solidFill>
                  <a:schemeClr val="tx1"/>
                </a:solidFill>
              </a:rPr>
              <a:t>It wasn't properly includible in the period ending with death</a:t>
            </a:r>
            <a:endParaRPr lang="en-US" sz="1600" dirty="0"/>
          </a:p>
        </p:txBody>
      </p:sp>
      <p:sp>
        <p:nvSpPr>
          <p:cNvPr id="12" name="Shape 10"/>
          <p:cNvSpPr/>
          <p:nvPr/>
        </p:nvSpPr>
        <p:spPr>
          <a:xfrm>
            <a:off x="5925312" y="2606040"/>
            <a:ext cx="274320" cy="0"/>
          </a:xfrm>
          <a:prstGeom prst="line">
            <a:avLst/>
          </a:prstGeom>
          <a:noFill/>
          <a:ln w="28575">
            <a:solidFill>
              <a:schemeClr val="accent2"/>
            </a:solidFill>
            <a:prstDash val="solid"/>
            <a:tailEnd type="triangle"/>
          </a:ln>
          <a:effectLst>
            <a:outerShdw blurRad="50800" dist="50800" dir="5400000" algn="ctr" rotWithShape="0">
              <a:srgbClr val="000000">
                <a:alpha val="99000"/>
              </a:srgbClr>
            </a:outerShdw>
          </a:effectLst>
        </p:spPr>
        <p:txBody>
          <a:bodyPr/>
          <a:lstStyle/>
          <a:p>
            <a:endParaRPr lang="en-US" dirty="0"/>
          </a:p>
        </p:txBody>
      </p:sp>
      <p:sp>
        <p:nvSpPr>
          <p:cNvPr id="13" name="Shape 11"/>
          <p:cNvSpPr/>
          <p:nvPr/>
        </p:nvSpPr>
        <p:spPr>
          <a:xfrm>
            <a:off x="6217920" y="1417320"/>
            <a:ext cx="2514600" cy="2377440"/>
          </a:xfrm>
          <a:prstGeom prst="roundRect">
            <a:avLst>
              <a:gd name="adj" fmla="val 3077"/>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14" name="Shape 12"/>
          <p:cNvSpPr/>
          <p:nvPr/>
        </p:nvSpPr>
        <p:spPr>
          <a:xfrm>
            <a:off x="6446520" y="1645920"/>
            <a:ext cx="502920" cy="502920"/>
          </a:xfrm>
          <a:prstGeom prst="ellipse">
            <a:avLst/>
          </a:prstGeom>
          <a:solidFill>
            <a:schemeClr val="accent1"/>
          </a:solidFill>
          <a:ln w="12700">
            <a:solidFill>
              <a:schemeClr val="accent1"/>
            </a:solidFill>
            <a:prstDash val="solid"/>
          </a:ln>
        </p:spPr>
        <p:txBody>
          <a:bodyPr/>
          <a:lstStyle/>
          <a:p>
            <a:endParaRPr lang="en-US" dirty="0"/>
          </a:p>
        </p:txBody>
      </p:sp>
      <p:sp>
        <p:nvSpPr>
          <p:cNvPr id="15" name="Text 13"/>
          <p:cNvSpPr txBox="1"/>
          <p:nvPr/>
        </p:nvSpPr>
        <p:spPr>
          <a:xfrm>
            <a:off x="6446520" y="1645920"/>
            <a:ext cx="502920" cy="50292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3</a:t>
            </a:r>
            <a:endParaRPr lang="en-US" sz="1500" dirty="0"/>
          </a:p>
        </p:txBody>
      </p:sp>
      <p:sp>
        <p:nvSpPr>
          <p:cNvPr id="16" name="Text 14"/>
          <p:cNvSpPr txBox="1"/>
          <p:nvPr/>
        </p:nvSpPr>
        <p:spPr>
          <a:xfrm>
            <a:off x="6446520" y="2286000"/>
            <a:ext cx="2103120" cy="1463040"/>
          </a:xfrm>
          <a:prstGeom prst="rect">
            <a:avLst/>
          </a:prstGeom>
          <a:noFill/>
          <a:ln/>
        </p:spPr>
        <p:txBody>
          <a:bodyPr wrap="square" lIns="0" tIns="0" rIns="0" bIns="0" rtlCol="0" anchor="t"/>
          <a:lstStyle/>
          <a:p>
            <a:pPr marL="0" indent="0">
              <a:spcAft>
                <a:spcPts val="600"/>
              </a:spcAft>
              <a:buNone/>
            </a:pPr>
            <a:r>
              <a:rPr lang="en-US" sz="1600" b="1" dirty="0">
                <a:solidFill>
                  <a:srgbClr val="003300"/>
                </a:solidFill>
                <a:latin typeface="Cambria" pitchFamily="34" charset="0"/>
                <a:ea typeface="Cambria" pitchFamily="34" charset="-122"/>
                <a:cs typeface="Cambria" pitchFamily="34" charset="-120"/>
              </a:rPr>
              <a:t>Taxed when received</a:t>
            </a:r>
            <a:endParaRPr lang="en-US" sz="1600" dirty="0">
              <a:solidFill>
                <a:srgbClr val="003300"/>
              </a:solidFill>
            </a:endParaRPr>
          </a:p>
          <a:p>
            <a:pPr marL="0" indent="0">
              <a:spcAft>
                <a:spcPts val="600"/>
              </a:spcAft>
              <a:buNone/>
            </a:pPr>
            <a:r>
              <a:rPr lang="en-US" sz="1400" dirty="0">
                <a:solidFill>
                  <a:schemeClr val="tx1"/>
                </a:solidFill>
              </a:rPr>
              <a:t>To the estate, the person acquiring the right, or the beneficiary after distribution</a:t>
            </a:r>
            <a:endParaRPr lang="en-US" sz="1600" dirty="0"/>
          </a:p>
        </p:txBody>
      </p:sp>
      <p:sp>
        <p:nvSpPr>
          <p:cNvPr id="18" name="Shape 16"/>
          <p:cNvSpPr/>
          <p:nvPr/>
        </p:nvSpPr>
        <p:spPr>
          <a:xfrm>
            <a:off x="9052560" y="1417320"/>
            <a:ext cx="2514600" cy="2377440"/>
          </a:xfrm>
          <a:prstGeom prst="roundRect">
            <a:avLst>
              <a:gd name="adj" fmla="val 3077"/>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19" name="Shape 17"/>
          <p:cNvSpPr/>
          <p:nvPr/>
        </p:nvSpPr>
        <p:spPr>
          <a:xfrm>
            <a:off x="9281160" y="1645920"/>
            <a:ext cx="502920" cy="502920"/>
          </a:xfrm>
          <a:prstGeom prst="ellipse">
            <a:avLst/>
          </a:prstGeom>
          <a:solidFill>
            <a:schemeClr val="accent1"/>
          </a:solidFill>
          <a:ln w="12700">
            <a:solidFill>
              <a:schemeClr val="accent1"/>
            </a:solidFill>
            <a:prstDash val="solid"/>
          </a:ln>
        </p:spPr>
        <p:txBody>
          <a:bodyPr/>
          <a:lstStyle/>
          <a:p>
            <a:endParaRPr lang="en-US" dirty="0"/>
          </a:p>
        </p:txBody>
      </p:sp>
      <p:sp>
        <p:nvSpPr>
          <p:cNvPr id="20" name="Text 18"/>
          <p:cNvSpPr txBox="1"/>
          <p:nvPr/>
        </p:nvSpPr>
        <p:spPr>
          <a:xfrm>
            <a:off x="9281160" y="1645920"/>
            <a:ext cx="502920" cy="50292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4</a:t>
            </a:r>
            <a:endParaRPr lang="en-US" sz="1500" dirty="0"/>
          </a:p>
        </p:txBody>
      </p:sp>
      <p:sp>
        <p:nvSpPr>
          <p:cNvPr id="21" name="Text 19"/>
          <p:cNvSpPr txBox="1"/>
          <p:nvPr/>
        </p:nvSpPr>
        <p:spPr>
          <a:xfrm>
            <a:off x="9281160" y="2286000"/>
            <a:ext cx="2103120" cy="1463040"/>
          </a:xfrm>
          <a:prstGeom prst="rect">
            <a:avLst/>
          </a:prstGeom>
          <a:noFill/>
          <a:ln/>
        </p:spPr>
        <p:txBody>
          <a:bodyPr wrap="square" lIns="0" tIns="0" rIns="0" bIns="0" rtlCol="0" anchor="t"/>
          <a:lstStyle/>
          <a:p>
            <a:pPr marL="0" indent="0">
              <a:spcAft>
                <a:spcPts val="600"/>
              </a:spcAft>
              <a:buNone/>
            </a:pPr>
            <a:r>
              <a:rPr lang="en-US" sz="1600" b="1" dirty="0">
                <a:solidFill>
                  <a:srgbClr val="003300"/>
                </a:solidFill>
                <a:latin typeface="Cambria" pitchFamily="34" charset="0"/>
                <a:ea typeface="Cambria" pitchFamily="34" charset="-122"/>
                <a:cs typeface="Cambria" pitchFamily="34" charset="-120"/>
              </a:rPr>
              <a:t>Same character</a:t>
            </a:r>
            <a:endParaRPr lang="en-US" sz="1600" dirty="0">
              <a:solidFill>
                <a:srgbClr val="003300"/>
              </a:solidFill>
            </a:endParaRPr>
          </a:p>
          <a:p>
            <a:pPr marL="0" indent="0">
              <a:spcAft>
                <a:spcPts val="600"/>
              </a:spcAft>
              <a:buNone/>
            </a:pPr>
            <a:r>
              <a:rPr lang="en-US" sz="1400" dirty="0">
                <a:solidFill>
                  <a:schemeClr val="tx1"/>
                </a:solidFill>
              </a:rPr>
              <a:t>Ordinary or capital, as if the decedent had lived and received it</a:t>
            </a:r>
            <a:endParaRPr lang="en-US" sz="1600" dirty="0"/>
          </a:p>
        </p:txBody>
      </p:sp>
      <p:sp>
        <p:nvSpPr>
          <p:cNvPr id="22" name="Shape 20"/>
          <p:cNvSpPr/>
          <p:nvPr/>
        </p:nvSpPr>
        <p:spPr>
          <a:xfrm>
            <a:off x="548640" y="4069080"/>
            <a:ext cx="11064240" cy="1691640"/>
          </a:xfrm>
          <a:prstGeom prst="roundRect">
            <a:avLst>
              <a:gd name="adj" fmla="val 4324"/>
            </a:avLst>
          </a:prstGeom>
          <a:solidFill>
            <a:srgbClr val="003300"/>
          </a:solidFill>
          <a:ln w="12700">
            <a:solidFill>
              <a:schemeClr val="accent1"/>
            </a:solidFill>
            <a:prstDash val="solid"/>
          </a:ln>
          <a:effectLst>
            <a:outerShdw blurRad="50800" dist="50800" dir="5400000" algn="ctr" rotWithShape="0">
              <a:srgbClr val="000000">
                <a:alpha val="99000"/>
              </a:srgbClr>
            </a:outerShdw>
          </a:effectLst>
        </p:spPr>
        <p:txBody>
          <a:bodyPr/>
          <a:lstStyle/>
          <a:p>
            <a:endParaRPr lang="en-US" dirty="0"/>
          </a:p>
        </p:txBody>
      </p:sp>
      <p:sp>
        <p:nvSpPr>
          <p:cNvPr id="23" name="Text 21"/>
          <p:cNvSpPr txBox="1"/>
          <p:nvPr/>
        </p:nvSpPr>
        <p:spPr>
          <a:xfrm>
            <a:off x="868680" y="4251960"/>
            <a:ext cx="10515600" cy="1417320"/>
          </a:xfrm>
          <a:prstGeom prst="rect">
            <a:avLst/>
          </a:prstGeom>
          <a:noFill/>
          <a:ln/>
        </p:spPr>
        <p:txBody>
          <a:bodyPr wrap="square" lIns="0" tIns="0" rIns="0" bIns="0" rtlCol="0" anchor="t"/>
          <a:lstStyle/>
          <a:p>
            <a:pPr marL="0" indent="0">
              <a:spcAft>
                <a:spcPts val="600"/>
              </a:spcAft>
              <a:buNone/>
            </a:pPr>
            <a:r>
              <a:rPr lang="en-US" sz="1700" b="1" dirty="0">
                <a:solidFill>
                  <a:schemeClr val="accent6"/>
                </a:solidFill>
                <a:latin typeface="Cambria" pitchFamily="34" charset="0"/>
                <a:ea typeface="Cambria" pitchFamily="34" charset="-122"/>
                <a:cs typeface="Cambria" pitchFamily="34" charset="-120"/>
              </a:rPr>
              <a:t>Relief from double tax: the § 691(c) deduction</a:t>
            </a:r>
            <a:endParaRPr lang="en-US" sz="1700" dirty="0"/>
          </a:p>
          <a:p>
            <a:pPr marL="177800" indent="-177800">
              <a:spcAft>
                <a:spcPts val="600"/>
              </a:spcAft>
              <a:buSzPct val="100000"/>
              <a:buChar char="•"/>
            </a:pPr>
            <a:r>
              <a:rPr lang="en-US" sz="1600" dirty="0">
                <a:solidFill>
                  <a:schemeClr val="bg1"/>
                </a:solidFill>
              </a:rPr>
              <a:t>IRD can bear both estate tax and income tax. The recipient may deduct the federal estate tax attributable to the IRD it includes in income.</a:t>
            </a:r>
            <a:endParaRPr lang="en-US" sz="1600" dirty="0"/>
          </a:p>
          <a:p>
            <a:pPr marL="177800" indent="-177800">
              <a:spcAft>
                <a:spcPts val="600"/>
              </a:spcAft>
              <a:buSzPct val="100000"/>
              <a:buChar char="•"/>
            </a:pPr>
            <a:r>
              <a:rPr lang="en-US" sz="1600" dirty="0">
                <a:solidFill>
                  <a:schemeClr val="bg1"/>
                </a:solidFill>
              </a:rPr>
              <a:t>The deduction is not a miscellaneous itemized deduction (§ 67), so no 2% floor applies and the post-2017 suspension doesn't reach it</a:t>
            </a:r>
            <a:r>
              <a:rPr lang="en-US" sz="1400" dirty="0">
                <a:solidFill>
                  <a:schemeClr val="bg1"/>
                </a:solidFill>
              </a:rPr>
              <a:t>.</a:t>
            </a:r>
            <a:endParaRPr lang="en-US" sz="1700" dirty="0"/>
          </a:p>
        </p:txBody>
      </p:sp>
      <p:sp>
        <p:nvSpPr>
          <p:cNvPr id="24" name="Text 22"/>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67, 691</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22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3">
                                            <p:txEl>
                                              <p:pRg st="0" end="0"/>
                                            </p:txEl>
                                          </p:spTgt>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23">
                                            <p:txEl>
                                              <p:pRg st="1" end="1"/>
                                            </p:txEl>
                                          </p:spTgt>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animBg="1"/>
      <p:bldP spid="19" grpId="0" animBg="1"/>
      <p:bldP spid="20" grpId="0" animBg="1"/>
      <p:bldP spid="21" grpId="0" animBg="1"/>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dirty="0">
                <a:solidFill>
                  <a:srgbClr val="002060"/>
                </a:solidFill>
                <a:effectLst>
                  <a:outerShdw blurRad="38100" dist="38100" dir="2700000" algn="tl">
                    <a:srgbClr val="000000">
                      <a:alpha val="43137"/>
                    </a:srgbClr>
                  </a:outerShdw>
                </a:effectLst>
              </a:rPr>
              <a:t>Basis of the decedent's prop    y</a:t>
            </a:r>
          </a:p>
        </p:txBody>
      </p:sp>
      <p:sp>
        <p:nvSpPr>
          <p:cNvPr id="3" name="Shape 1"/>
          <p:cNvSpPr/>
          <p:nvPr/>
        </p:nvSpPr>
        <p:spPr>
          <a:xfrm>
            <a:off x="548640" y="1417320"/>
            <a:ext cx="3566160" cy="3840480"/>
          </a:xfrm>
          <a:prstGeom prst="roundRect">
            <a:avLst>
              <a:gd name="adj" fmla="val 2051"/>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4" name="Text 2"/>
          <p:cNvSpPr txBox="1"/>
          <p:nvPr/>
        </p:nvSpPr>
        <p:spPr>
          <a:xfrm>
            <a:off x="822960" y="1645920"/>
            <a:ext cx="3017520" cy="320040"/>
          </a:xfrm>
          <a:prstGeom prst="rect">
            <a:avLst/>
          </a:prstGeom>
          <a:noFill/>
          <a:ln/>
        </p:spPr>
        <p:txBody>
          <a:bodyPr wrap="square" lIns="0" tIns="0" rIns="0" bIns="0" rtlCol="0" anchor="ctr"/>
          <a:lstStyle/>
          <a:p>
            <a:pPr marL="0" indent="0">
              <a:buNone/>
            </a:pPr>
            <a:r>
              <a:rPr lang="en-US" sz="1200" b="1" kern="0" spc="200" dirty="0">
                <a:solidFill>
                  <a:schemeClr val="tx2"/>
                </a:solidFill>
              </a:rPr>
              <a:t>GENERAL RULE</a:t>
            </a:r>
            <a:endParaRPr lang="en-US" sz="1200" dirty="0"/>
          </a:p>
        </p:txBody>
      </p:sp>
      <p:sp>
        <p:nvSpPr>
          <p:cNvPr id="5" name="Text 3"/>
          <p:cNvSpPr txBox="1"/>
          <p:nvPr/>
        </p:nvSpPr>
        <p:spPr>
          <a:xfrm>
            <a:off x="822960" y="2011680"/>
            <a:ext cx="3017520" cy="640080"/>
          </a:xfrm>
          <a:prstGeom prst="rect">
            <a:avLst/>
          </a:prstGeom>
          <a:noFill/>
          <a:ln/>
        </p:spPr>
        <p:txBody>
          <a:bodyPr wrap="square" lIns="0" tIns="0" rIns="0" bIns="0" rtlCol="0" anchor="ctr"/>
          <a:lstStyle/>
          <a:p>
            <a:pPr marL="0" indent="0">
              <a:buNone/>
            </a:pPr>
            <a:r>
              <a:rPr lang="en-US" sz="2400" b="1" dirty="0">
                <a:solidFill>
                  <a:srgbClr val="002060"/>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Fair market value</a:t>
            </a:r>
            <a:endParaRPr lang="en-US" sz="2400" dirty="0">
              <a:solidFill>
                <a:srgbClr val="002060"/>
              </a:solidFill>
              <a:effectLst>
                <a:outerShdw blurRad="38100" dist="38100" dir="2700000" algn="tl">
                  <a:srgbClr val="000000">
                    <a:alpha val="43137"/>
                  </a:srgbClr>
                </a:outerShdw>
              </a:effectLst>
            </a:endParaRPr>
          </a:p>
        </p:txBody>
      </p:sp>
      <p:sp>
        <p:nvSpPr>
          <p:cNvPr id="6" name="Text 4"/>
          <p:cNvSpPr txBox="1"/>
          <p:nvPr/>
        </p:nvSpPr>
        <p:spPr>
          <a:xfrm>
            <a:off x="822960" y="2834640"/>
            <a:ext cx="3136790" cy="22860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chemeClr val="tx1"/>
                </a:solidFill>
              </a:rPr>
              <a:t>Value at date of death, the § 2032 alternate valuation date, or </a:t>
            </a:r>
          </a:p>
          <a:p>
            <a:pPr marL="177800" indent="-177800">
              <a:spcAft>
                <a:spcPts val="800"/>
              </a:spcAft>
              <a:buSzPct val="100000"/>
              <a:buChar char="•"/>
            </a:pPr>
            <a:r>
              <a:rPr lang="en-US" sz="1600" dirty="0">
                <a:solidFill>
                  <a:schemeClr val="tx1"/>
                </a:solidFill>
              </a:rPr>
              <a:t>§ 2032A special-use value</a:t>
            </a:r>
            <a:endParaRPr lang="en-US" sz="1600" dirty="0"/>
          </a:p>
          <a:p>
            <a:pPr marL="177800" indent="-177800">
              <a:spcAft>
                <a:spcPts val="800"/>
              </a:spcAft>
              <a:buSzPct val="100000"/>
              <a:buChar char="•"/>
            </a:pPr>
            <a:r>
              <a:rPr lang="en-US" sz="1600" dirty="0">
                <a:solidFill>
                  <a:schemeClr val="tx1"/>
                </a:solidFill>
              </a:rPr>
              <a:t>Can be a step-up or a step-down</a:t>
            </a:r>
            <a:endParaRPr lang="en-US" sz="1600" dirty="0"/>
          </a:p>
        </p:txBody>
      </p:sp>
      <p:sp>
        <p:nvSpPr>
          <p:cNvPr id="7" name="Shape 5"/>
          <p:cNvSpPr/>
          <p:nvPr/>
        </p:nvSpPr>
        <p:spPr>
          <a:xfrm>
            <a:off x="4297680" y="1417320"/>
            <a:ext cx="3566160" cy="3840480"/>
          </a:xfrm>
          <a:prstGeom prst="roundRect">
            <a:avLst>
              <a:gd name="adj" fmla="val 2051"/>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8" name="Text 6"/>
          <p:cNvSpPr txBox="1"/>
          <p:nvPr/>
        </p:nvSpPr>
        <p:spPr>
          <a:xfrm>
            <a:off x="4572000" y="1645920"/>
            <a:ext cx="3017520" cy="320040"/>
          </a:xfrm>
          <a:prstGeom prst="rect">
            <a:avLst/>
          </a:prstGeom>
          <a:noFill/>
          <a:ln/>
        </p:spPr>
        <p:txBody>
          <a:bodyPr wrap="square" lIns="0" tIns="0" rIns="0" bIns="0" rtlCol="0" anchor="ctr"/>
          <a:lstStyle/>
          <a:p>
            <a:pPr marL="0" indent="0">
              <a:buNone/>
            </a:pPr>
            <a:r>
              <a:rPr lang="en-US" sz="1200" b="1" kern="0" spc="200" dirty="0">
                <a:solidFill>
                  <a:schemeClr val="tx2"/>
                </a:solidFill>
              </a:rPr>
              <a:t>COMMUNITY PROPERTY</a:t>
            </a:r>
            <a:endParaRPr lang="en-US" sz="1200" dirty="0"/>
          </a:p>
        </p:txBody>
      </p:sp>
      <p:sp>
        <p:nvSpPr>
          <p:cNvPr id="9" name="Text 7"/>
          <p:cNvSpPr txBox="1"/>
          <p:nvPr/>
        </p:nvSpPr>
        <p:spPr>
          <a:xfrm>
            <a:off x="4572000" y="2011680"/>
            <a:ext cx="3017520" cy="640080"/>
          </a:xfrm>
          <a:prstGeom prst="rect">
            <a:avLst/>
          </a:prstGeom>
          <a:noFill/>
          <a:ln/>
        </p:spPr>
        <p:txBody>
          <a:bodyPr wrap="square" lIns="0" tIns="0" rIns="0" bIns="0" rtlCol="0" anchor="ctr"/>
          <a:lstStyle/>
          <a:p>
            <a:pPr marL="0" indent="0">
              <a:buNone/>
            </a:pPr>
            <a:r>
              <a:rPr lang="en-US" sz="2400" b="1" dirty="0">
                <a:solidFill>
                  <a:srgbClr val="002060"/>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Double step-up</a:t>
            </a:r>
            <a:endParaRPr lang="en-US" sz="2400" dirty="0">
              <a:solidFill>
                <a:srgbClr val="002060"/>
              </a:solidFill>
              <a:effectLst>
                <a:outerShdw blurRad="38100" dist="38100" dir="2700000" algn="tl">
                  <a:srgbClr val="000000">
                    <a:alpha val="43137"/>
                  </a:srgbClr>
                </a:outerShdw>
              </a:effectLst>
            </a:endParaRPr>
          </a:p>
        </p:txBody>
      </p:sp>
      <p:sp>
        <p:nvSpPr>
          <p:cNvPr id="10" name="Text 8"/>
          <p:cNvSpPr txBox="1"/>
          <p:nvPr/>
        </p:nvSpPr>
        <p:spPr>
          <a:xfrm>
            <a:off x="4572000" y="2834640"/>
            <a:ext cx="3017520" cy="22860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chemeClr val="tx1"/>
                </a:solidFill>
              </a:rPr>
              <a:t>The survivor's half also gets fair-market-value basis if at least half the community interest is in the gross estate</a:t>
            </a:r>
            <a:endParaRPr lang="en-US" sz="1600" dirty="0"/>
          </a:p>
          <a:p>
            <a:pPr marL="177800" indent="-177800">
              <a:spcAft>
                <a:spcPts val="800"/>
              </a:spcAft>
              <a:buSzPct val="100000"/>
              <a:buChar char="•"/>
            </a:pPr>
            <a:r>
              <a:rPr lang="en-US" sz="1600" dirty="0">
                <a:solidFill>
                  <a:schemeClr val="tx1"/>
                </a:solidFill>
              </a:rPr>
              <a:t>Common-law joint property: generally only the decedent's share adjusts</a:t>
            </a:r>
            <a:endParaRPr lang="en-US" sz="1600" dirty="0"/>
          </a:p>
        </p:txBody>
      </p:sp>
      <p:sp>
        <p:nvSpPr>
          <p:cNvPr id="11" name="Shape 9"/>
          <p:cNvSpPr/>
          <p:nvPr/>
        </p:nvSpPr>
        <p:spPr>
          <a:xfrm>
            <a:off x="8046720" y="1417320"/>
            <a:ext cx="3566160" cy="3840480"/>
          </a:xfrm>
          <a:prstGeom prst="roundRect">
            <a:avLst>
              <a:gd name="adj" fmla="val 2051"/>
            </a:avLst>
          </a:prstGeom>
          <a:solidFill>
            <a:srgbClr val="002060"/>
          </a:solidFill>
          <a:ln w="12700">
            <a:solidFill>
              <a:schemeClr val="accent1"/>
            </a:solidFill>
            <a:prstDash val="solid"/>
          </a:ln>
          <a:effectLst>
            <a:outerShdw blurRad="50800" dist="50800" dir="5400000" algn="ctr" rotWithShape="0">
              <a:srgbClr val="000000">
                <a:alpha val="99000"/>
              </a:srgbClr>
            </a:outerShdw>
          </a:effectLst>
        </p:spPr>
        <p:txBody>
          <a:bodyPr/>
          <a:lstStyle/>
          <a:p>
            <a:endParaRPr lang="en-US" dirty="0"/>
          </a:p>
        </p:txBody>
      </p:sp>
      <p:sp>
        <p:nvSpPr>
          <p:cNvPr id="12" name="Text 10"/>
          <p:cNvSpPr txBox="1"/>
          <p:nvPr/>
        </p:nvSpPr>
        <p:spPr>
          <a:xfrm>
            <a:off x="8321040" y="1645920"/>
            <a:ext cx="3017520" cy="320040"/>
          </a:xfrm>
          <a:prstGeom prst="rect">
            <a:avLst/>
          </a:prstGeom>
          <a:noFill/>
          <a:ln/>
        </p:spPr>
        <p:txBody>
          <a:bodyPr wrap="square" lIns="0" tIns="0" rIns="0" bIns="0" rtlCol="0" anchor="ctr"/>
          <a:lstStyle/>
          <a:p>
            <a:pPr marL="0" indent="0">
              <a:buNone/>
            </a:pPr>
            <a:r>
              <a:rPr lang="en-US" sz="1200" b="1" kern="0" spc="200" dirty="0">
                <a:solidFill>
                  <a:schemeClr val="accent6"/>
                </a:solidFill>
              </a:rPr>
              <a:t>THE EXCEPTION</a:t>
            </a:r>
            <a:endParaRPr lang="en-US" sz="1200" dirty="0"/>
          </a:p>
        </p:txBody>
      </p:sp>
      <p:sp>
        <p:nvSpPr>
          <p:cNvPr id="13" name="Text 11"/>
          <p:cNvSpPr txBox="1"/>
          <p:nvPr/>
        </p:nvSpPr>
        <p:spPr>
          <a:xfrm>
            <a:off x="8321040" y="2011680"/>
            <a:ext cx="3017520" cy="640080"/>
          </a:xfrm>
          <a:prstGeom prst="rect">
            <a:avLst/>
          </a:prstGeom>
          <a:noFill/>
          <a:ln/>
        </p:spPr>
        <p:txBody>
          <a:bodyPr wrap="square" lIns="0" tIns="0" rIns="0" bIns="0" rtlCol="0" anchor="ctr"/>
          <a:lstStyle/>
          <a:p>
            <a:pPr marL="0" indent="0">
              <a:buNone/>
            </a:pPr>
            <a:r>
              <a:rPr lang="en-US" sz="2400" b="1" dirty="0">
                <a:solidFill>
                  <a:schemeClr val="bg1"/>
                </a:solidFill>
                <a:latin typeface="Cambria" pitchFamily="34" charset="0"/>
                <a:ea typeface="Cambria" pitchFamily="34" charset="-122"/>
                <a:cs typeface="Cambria" pitchFamily="34" charset="-120"/>
              </a:rPr>
              <a:t>IRD: no step-up</a:t>
            </a:r>
            <a:endParaRPr lang="en-US" sz="2400" dirty="0"/>
          </a:p>
        </p:txBody>
      </p:sp>
      <p:sp>
        <p:nvSpPr>
          <p:cNvPr id="14" name="Text 12"/>
          <p:cNvSpPr txBox="1"/>
          <p:nvPr/>
        </p:nvSpPr>
        <p:spPr>
          <a:xfrm>
            <a:off x="8321040" y="2834640"/>
            <a:ext cx="3017520" cy="22860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chemeClr val="bg1"/>
                </a:solidFill>
              </a:rPr>
              <a:t>A right to receive IRD keeps its old basis</a:t>
            </a:r>
            <a:endParaRPr lang="en-US" sz="1600" dirty="0"/>
          </a:p>
          <a:p>
            <a:pPr marL="177800" indent="-177800">
              <a:spcAft>
                <a:spcPts val="800"/>
              </a:spcAft>
              <a:buSzPct val="100000"/>
              <a:buChar char="•"/>
            </a:pPr>
            <a:r>
              <a:rPr lang="en-US" sz="1600" dirty="0">
                <a:solidFill>
                  <a:schemeClr val="bg1"/>
                </a:solidFill>
              </a:rPr>
              <a:t>Consistent with the income staying taxable to the recipient under § 691</a:t>
            </a:r>
            <a:endParaRPr lang="en-US" sz="1600" dirty="0"/>
          </a:p>
        </p:txBody>
      </p:sp>
      <p:sp>
        <p:nvSpPr>
          <p:cNvPr id="15" name="Text 13"/>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691, 1014</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23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8">
    <p:bg>
      <p:bgPr>
        <a:solidFill>
          <a:srgbClr val="002060"/>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bg1">
                    <a:lumMod val="85000"/>
                  </a:schemeClr>
                </a:solidFill>
              </a:rPr>
              <a:t>Carryovers don't pass to the estate or spouse</a:t>
            </a:r>
            <a:endParaRPr lang="en-US" sz="3400" dirty="0">
              <a:solidFill>
                <a:schemeClr val="bg1">
                  <a:lumMod val="85000"/>
                </a:schemeClr>
              </a:solidFill>
            </a:endParaRPr>
          </a:p>
        </p:txBody>
      </p:sp>
      <p:sp>
        <p:nvSpPr>
          <p:cNvPr id="3" name="Shape 1"/>
          <p:cNvSpPr/>
          <p:nvPr/>
        </p:nvSpPr>
        <p:spPr>
          <a:xfrm>
            <a:off x="548640" y="1417320"/>
            <a:ext cx="3566160" cy="4343400"/>
          </a:xfrm>
          <a:prstGeom prst="roundRect">
            <a:avLst>
              <a:gd name="adj" fmla="val 2051"/>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4" name="Text 2"/>
          <p:cNvSpPr txBox="1"/>
          <p:nvPr/>
        </p:nvSpPr>
        <p:spPr>
          <a:xfrm>
            <a:off x="822960" y="1645920"/>
            <a:ext cx="1737360" cy="347472"/>
          </a:xfrm>
          <a:prstGeom prst="rect">
            <a:avLst/>
          </a:prstGeom>
          <a:solidFill>
            <a:schemeClr val="accent1"/>
          </a:solidFill>
          <a:ln/>
        </p:spPr>
        <p:txBody>
          <a:bodyPr wrap="square" lIns="0" tIns="0" rIns="0" bIns="0" rtlCol="0" anchor="ctr"/>
          <a:lstStyle/>
          <a:p>
            <a:pPr marL="0" indent="0" algn="ctr">
              <a:buNone/>
            </a:pPr>
            <a:r>
              <a:rPr lang="en-US" sz="1100" b="1" dirty="0">
                <a:solidFill>
                  <a:schemeClr val="bg1"/>
                </a:solidFill>
              </a:rPr>
              <a:t>Final return only</a:t>
            </a:r>
            <a:endParaRPr lang="en-US" sz="1100" dirty="0"/>
          </a:p>
        </p:txBody>
      </p:sp>
      <p:sp>
        <p:nvSpPr>
          <p:cNvPr id="5" name="Text 3"/>
          <p:cNvSpPr txBox="1"/>
          <p:nvPr/>
        </p:nvSpPr>
        <p:spPr>
          <a:xfrm>
            <a:off x="822960" y="2194560"/>
            <a:ext cx="3017520" cy="3291840"/>
          </a:xfrm>
          <a:prstGeom prst="rect">
            <a:avLst/>
          </a:prstGeom>
          <a:noFill/>
          <a:ln/>
        </p:spPr>
        <p:txBody>
          <a:bodyPr wrap="square" lIns="0" tIns="0" rIns="0" bIns="0" rtlCol="0" anchor="t"/>
          <a:lstStyle/>
          <a:p>
            <a:pPr marL="0" indent="0">
              <a:spcAft>
                <a:spcPts val="600"/>
              </a:spcAft>
              <a:buNone/>
            </a:pPr>
            <a:r>
              <a:rPr lang="en-US" sz="2000" b="1" dirty="0">
                <a:solidFill>
                  <a:schemeClr val="accent1"/>
                </a:solidFill>
                <a:latin typeface="Cambria" pitchFamily="34" charset="0"/>
                <a:ea typeface="Cambria" pitchFamily="34" charset="-122"/>
                <a:cs typeface="Cambria" pitchFamily="34" charset="-120"/>
              </a:rPr>
              <a:t>Capital losses</a:t>
            </a:r>
            <a:endParaRPr lang="en-US" sz="2000" dirty="0"/>
          </a:p>
          <a:p>
            <a:pPr marL="177800" indent="-177800">
              <a:spcAft>
                <a:spcPts val="600"/>
              </a:spcAft>
              <a:buSzPct val="100000"/>
              <a:buChar char="•"/>
            </a:pPr>
            <a:r>
              <a:rPr lang="en-US" sz="1600" dirty="0">
                <a:solidFill>
                  <a:schemeClr val="tx1"/>
                </a:solidFill>
              </a:rPr>
              <a:t>Deductible only on the final return</a:t>
            </a:r>
            <a:endParaRPr lang="en-US" sz="2000" dirty="0"/>
          </a:p>
          <a:p>
            <a:pPr marL="177800" indent="-177800">
              <a:spcAft>
                <a:spcPts val="600"/>
              </a:spcAft>
              <a:buSzPct val="100000"/>
              <a:buChar char="•"/>
            </a:pPr>
            <a:r>
              <a:rPr lang="en-US" sz="1600" dirty="0">
                <a:solidFill>
                  <a:schemeClr val="tx1"/>
                </a:solidFill>
              </a:rPr>
              <a:t>On a joint return they may offset the survivor's gains</a:t>
            </a:r>
            <a:endParaRPr lang="en-US" sz="2000" dirty="0"/>
          </a:p>
          <a:p>
            <a:pPr marL="177800" indent="-177800">
              <a:spcAft>
                <a:spcPts val="600"/>
              </a:spcAft>
              <a:buSzPct val="100000"/>
              <a:buChar char="•"/>
            </a:pPr>
            <a:r>
              <a:rPr lang="en-US" sz="1600" dirty="0">
                <a:solidFill>
                  <a:schemeClr val="tx1"/>
                </a:solidFill>
              </a:rPr>
              <a:t>No carryover to the estate or the survivor's later returns; the carryforward runs only until the taxpayer dies</a:t>
            </a:r>
            <a:endParaRPr lang="en-US" sz="2000" dirty="0"/>
          </a:p>
        </p:txBody>
      </p:sp>
      <p:sp>
        <p:nvSpPr>
          <p:cNvPr id="6" name="Shape 4"/>
          <p:cNvSpPr/>
          <p:nvPr/>
        </p:nvSpPr>
        <p:spPr>
          <a:xfrm>
            <a:off x="4297680" y="1417320"/>
            <a:ext cx="3566160" cy="4343400"/>
          </a:xfrm>
          <a:prstGeom prst="roundRect">
            <a:avLst>
              <a:gd name="adj" fmla="val 2051"/>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7" name="Text 5"/>
          <p:cNvSpPr txBox="1"/>
          <p:nvPr/>
        </p:nvSpPr>
        <p:spPr>
          <a:xfrm>
            <a:off x="4572000" y="1645920"/>
            <a:ext cx="1737360" cy="347472"/>
          </a:xfrm>
          <a:prstGeom prst="rect">
            <a:avLst/>
          </a:prstGeom>
          <a:solidFill>
            <a:schemeClr val="accent1"/>
          </a:solidFill>
          <a:ln/>
        </p:spPr>
        <p:txBody>
          <a:bodyPr wrap="square" lIns="0" tIns="0" rIns="0" bIns="0" rtlCol="0" anchor="ctr"/>
          <a:lstStyle/>
          <a:p>
            <a:pPr marL="0" indent="0" algn="ctr">
              <a:buNone/>
            </a:pPr>
            <a:r>
              <a:rPr lang="en-US" sz="1100" b="1" dirty="0">
                <a:solidFill>
                  <a:schemeClr val="bg1"/>
                </a:solidFill>
              </a:rPr>
              <a:t>Final return only</a:t>
            </a:r>
            <a:endParaRPr lang="en-US" sz="1100" dirty="0"/>
          </a:p>
        </p:txBody>
      </p:sp>
      <p:sp>
        <p:nvSpPr>
          <p:cNvPr id="8" name="Text 6"/>
          <p:cNvSpPr txBox="1"/>
          <p:nvPr/>
        </p:nvSpPr>
        <p:spPr>
          <a:xfrm>
            <a:off x="4572000" y="2194560"/>
            <a:ext cx="3017520" cy="3291840"/>
          </a:xfrm>
          <a:prstGeom prst="rect">
            <a:avLst/>
          </a:prstGeom>
          <a:noFill/>
          <a:ln/>
        </p:spPr>
        <p:txBody>
          <a:bodyPr wrap="square" lIns="0" tIns="0" rIns="0" bIns="0" rtlCol="0" anchor="t"/>
          <a:lstStyle/>
          <a:p>
            <a:pPr marL="0" indent="0">
              <a:spcAft>
                <a:spcPts val="600"/>
              </a:spcAft>
              <a:buNone/>
            </a:pPr>
            <a:r>
              <a:rPr lang="en-US" sz="2000" b="1" dirty="0">
                <a:solidFill>
                  <a:schemeClr val="accent1"/>
                </a:solidFill>
                <a:latin typeface="Cambria" pitchFamily="34" charset="0"/>
                <a:ea typeface="Cambria" pitchFamily="34" charset="-122"/>
                <a:cs typeface="Cambria" pitchFamily="34" charset="-120"/>
              </a:rPr>
              <a:t>Net operating losses</a:t>
            </a:r>
            <a:endParaRPr lang="en-US" sz="2000" dirty="0"/>
          </a:p>
          <a:p>
            <a:pPr marL="177800" indent="-177800">
              <a:spcAft>
                <a:spcPts val="600"/>
              </a:spcAft>
              <a:buSzPct val="100000"/>
              <a:buChar char="•"/>
            </a:pPr>
            <a:r>
              <a:rPr lang="en-US" sz="1600" dirty="0">
                <a:solidFill>
                  <a:schemeClr val="tx1"/>
                </a:solidFill>
              </a:rPr>
              <a:t>NOLs follow the individual who incurred them</a:t>
            </a:r>
            <a:endParaRPr lang="en-US" sz="2000" dirty="0"/>
          </a:p>
          <a:p>
            <a:pPr marL="177800" indent="-177800">
              <a:spcAft>
                <a:spcPts val="600"/>
              </a:spcAft>
              <a:buSzPct val="100000"/>
              <a:buChar char="•"/>
            </a:pPr>
            <a:r>
              <a:rPr lang="en-US" sz="1600" dirty="0">
                <a:solidFill>
                  <a:schemeClr val="tx1"/>
                </a:solidFill>
              </a:rPr>
              <a:t>A survivor's later NOL carries back only to the part of prior joint income vested in the survivor</a:t>
            </a:r>
            <a:endParaRPr lang="en-US" sz="2000" dirty="0"/>
          </a:p>
        </p:txBody>
      </p:sp>
      <p:sp>
        <p:nvSpPr>
          <p:cNvPr id="9" name="Shape 7"/>
          <p:cNvSpPr/>
          <p:nvPr/>
        </p:nvSpPr>
        <p:spPr>
          <a:xfrm>
            <a:off x="8046720" y="1417320"/>
            <a:ext cx="3566160" cy="4343400"/>
          </a:xfrm>
          <a:prstGeom prst="roundRect">
            <a:avLst>
              <a:gd name="adj" fmla="val 2051"/>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10" name="Text 8"/>
          <p:cNvSpPr txBox="1"/>
          <p:nvPr/>
        </p:nvSpPr>
        <p:spPr>
          <a:xfrm>
            <a:off x="8321040" y="1645920"/>
            <a:ext cx="1737360" cy="347472"/>
          </a:xfrm>
          <a:prstGeom prst="rect">
            <a:avLst/>
          </a:prstGeom>
          <a:solidFill>
            <a:schemeClr val="accent1"/>
          </a:solidFill>
          <a:ln/>
        </p:spPr>
        <p:txBody>
          <a:bodyPr wrap="square" lIns="0" tIns="0" rIns="0" bIns="0" rtlCol="0" anchor="ctr"/>
          <a:lstStyle/>
          <a:p>
            <a:pPr marL="0" indent="0" algn="ctr">
              <a:buNone/>
            </a:pPr>
            <a:r>
              <a:rPr lang="en-US" sz="1100" b="1" dirty="0">
                <a:solidFill>
                  <a:schemeClr val="bg1"/>
                </a:solidFill>
              </a:rPr>
              <a:t>Final return only</a:t>
            </a:r>
            <a:endParaRPr lang="en-US" sz="1100" dirty="0"/>
          </a:p>
        </p:txBody>
      </p:sp>
      <p:sp>
        <p:nvSpPr>
          <p:cNvPr id="11" name="Text 9"/>
          <p:cNvSpPr txBox="1"/>
          <p:nvPr/>
        </p:nvSpPr>
        <p:spPr>
          <a:xfrm>
            <a:off x="8321040" y="2148840"/>
            <a:ext cx="3017520" cy="3291840"/>
          </a:xfrm>
          <a:prstGeom prst="rect">
            <a:avLst/>
          </a:prstGeom>
          <a:noFill/>
          <a:ln/>
        </p:spPr>
        <p:txBody>
          <a:bodyPr wrap="square" lIns="0" tIns="0" rIns="0" bIns="0" rtlCol="0" anchor="t"/>
          <a:lstStyle/>
          <a:p>
            <a:pPr marL="0" indent="0">
              <a:spcAft>
                <a:spcPts val="600"/>
              </a:spcAft>
              <a:buNone/>
            </a:pPr>
            <a:r>
              <a:rPr lang="en-US" sz="2000" b="1" dirty="0">
                <a:solidFill>
                  <a:schemeClr val="accent1"/>
                </a:solidFill>
                <a:latin typeface="Cambria" pitchFamily="34" charset="0"/>
                <a:ea typeface="Cambria" pitchFamily="34" charset="-122"/>
                <a:cs typeface="Cambria" pitchFamily="34" charset="-120"/>
              </a:rPr>
              <a:t>Suspended passive losses</a:t>
            </a:r>
            <a:endParaRPr lang="en-US" sz="2000" dirty="0"/>
          </a:p>
          <a:p>
            <a:pPr marL="177800" indent="-177800">
              <a:spcAft>
                <a:spcPts val="600"/>
              </a:spcAft>
              <a:buSzPct val="100000"/>
              <a:buChar char="•"/>
            </a:pPr>
            <a:r>
              <a:rPr lang="en-US" sz="1600" dirty="0">
                <a:solidFill>
                  <a:schemeClr val="tx1"/>
                </a:solidFill>
              </a:rPr>
              <a:t>Allowed on the final return only to the extent they exceed the basis step-up</a:t>
            </a:r>
            <a:endParaRPr lang="en-US" sz="2000" dirty="0"/>
          </a:p>
          <a:p>
            <a:pPr marL="177800" indent="-177800">
              <a:spcAft>
                <a:spcPts val="600"/>
              </a:spcAft>
              <a:buSzPct val="100000"/>
              <a:buChar char="•"/>
            </a:pPr>
            <a:r>
              <a:rPr lang="en-US" sz="1600" dirty="0">
                <a:solidFill>
                  <a:schemeClr val="tx1"/>
                </a:solidFill>
              </a:rPr>
              <a:t>Losses up to the amount of the step-up are permanently disallowed</a:t>
            </a:r>
            <a:endParaRPr lang="en-US" sz="2000" dirty="0"/>
          </a:p>
        </p:txBody>
      </p:sp>
      <p:sp>
        <p:nvSpPr>
          <p:cNvPr id="12" name="Text 10"/>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469; treatise §§ 22:16 (carryovers for noncorporate taxpayers), 19:38 (income and deductions)</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24</a:t>
            </a:fld>
            <a:endParaRPr lang="en-US" dirty="0"/>
          </a:p>
        </p:txBody>
      </p:sp>
      <p:sp>
        <p:nvSpPr>
          <p:cNvPr id="13" name="Rectangle 12">
            <a:extLst>
              <a:ext uri="{FF2B5EF4-FFF2-40B4-BE49-F238E27FC236}">
                <a16:creationId xmlns:a16="http://schemas.microsoft.com/office/drawing/2014/main" id="{62EB0A97-26A7-1196-1CB5-865029D3B390}"/>
              </a:ext>
            </a:extLst>
          </p:cNvPr>
          <p:cNvSpPr/>
          <p:nvPr/>
        </p:nvSpPr>
        <p:spPr>
          <a:xfrm rot="21396529">
            <a:off x="5769203" y="2564533"/>
            <a:ext cx="2620653" cy="3222082"/>
          </a:xfrm>
          <a:prstGeom prst="rect">
            <a:avLst/>
          </a:prstGeom>
          <a:effectLst>
            <a:outerShdw blurRad="50800" dist="50800" dir="5400000" algn="ctr" rotWithShape="0">
              <a:srgbClr val="000000">
                <a:alpha val="9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X has a basis in an interest in a passive activity of $200,000; the FMV of the interest is $230,000. She dies having suspended passive losses of $80,000. She can only deduct $50,000 of such losses on her final 1040. The rest is permanently disallowed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wipe(left)">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wipe(left)">
                                      <p:cBhvr>
                                        <p:cTn id="21" dur="5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wipe(left)">
                                      <p:cBhvr>
                                        <p:cTn id="26" dur="500"/>
                                        <p:tgtEl>
                                          <p:spTgt spid="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wipe(left)">
                                      <p:cBhvr>
                                        <p:cTn id="31" dur="500"/>
                                        <p:tgtEl>
                                          <p:spTgt spid="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8">
                                            <p:txEl>
                                              <p:pRg st="0" end="0"/>
                                            </p:txEl>
                                          </p:spTgt>
                                        </p:tgtEl>
                                        <p:attrNameLst>
                                          <p:attrName>style.visibility</p:attrName>
                                        </p:attrNameLst>
                                      </p:cBhvr>
                                      <p:to>
                                        <p:strVal val="visible"/>
                                      </p:to>
                                    </p:set>
                                    <p:animEffect transition="in" filter="wipe(left)">
                                      <p:cBhvr>
                                        <p:cTn id="45" dur="500"/>
                                        <p:tgtEl>
                                          <p:spTgt spid="8">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8">
                                            <p:txEl>
                                              <p:pRg st="1" end="1"/>
                                            </p:txEl>
                                          </p:spTgt>
                                        </p:tgtEl>
                                        <p:attrNameLst>
                                          <p:attrName>style.visibility</p:attrName>
                                        </p:attrNameLst>
                                      </p:cBhvr>
                                      <p:to>
                                        <p:strVal val="visible"/>
                                      </p:to>
                                    </p:set>
                                    <p:animEffect transition="in" filter="wipe(left)">
                                      <p:cBhvr>
                                        <p:cTn id="50" dur="500"/>
                                        <p:tgtEl>
                                          <p:spTgt spid="8">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8">
                                            <p:txEl>
                                              <p:pRg st="2" end="2"/>
                                            </p:txEl>
                                          </p:spTgt>
                                        </p:tgtEl>
                                        <p:attrNameLst>
                                          <p:attrName>style.visibility</p:attrName>
                                        </p:attrNameLst>
                                      </p:cBhvr>
                                      <p:to>
                                        <p:strVal val="visible"/>
                                      </p:to>
                                    </p:set>
                                    <p:animEffect transition="in" filter="wipe(left)">
                                      <p:cBhvr>
                                        <p:cTn id="55" dur="500"/>
                                        <p:tgtEl>
                                          <p:spTgt spid="8">
                                            <p:txEl>
                                              <p:pRg st="2" end="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left)">
                                      <p:cBhvr>
                                        <p:cTn id="64" dur="5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1">
                                            <p:txEl>
                                              <p:pRg st="0" end="0"/>
                                            </p:txEl>
                                          </p:spTgt>
                                        </p:tgtEl>
                                        <p:attrNameLst>
                                          <p:attrName>style.visibility</p:attrName>
                                        </p:attrNameLst>
                                      </p:cBhvr>
                                      <p:to>
                                        <p:strVal val="visible"/>
                                      </p:to>
                                    </p:set>
                                    <p:animEffect transition="in" filter="wipe(left)">
                                      <p:cBhvr>
                                        <p:cTn id="69" dur="500"/>
                                        <p:tgtEl>
                                          <p:spTgt spid="11">
                                            <p:txEl>
                                              <p:pRg st="0" end="0"/>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11">
                                            <p:txEl>
                                              <p:pRg st="1" end="1"/>
                                            </p:txEl>
                                          </p:spTgt>
                                        </p:tgtEl>
                                        <p:attrNameLst>
                                          <p:attrName>style.visibility</p:attrName>
                                        </p:attrNameLst>
                                      </p:cBhvr>
                                      <p:to>
                                        <p:strVal val="visible"/>
                                      </p:to>
                                    </p:set>
                                    <p:animEffect transition="in" filter="wipe(left)">
                                      <p:cBhvr>
                                        <p:cTn id="74" dur="500"/>
                                        <p:tgtEl>
                                          <p:spTgt spid="11">
                                            <p:txEl>
                                              <p:pRg st="1" end="1"/>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11">
                                            <p:txEl>
                                              <p:pRg st="2" end="2"/>
                                            </p:txEl>
                                          </p:spTgt>
                                        </p:tgtEl>
                                        <p:attrNameLst>
                                          <p:attrName>style.visibility</p:attrName>
                                        </p:attrNameLst>
                                      </p:cBhvr>
                                      <p:to>
                                        <p:strVal val="visible"/>
                                      </p:to>
                                    </p:set>
                                    <p:animEffect transition="in" filter="wipe(left)">
                                      <p:cBhvr>
                                        <p:cTn id="79" dur="500"/>
                                        <p:tgtEl>
                                          <p:spTgt spid="11">
                                            <p:txEl>
                                              <p:pRg st="2" end="2"/>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wipe(down)">
                                      <p:cBhvr>
                                        <p:cTn id="84" dur="580">
                                          <p:stCondLst>
                                            <p:cond delay="0"/>
                                          </p:stCondLst>
                                        </p:cTn>
                                        <p:tgtEl>
                                          <p:spTgt spid="13"/>
                                        </p:tgtEl>
                                      </p:cBhvr>
                                    </p:animEffect>
                                    <p:anim calcmode="lin" valueType="num">
                                      <p:cBhvr>
                                        <p:cTn id="8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0" dur="26">
                                          <p:stCondLst>
                                            <p:cond delay="650"/>
                                          </p:stCondLst>
                                        </p:cTn>
                                        <p:tgtEl>
                                          <p:spTgt spid="13"/>
                                        </p:tgtEl>
                                      </p:cBhvr>
                                      <p:to x="100000" y="60000"/>
                                    </p:animScale>
                                    <p:animScale>
                                      <p:cBhvr>
                                        <p:cTn id="91" dur="166" decel="50000">
                                          <p:stCondLst>
                                            <p:cond delay="676"/>
                                          </p:stCondLst>
                                        </p:cTn>
                                        <p:tgtEl>
                                          <p:spTgt spid="13"/>
                                        </p:tgtEl>
                                      </p:cBhvr>
                                      <p:to x="100000" y="100000"/>
                                    </p:animScale>
                                    <p:animScale>
                                      <p:cBhvr>
                                        <p:cTn id="92" dur="26">
                                          <p:stCondLst>
                                            <p:cond delay="1312"/>
                                          </p:stCondLst>
                                        </p:cTn>
                                        <p:tgtEl>
                                          <p:spTgt spid="13"/>
                                        </p:tgtEl>
                                      </p:cBhvr>
                                      <p:to x="100000" y="80000"/>
                                    </p:animScale>
                                    <p:animScale>
                                      <p:cBhvr>
                                        <p:cTn id="93" dur="166" decel="50000">
                                          <p:stCondLst>
                                            <p:cond delay="1338"/>
                                          </p:stCondLst>
                                        </p:cTn>
                                        <p:tgtEl>
                                          <p:spTgt spid="13"/>
                                        </p:tgtEl>
                                      </p:cBhvr>
                                      <p:to x="100000" y="100000"/>
                                    </p:animScale>
                                    <p:animScale>
                                      <p:cBhvr>
                                        <p:cTn id="94" dur="26">
                                          <p:stCondLst>
                                            <p:cond delay="1642"/>
                                          </p:stCondLst>
                                        </p:cTn>
                                        <p:tgtEl>
                                          <p:spTgt spid="13"/>
                                        </p:tgtEl>
                                      </p:cBhvr>
                                      <p:to x="100000" y="90000"/>
                                    </p:animScale>
                                    <p:animScale>
                                      <p:cBhvr>
                                        <p:cTn id="95" dur="166" decel="50000">
                                          <p:stCondLst>
                                            <p:cond delay="1668"/>
                                          </p:stCondLst>
                                        </p:cTn>
                                        <p:tgtEl>
                                          <p:spTgt spid="13"/>
                                        </p:tgtEl>
                                      </p:cBhvr>
                                      <p:to x="100000" y="100000"/>
                                    </p:animScale>
                                    <p:animScale>
                                      <p:cBhvr>
                                        <p:cTn id="96" dur="26">
                                          <p:stCondLst>
                                            <p:cond delay="1808"/>
                                          </p:stCondLst>
                                        </p:cTn>
                                        <p:tgtEl>
                                          <p:spTgt spid="13"/>
                                        </p:tgtEl>
                                      </p:cBhvr>
                                      <p:to x="100000" y="95000"/>
                                    </p:animScale>
                                    <p:animScale>
                                      <p:cBhvr>
                                        <p:cTn id="9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0"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name="Slide 9">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accent1"/>
                </a:solidFill>
                <a:effectLst>
                  <a:outerShdw blurRad="38100" dist="38100" dir="2700000" algn="tl">
                    <a:srgbClr val="000000">
                      <a:alpha val="43137"/>
                    </a:srgbClr>
                  </a:outerShdw>
                </a:effectLst>
              </a:rPr>
              <a:t>Medical expenses paid by the estate</a:t>
            </a:r>
            <a:endParaRPr lang="en-US" sz="3400" dirty="0">
              <a:effectLst>
                <a:outerShdw blurRad="38100" dist="38100" dir="2700000" algn="tl">
                  <a:srgbClr val="000000">
                    <a:alpha val="43137"/>
                  </a:srgbClr>
                </a:outerShdw>
              </a:effectLst>
            </a:endParaRPr>
          </a:p>
        </p:txBody>
      </p:sp>
      <p:sp>
        <p:nvSpPr>
          <p:cNvPr id="3" name="Shape 1"/>
          <p:cNvSpPr/>
          <p:nvPr/>
        </p:nvSpPr>
        <p:spPr>
          <a:xfrm>
            <a:off x="548640" y="1417320"/>
            <a:ext cx="4206240" cy="4343400"/>
          </a:xfrm>
          <a:prstGeom prst="roundRect">
            <a:avLst>
              <a:gd name="adj" fmla="val 1739"/>
            </a:avLst>
          </a:prstGeom>
          <a:solidFill>
            <a:srgbClr val="003300"/>
          </a:solidFill>
          <a:ln w="12700">
            <a:solidFill>
              <a:schemeClr val="accent2">
                <a:lumMod val="75000"/>
              </a:schemeClr>
            </a:solidFill>
            <a:prstDash val="solid"/>
          </a:ln>
          <a:effectLst>
            <a:outerShdw blurRad="50800" dist="50800" dir="5400000" algn="ctr" rotWithShape="0">
              <a:srgbClr val="000000">
                <a:alpha val="99000"/>
              </a:srgbClr>
            </a:outerShdw>
          </a:effectLst>
        </p:spPr>
        <p:txBody>
          <a:bodyPr/>
          <a:lstStyle/>
          <a:p>
            <a:endParaRPr lang="en-US" dirty="0"/>
          </a:p>
        </p:txBody>
      </p:sp>
      <p:sp>
        <p:nvSpPr>
          <p:cNvPr id="4" name="Text 2"/>
          <p:cNvSpPr txBox="1"/>
          <p:nvPr/>
        </p:nvSpPr>
        <p:spPr>
          <a:xfrm>
            <a:off x="822960" y="1828800"/>
            <a:ext cx="3657600" cy="1188720"/>
          </a:xfrm>
          <a:prstGeom prst="rect">
            <a:avLst/>
          </a:prstGeom>
          <a:solidFill>
            <a:srgbClr val="003300"/>
          </a:solidFill>
          <a:ln/>
        </p:spPr>
        <p:txBody>
          <a:bodyPr wrap="square" lIns="0" tIns="0" rIns="0" bIns="0" rtlCol="0" anchor="ctr"/>
          <a:lstStyle/>
          <a:p>
            <a:pPr marL="0" indent="0">
              <a:buNone/>
            </a:pPr>
            <a:r>
              <a:rPr lang="en-US" sz="6600" b="1" dirty="0">
                <a:solidFill>
                  <a:schemeClr val="bg1"/>
                </a:solidFill>
                <a:latin typeface="Cambria" pitchFamily="34" charset="0"/>
                <a:ea typeface="Cambria" pitchFamily="34" charset="-122"/>
                <a:cs typeface="Cambria" pitchFamily="34" charset="-120"/>
              </a:rPr>
              <a:t>1 year</a:t>
            </a:r>
            <a:endParaRPr lang="en-US" sz="6600" dirty="0"/>
          </a:p>
        </p:txBody>
      </p:sp>
      <p:sp>
        <p:nvSpPr>
          <p:cNvPr id="5" name="Text 3"/>
          <p:cNvSpPr txBox="1"/>
          <p:nvPr/>
        </p:nvSpPr>
        <p:spPr>
          <a:xfrm>
            <a:off x="822960" y="3200400"/>
            <a:ext cx="3657600" cy="1463040"/>
          </a:xfrm>
          <a:prstGeom prst="rect">
            <a:avLst/>
          </a:prstGeom>
          <a:noFill/>
          <a:ln/>
        </p:spPr>
        <p:txBody>
          <a:bodyPr wrap="square" lIns="0" tIns="0" rIns="0" bIns="0" rtlCol="0" anchor="ctr"/>
          <a:lstStyle/>
          <a:p>
            <a:pPr marL="0" indent="0">
              <a:buNone/>
            </a:pPr>
            <a:r>
              <a:rPr lang="en-US" sz="2400" dirty="0">
                <a:solidFill>
                  <a:schemeClr val="bg1"/>
                </a:solidFill>
              </a:rPr>
              <a:t>Window to pay the decedent's medical expenses from the estate, starting the day after death</a:t>
            </a:r>
            <a:endParaRPr lang="en-US" sz="2400" dirty="0"/>
          </a:p>
        </p:txBody>
      </p:sp>
      <p:sp>
        <p:nvSpPr>
          <p:cNvPr id="6" name="Shape 4"/>
          <p:cNvSpPr/>
          <p:nvPr/>
        </p:nvSpPr>
        <p:spPr>
          <a:xfrm>
            <a:off x="5120640" y="1463040"/>
            <a:ext cx="548640" cy="548640"/>
          </a:xfrm>
          <a:prstGeom prst="ellipse">
            <a:avLst/>
          </a:prstGeom>
          <a:solidFill>
            <a:schemeClr val="accent1"/>
          </a:solidFill>
          <a:ln w="12700">
            <a:solidFill>
              <a:schemeClr val="accent1"/>
            </a:solidFill>
            <a:prstDash val="solid"/>
          </a:ln>
        </p:spPr>
        <p:txBody>
          <a:bodyPr/>
          <a:lstStyle/>
          <a:p>
            <a:endParaRPr lang="en-US" dirty="0"/>
          </a:p>
        </p:txBody>
      </p:sp>
      <p:sp>
        <p:nvSpPr>
          <p:cNvPr id="7" name="Text 5"/>
          <p:cNvSpPr txBox="1"/>
          <p:nvPr/>
        </p:nvSpPr>
        <p:spPr>
          <a:xfrm>
            <a:off x="5120640" y="1463040"/>
            <a:ext cx="548640" cy="548640"/>
          </a:xfrm>
          <a:prstGeom prst="rect">
            <a:avLst/>
          </a:prstGeom>
          <a:noFill/>
          <a:ln/>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1</a:t>
            </a:r>
            <a:endParaRPr lang="en-US" sz="1600" dirty="0"/>
          </a:p>
        </p:txBody>
      </p:sp>
      <p:sp>
        <p:nvSpPr>
          <p:cNvPr id="8" name="Text 6"/>
          <p:cNvSpPr txBox="1"/>
          <p:nvPr/>
        </p:nvSpPr>
        <p:spPr>
          <a:xfrm>
            <a:off x="5897880" y="1463040"/>
            <a:ext cx="5669280" cy="1325880"/>
          </a:xfrm>
          <a:prstGeom prst="rect">
            <a:avLst/>
          </a:prstGeom>
          <a:noFill/>
          <a:ln/>
        </p:spPr>
        <p:txBody>
          <a:bodyPr wrap="square" lIns="0" tIns="0" rIns="0" bIns="0" rtlCol="0" anchor="t"/>
          <a:lstStyle/>
          <a:p>
            <a:pPr marL="0" indent="0">
              <a:spcAft>
                <a:spcPts val="600"/>
              </a:spcAft>
              <a:buNone/>
            </a:pPr>
            <a:r>
              <a:rPr lang="en-US" sz="1700" b="1" dirty="0">
                <a:solidFill>
                  <a:schemeClr val="accent1"/>
                </a:solidFill>
                <a:latin typeface="Cambria" pitchFamily="34" charset="0"/>
                <a:ea typeface="Cambria" pitchFamily="34" charset="-122"/>
                <a:cs typeface="Cambria" pitchFamily="34" charset="-120"/>
              </a:rPr>
              <a:t>Treated as paid when incurred</a:t>
            </a:r>
            <a:endParaRPr lang="en-US" sz="1700" dirty="0"/>
          </a:p>
          <a:p>
            <a:pPr marL="0" indent="0">
              <a:spcAft>
                <a:spcPts val="600"/>
              </a:spcAft>
              <a:buNone/>
            </a:pPr>
            <a:r>
              <a:rPr lang="en-US" sz="2000" dirty="0">
                <a:solidFill>
                  <a:schemeClr val="tx1"/>
                </a:solidFill>
              </a:rPr>
              <a:t>Expenses paid within the window are treated as paid by the decedent, so they can be claimed on the final return.</a:t>
            </a:r>
            <a:endParaRPr lang="en-US" sz="2000" dirty="0"/>
          </a:p>
        </p:txBody>
      </p:sp>
      <p:sp>
        <p:nvSpPr>
          <p:cNvPr id="9" name="Shape 7"/>
          <p:cNvSpPr/>
          <p:nvPr/>
        </p:nvSpPr>
        <p:spPr>
          <a:xfrm>
            <a:off x="5120640" y="2926080"/>
            <a:ext cx="548640" cy="548640"/>
          </a:xfrm>
          <a:prstGeom prst="ellipse">
            <a:avLst/>
          </a:prstGeom>
          <a:solidFill>
            <a:schemeClr val="accent1"/>
          </a:solidFill>
          <a:ln w="12700">
            <a:solidFill>
              <a:schemeClr val="accent1"/>
            </a:solidFill>
            <a:prstDash val="solid"/>
          </a:ln>
        </p:spPr>
        <p:txBody>
          <a:bodyPr/>
          <a:lstStyle/>
          <a:p>
            <a:endParaRPr lang="en-US" dirty="0"/>
          </a:p>
        </p:txBody>
      </p:sp>
      <p:sp>
        <p:nvSpPr>
          <p:cNvPr id="10" name="Text 8"/>
          <p:cNvSpPr txBox="1"/>
          <p:nvPr/>
        </p:nvSpPr>
        <p:spPr>
          <a:xfrm>
            <a:off x="5120640" y="2926080"/>
            <a:ext cx="548640" cy="548640"/>
          </a:xfrm>
          <a:prstGeom prst="rect">
            <a:avLst/>
          </a:prstGeom>
          <a:noFill/>
          <a:ln/>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2</a:t>
            </a:r>
            <a:endParaRPr lang="en-US" sz="1600" dirty="0"/>
          </a:p>
        </p:txBody>
      </p:sp>
      <p:sp>
        <p:nvSpPr>
          <p:cNvPr id="11" name="Text 9"/>
          <p:cNvSpPr txBox="1"/>
          <p:nvPr/>
        </p:nvSpPr>
        <p:spPr>
          <a:xfrm>
            <a:off x="5897880" y="2926080"/>
            <a:ext cx="5669280" cy="1325880"/>
          </a:xfrm>
          <a:prstGeom prst="rect">
            <a:avLst/>
          </a:prstGeom>
          <a:noFill/>
          <a:ln/>
        </p:spPr>
        <p:txBody>
          <a:bodyPr wrap="square" lIns="0" tIns="0" rIns="0" bIns="0" rtlCol="0" anchor="t"/>
          <a:lstStyle/>
          <a:p>
            <a:pPr marL="0" indent="0">
              <a:spcAft>
                <a:spcPts val="600"/>
              </a:spcAft>
              <a:buNone/>
            </a:pPr>
            <a:r>
              <a:rPr lang="en-US" sz="1700" b="1" dirty="0">
                <a:solidFill>
                  <a:schemeClr val="accent1"/>
                </a:solidFill>
                <a:latin typeface="Cambria" pitchFamily="34" charset="0"/>
                <a:ea typeface="Cambria" pitchFamily="34" charset="-122"/>
                <a:cs typeface="Cambria" pitchFamily="34" charset="-120"/>
              </a:rPr>
              <a:t>No double deduction</a:t>
            </a:r>
            <a:endParaRPr lang="en-US" sz="1700" dirty="0"/>
          </a:p>
          <a:p>
            <a:pPr marL="0" indent="0">
              <a:spcAft>
                <a:spcPts val="600"/>
              </a:spcAft>
              <a:buNone/>
            </a:pPr>
            <a:r>
              <a:rPr lang="en-US" sz="2000" dirty="0">
                <a:solidFill>
                  <a:schemeClr val="tx1"/>
                </a:solidFill>
              </a:rPr>
              <a:t>Not available if the amount is deducted for estate tax under § 2053, unless the estate files a statement and waives the § 2053 deduction.</a:t>
            </a:r>
            <a:endParaRPr lang="en-US" sz="2000" dirty="0"/>
          </a:p>
        </p:txBody>
      </p:sp>
      <p:sp>
        <p:nvSpPr>
          <p:cNvPr id="12" name="Shape 10"/>
          <p:cNvSpPr/>
          <p:nvPr/>
        </p:nvSpPr>
        <p:spPr>
          <a:xfrm>
            <a:off x="5120640" y="4389120"/>
            <a:ext cx="548640" cy="548640"/>
          </a:xfrm>
          <a:prstGeom prst="ellipse">
            <a:avLst/>
          </a:prstGeom>
          <a:solidFill>
            <a:schemeClr val="accent1"/>
          </a:solidFill>
          <a:ln w="12700">
            <a:solidFill>
              <a:schemeClr val="accent1"/>
            </a:solidFill>
            <a:prstDash val="solid"/>
          </a:ln>
        </p:spPr>
        <p:txBody>
          <a:bodyPr/>
          <a:lstStyle/>
          <a:p>
            <a:endParaRPr lang="en-US" dirty="0"/>
          </a:p>
        </p:txBody>
      </p:sp>
      <p:sp>
        <p:nvSpPr>
          <p:cNvPr id="13" name="Text 11"/>
          <p:cNvSpPr txBox="1"/>
          <p:nvPr/>
        </p:nvSpPr>
        <p:spPr>
          <a:xfrm>
            <a:off x="5120640" y="4389120"/>
            <a:ext cx="548640" cy="548640"/>
          </a:xfrm>
          <a:prstGeom prst="rect">
            <a:avLst/>
          </a:prstGeom>
          <a:noFill/>
          <a:ln/>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3</a:t>
            </a:r>
            <a:endParaRPr lang="en-US" sz="1600" dirty="0"/>
          </a:p>
        </p:txBody>
      </p:sp>
      <p:sp>
        <p:nvSpPr>
          <p:cNvPr id="14" name="Text 12"/>
          <p:cNvSpPr txBox="1"/>
          <p:nvPr/>
        </p:nvSpPr>
        <p:spPr>
          <a:xfrm>
            <a:off x="5897880" y="4389120"/>
            <a:ext cx="5669280" cy="1325880"/>
          </a:xfrm>
          <a:prstGeom prst="rect">
            <a:avLst/>
          </a:prstGeom>
          <a:noFill/>
          <a:ln/>
        </p:spPr>
        <p:txBody>
          <a:bodyPr wrap="square" lIns="0" tIns="0" rIns="0" bIns="0" rtlCol="0" anchor="t"/>
          <a:lstStyle/>
          <a:p>
            <a:pPr marL="0" indent="0">
              <a:spcAft>
                <a:spcPts val="600"/>
              </a:spcAft>
              <a:buNone/>
            </a:pPr>
            <a:r>
              <a:rPr lang="en-US" sz="1700" b="1" dirty="0">
                <a:solidFill>
                  <a:schemeClr val="accent1"/>
                </a:solidFill>
                <a:latin typeface="Cambria" pitchFamily="34" charset="0"/>
                <a:ea typeface="Cambria" pitchFamily="34" charset="-122"/>
                <a:cs typeface="Cambria" pitchFamily="34" charset="-120"/>
              </a:rPr>
              <a:t>The AGI floor still applies</a:t>
            </a:r>
            <a:endParaRPr lang="en-US" sz="1700" dirty="0"/>
          </a:p>
          <a:p>
            <a:pPr marL="0" indent="0">
              <a:spcAft>
                <a:spcPts val="600"/>
              </a:spcAft>
              <a:buNone/>
            </a:pPr>
            <a:r>
              <a:rPr lang="en-US" sz="2000" dirty="0">
                <a:solidFill>
                  <a:schemeClr val="tx1"/>
                </a:solidFill>
              </a:rPr>
              <a:t>The usual adjusted-gross-income threshold on medical deductions isn't lifted.</a:t>
            </a:r>
            <a:endParaRPr lang="en-US" sz="2000" dirty="0"/>
          </a:p>
        </p:txBody>
      </p:sp>
      <p:sp>
        <p:nvSpPr>
          <p:cNvPr id="15" name="Text 13"/>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213(c)</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25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7E242-C7D0-CCC0-3A96-4DAC140FCD6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3DCA7BE-48EC-223B-FFDF-A5038E0C0C5B}"/>
              </a:ext>
            </a:extLst>
          </p:cNvPr>
          <p:cNvSpPr txBox="1"/>
          <p:nvPr/>
        </p:nvSpPr>
        <p:spPr>
          <a:xfrm>
            <a:off x="3296379" y="991365"/>
            <a:ext cx="324044" cy="830781"/>
          </a:xfrm>
          <a:prstGeom prst="rect">
            <a:avLst/>
          </a:prstGeom>
          <a:noFill/>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4799" b="0" i="0" u="none" strike="noStrike" kern="1200" cap="none" spc="0" normalizeH="0" baseline="0" noProof="0" dirty="0">
                <a:ln>
                  <a:noFill/>
                </a:ln>
                <a:solidFill>
                  <a:srgbClr val="FF0000"/>
                </a:solidFill>
                <a:effectLst/>
                <a:uLnTx/>
                <a:uFillTx/>
                <a:latin typeface="Calibri" panose="020F0502020204030204"/>
                <a:ea typeface="+mn-ea"/>
                <a:cs typeface="+mn-cs"/>
              </a:rPr>
              <a:t> </a:t>
            </a:r>
          </a:p>
        </p:txBody>
      </p:sp>
      <p:sp>
        <p:nvSpPr>
          <p:cNvPr id="10" name="TextBox 9">
            <a:extLst>
              <a:ext uri="{FF2B5EF4-FFF2-40B4-BE49-F238E27FC236}">
                <a16:creationId xmlns:a16="http://schemas.microsoft.com/office/drawing/2014/main" id="{2ABFE401-47AE-61BF-26A8-B2142E10F803}"/>
              </a:ext>
            </a:extLst>
          </p:cNvPr>
          <p:cNvSpPr txBox="1"/>
          <p:nvPr/>
        </p:nvSpPr>
        <p:spPr>
          <a:xfrm>
            <a:off x="1014876" y="2818111"/>
            <a:ext cx="10602026" cy="3292351"/>
          </a:xfrm>
          <a:prstGeom prst="rect">
            <a:avLst/>
          </a:prstGeom>
          <a:noFill/>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Attendees will be asked to periodically verify their attendance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 order to comply with CPE/CLE guidelines.</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This involves clicking </a:t>
            </a:r>
            <a:r>
              <a:rPr kumimoji="0" lang="en-US" sz="2399"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“Still here” </a:t>
            </a: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when the pop-up arises.</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It is important that you follow all such prompts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 order to ensure that your CPE/CLE credits </a:t>
            </a:r>
            <a:b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are received in full.</a:t>
            </a:r>
          </a:p>
        </p:txBody>
      </p:sp>
      <p:pic>
        <p:nvPicPr>
          <p:cNvPr id="3" name="Picture 2">
            <a:extLst>
              <a:ext uri="{FF2B5EF4-FFF2-40B4-BE49-F238E27FC236}">
                <a16:creationId xmlns:a16="http://schemas.microsoft.com/office/drawing/2014/main" id="{BC6C4EDF-117D-57A5-8DA5-0ECD2A4589E6}"/>
              </a:ext>
            </a:extLst>
          </p:cNvPr>
          <p:cNvPicPr>
            <a:picLocks noChangeAspect="1"/>
          </p:cNvPicPr>
          <p:nvPr/>
        </p:nvPicPr>
        <p:blipFill>
          <a:blip r:embed="rId3"/>
          <a:stretch>
            <a:fillRect/>
          </a:stretch>
        </p:blipFill>
        <p:spPr>
          <a:xfrm>
            <a:off x="1588" y="206737"/>
            <a:ext cx="12295186" cy="2611372"/>
          </a:xfrm>
          <a:prstGeom prst="rect">
            <a:avLst/>
          </a:prstGeom>
        </p:spPr>
      </p:pic>
    </p:spTree>
    <p:extLst>
      <p:ext uri="{BB962C8B-B14F-4D97-AF65-F5344CB8AC3E}">
        <p14:creationId xmlns:p14="http://schemas.microsoft.com/office/powerpoint/2010/main" val="37145305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168C1-4D72-081A-ECC0-4EA358E1E272}"/>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0D3E53FA-75F4-6368-110F-ECC6687DF87E}"/>
              </a:ext>
            </a:extLst>
          </p:cNvPr>
          <p:cNvSpPr>
            <a:spLocks noGrp="1"/>
          </p:cNvSpPr>
          <p:nvPr>
            <p:ph type="title" idx="101" hasCustomPrompt="1"/>
          </p:nvPr>
        </p:nvSpPr>
        <p:spPr>
          <a:xfrm>
            <a:off x="731520" y="2651760"/>
            <a:ext cx="10698480" cy="1463040"/>
          </a:xfrm>
          <a:prstGeom prst="rect">
            <a:avLst/>
          </a:prstGeom>
          <a:noFill/>
          <a:ln/>
        </p:spPr>
        <p:txBody>
          <a:bodyPr wrap="square" rtlCol="0" anchor="t"/>
          <a:lstStyle/>
          <a:p>
            <a:pPr marL="0" indent="0">
              <a:buNone/>
            </a:pPr>
            <a:r>
              <a:rPr lang="en-US" sz="4000" b="1" dirty="0">
                <a:solidFill>
                  <a:schemeClr val="bg1"/>
                </a:solidFill>
              </a:rPr>
              <a:t>The Estate as a Taxpayer</a:t>
            </a:r>
            <a:endParaRPr lang="en-US" sz="4000" dirty="0"/>
          </a:p>
        </p:txBody>
      </p:sp>
    </p:spTree>
    <p:extLst>
      <p:ext uri="{BB962C8B-B14F-4D97-AF65-F5344CB8AC3E}">
        <p14:creationId xmlns:p14="http://schemas.microsoft.com/office/powerpoint/2010/main" val="2279386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ED004-C566-99D6-D0CB-C5CD2C8ACF6B}"/>
              </a:ext>
            </a:extLst>
          </p:cNvPr>
          <p:cNvSpPr>
            <a:spLocks noGrp="1"/>
          </p:cNvSpPr>
          <p:nvPr>
            <p:ph type="title" idx="100"/>
          </p:nvPr>
        </p:nvSpPr>
        <p:spPr/>
        <p:txBody>
          <a:bodyPr/>
          <a:lstStyle/>
          <a:p>
            <a:pPr algn="l"/>
            <a:r>
              <a:rPr lang="en-US" dirty="0"/>
              <a:t>The Estate as a Taxpayer</a:t>
            </a:r>
          </a:p>
        </p:txBody>
      </p:sp>
      <p:sp>
        <p:nvSpPr>
          <p:cNvPr id="4" name="TextBox 3">
            <a:extLst>
              <a:ext uri="{FF2B5EF4-FFF2-40B4-BE49-F238E27FC236}">
                <a16:creationId xmlns:a16="http://schemas.microsoft.com/office/drawing/2014/main" id="{EF4ECA2D-400B-1A65-7BA7-2E00DFD9940E}"/>
              </a:ext>
            </a:extLst>
          </p:cNvPr>
          <p:cNvSpPr txBox="1"/>
          <p:nvPr/>
        </p:nvSpPr>
        <p:spPr>
          <a:xfrm>
            <a:off x="603069" y="1635740"/>
            <a:ext cx="5863045" cy="4247317"/>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US" sz="2400" dirty="0">
                <a:solidFill>
                  <a:schemeClr val="accent1"/>
                </a:solidFill>
              </a:rPr>
              <a:t>During administration, the estate is a separate taxpayer. </a:t>
            </a:r>
          </a:p>
          <a:p>
            <a:pPr marL="342900" indent="-342900">
              <a:spcBef>
                <a:spcPts val="600"/>
              </a:spcBef>
              <a:spcAft>
                <a:spcPts val="600"/>
              </a:spcAft>
              <a:buFont typeface="Arial" panose="020B0604020202020204" pitchFamily="34" charset="0"/>
              <a:buChar char="•"/>
            </a:pPr>
            <a:r>
              <a:rPr lang="en-US" sz="2400" dirty="0">
                <a:solidFill>
                  <a:schemeClr val="accent1"/>
                </a:solidFill>
              </a:rPr>
              <a:t>The executor files Form 1041 and reports income the estate’s assets earn after the date of death. </a:t>
            </a:r>
          </a:p>
          <a:p>
            <a:pPr marL="342900" indent="-342900">
              <a:spcBef>
                <a:spcPts val="600"/>
              </a:spcBef>
              <a:spcAft>
                <a:spcPts val="600"/>
              </a:spcAft>
              <a:buFont typeface="Arial" panose="020B0604020202020204" pitchFamily="34" charset="0"/>
              <a:buChar char="•"/>
            </a:pPr>
            <a:r>
              <a:rPr lang="en-US" sz="2400" dirty="0">
                <a:solidFill>
                  <a:schemeClr val="accent1"/>
                </a:solidFill>
              </a:rPr>
              <a:t>The estate pays tax only on income it keeps. </a:t>
            </a:r>
          </a:p>
          <a:p>
            <a:pPr marL="342900" indent="-342900">
              <a:spcBef>
                <a:spcPts val="600"/>
              </a:spcBef>
              <a:spcAft>
                <a:spcPts val="600"/>
              </a:spcAft>
              <a:buFont typeface="Arial" panose="020B0604020202020204" pitchFamily="34" charset="0"/>
              <a:buChar char="•"/>
            </a:pPr>
            <a:r>
              <a:rPr lang="en-US" sz="2400" dirty="0">
                <a:solidFill>
                  <a:schemeClr val="accent1"/>
                </a:solidFill>
              </a:rPr>
              <a:t>Income it distributes is generally deducted by the estate and taxed to the beneficiaries instead. </a:t>
            </a:r>
          </a:p>
        </p:txBody>
      </p:sp>
      <p:pic>
        <p:nvPicPr>
          <p:cNvPr id="5" name="Picture 4">
            <a:extLst>
              <a:ext uri="{FF2B5EF4-FFF2-40B4-BE49-F238E27FC236}">
                <a16:creationId xmlns:a16="http://schemas.microsoft.com/office/drawing/2014/main" id="{43C1BC67-83C8-6FCA-94D4-F1BDC449F2B2}"/>
              </a:ext>
            </a:extLst>
          </p:cNvPr>
          <p:cNvPicPr>
            <a:picLocks noChangeAspect="1"/>
          </p:cNvPicPr>
          <p:nvPr/>
        </p:nvPicPr>
        <p:blipFill>
          <a:blip r:embed="rId2"/>
          <a:stretch>
            <a:fillRect/>
          </a:stretch>
        </p:blipFill>
        <p:spPr>
          <a:xfrm>
            <a:off x="6836228" y="0"/>
            <a:ext cx="5355771" cy="6858000"/>
          </a:xfrm>
          <a:prstGeom prst="rect">
            <a:avLst/>
          </a:prstGeom>
        </p:spPr>
      </p:pic>
      <p:cxnSp>
        <p:nvCxnSpPr>
          <p:cNvPr id="7" name="Straight Connector 6">
            <a:extLst>
              <a:ext uri="{FF2B5EF4-FFF2-40B4-BE49-F238E27FC236}">
                <a16:creationId xmlns:a16="http://schemas.microsoft.com/office/drawing/2014/main" id="{CB70F78D-99F3-81DE-7299-AAAD80E1B9A8}"/>
              </a:ext>
            </a:extLst>
          </p:cNvPr>
          <p:cNvCxnSpPr/>
          <p:nvPr/>
        </p:nvCxnSpPr>
        <p:spPr>
          <a:xfrm>
            <a:off x="729343" y="1045029"/>
            <a:ext cx="4985657" cy="0"/>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405492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E5193-FE68-9B79-C7D5-A8B1CACEAA49}"/>
            </a:ext>
          </a:extLst>
        </p:cNvPr>
        <p:cNvGrpSpPr/>
        <p:nvPr/>
      </p:nvGrpSpPr>
      <p:grpSpPr>
        <a:xfrm>
          <a:off x="0" y="0"/>
          <a:ext cx="0" cy="0"/>
          <a:chOff x="0" y="0"/>
          <a:chExt cx="0" cy="0"/>
        </a:xfrm>
      </p:grpSpPr>
      <p:pic>
        <p:nvPicPr>
          <p:cNvPr id="5" name="Picture 4" descr="Military Finances 101: Inheritance and Estate Taxes. Do You Know the  Difference? — C.L. Sheldon &amp; Company">
            <a:extLst>
              <a:ext uri="{FF2B5EF4-FFF2-40B4-BE49-F238E27FC236}">
                <a16:creationId xmlns:a16="http://schemas.microsoft.com/office/drawing/2014/main" id="{CAEDA435-30CC-76B7-6FF6-D882455DBC07}"/>
              </a:ext>
            </a:extLst>
          </p:cNvPr>
          <p:cNvPicPr>
            <a:picLocks noChangeAspect="1"/>
          </p:cNvPicPr>
          <p:nvPr/>
        </p:nvPicPr>
        <p:blipFill>
          <a:blip r:embed="rId2"/>
          <a:stretch>
            <a:fillRect/>
          </a:stretch>
        </p:blipFill>
        <p:spPr>
          <a:xfrm>
            <a:off x="0" y="1233788"/>
            <a:ext cx="12192000" cy="6640286"/>
          </a:xfrm>
          <a:prstGeom prst="rect">
            <a:avLst/>
          </a:prstGeom>
        </p:spPr>
      </p:pic>
      <p:sp>
        <p:nvSpPr>
          <p:cNvPr id="2" name="Title 1">
            <a:extLst>
              <a:ext uri="{FF2B5EF4-FFF2-40B4-BE49-F238E27FC236}">
                <a16:creationId xmlns:a16="http://schemas.microsoft.com/office/drawing/2014/main" id="{30475FB5-D2AE-1166-8B5C-5C13ACFBAF03}"/>
              </a:ext>
            </a:extLst>
          </p:cNvPr>
          <p:cNvSpPr>
            <a:spLocks noGrp="1"/>
          </p:cNvSpPr>
          <p:nvPr>
            <p:ph type="title" idx="100"/>
          </p:nvPr>
        </p:nvSpPr>
        <p:spPr>
          <a:xfrm>
            <a:off x="415835" y="545810"/>
            <a:ext cx="5135879" cy="822960"/>
          </a:xfrm>
        </p:spPr>
        <p:txBody>
          <a:bodyPr/>
          <a:lstStyle/>
          <a:p>
            <a:pPr algn="l"/>
            <a:r>
              <a:rPr lang="en-US" sz="3200" dirty="0">
                <a:effectLst>
                  <a:outerShdw blurRad="38100" dist="38100" dir="2700000" algn="tl">
                    <a:srgbClr val="000000">
                      <a:alpha val="43137"/>
                    </a:srgbClr>
                  </a:outerShdw>
                </a:effectLst>
              </a:rPr>
              <a:t>The Estate as a Taxpayer</a:t>
            </a:r>
          </a:p>
        </p:txBody>
      </p:sp>
      <p:sp>
        <p:nvSpPr>
          <p:cNvPr id="4" name="TextBox 3">
            <a:extLst>
              <a:ext uri="{FF2B5EF4-FFF2-40B4-BE49-F238E27FC236}">
                <a16:creationId xmlns:a16="http://schemas.microsoft.com/office/drawing/2014/main" id="{4E731DD4-CF14-39BC-C8CB-CB9F1B345D60}"/>
              </a:ext>
            </a:extLst>
          </p:cNvPr>
          <p:cNvSpPr txBox="1"/>
          <p:nvPr/>
        </p:nvSpPr>
        <p:spPr>
          <a:xfrm>
            <a:off x="415835" y="1233788"/>
            <a:ext cx="6224453" cy="4985980"/>
          </a:xfrm>
          <a:prstGeom prst="rect">
            <a:avLst/>
          </a:prstGeom>
          <a:solidFill>
            <a:srgbClr val="FFFFFF">
              <a:alpha val="65000"/>
            </a:srgbClr>
          </a:solidFill>
        </p:spPr>
        <p:txBody>
          <a:bodyPr wrap="square">
            <a:spAutoFit/>
          </a:bodyPr>
          <a:lstStyle/>
          <a:p>
            <a:pPr>
              <a:spcBef>
                <a:spcPts val="600"/>
              </a:spcBef>
              <a:spcAft>
                <a:spcPts val="600"/>
              </a:spcAft>
            </a:pPr>
            <a:r>
              <a:rPr lang="en-US" sz="2400" b="1" dirty="0">
                <a:solidFill>
                  <a:schemeClr val="bg2">
                    <a:lumMod val="10000"/>
                  </a:schemeClr>
                </a:solidFill>
              </a:rPr>
              <a:t>Filing: </a:t>
            </a:r>
            <a:r>
              <a:rPr lang="en-US" sz="2400" dirty="0">
                <a:solidFill>
                  <a:schemeClr val="bg2">
                    <a:lumMod val="10000"/>
                  </a:schemeClr>
                </a:solidFill>
              </a:rPr>
              <a:t>Form 1041 is required if the estate’s gross income is $600 or more, or if any beneficiary is a nonresident alien. The estate needs its own EIN.</a:t>
            </a:r>
          </a:p>
          <a:p>
            <a:pPr>
              <a:spcBef>
                <a:spcPts val="600"/>
              </a:spcBef>
              <a:spcAft>
                <a:spcPts val="600"/>
              </a:spcAft>
            </a:pPr>
            <a:r>
              <a:rPr lang="en-US" sz="2400" b="1" dirty="0">
                <a:solidFill>
                  <a:schemeClr val="bg2">
                    <a:lumMod val="10000"/>
                  </a:schemeClr>
                </a:solidFill>
              </a:rPr>
              <a:t>Tax year: </a:t>
            </a:r>
            <a:r>
              <a:rPr lang="en-US" sz="2400" dirty="0">
                <a:solidFill>
                  <a:schemeClr val="bg2">
                    <a:lumMod val="10000"/>
                  </a:schemeClr>
                </a:solidFill>
              </a:rPr>
              <a:t>unlike a trust, an estate may choose a fiscal year ending on the last day of any month, as long as the first year is no longer than 12 months. </a:t>
            </a:r>
          </a:p>
          <a:p>
            <a:pPr>
              <a:spcBef>
                <a:spcPts val="600"/>
              </a:spcBef>
              <a:spcAft>
                <a:spcPts val="600"/>
              </a:spcAft>
            </a:pPr>
            <a:r>
              <a:rPr lang="en-US" sz="2400" b="1" dirty="0">
                <a:solidFill>
                  <a:schemeClr val="bg2">
                    <a:lumMod val="10000"/>
                  </a:schemeClr>
                </a:solidFill>
              </a:rPr>
              <a:t>This can defer the beneficiaries’ tax:</a:t>
            </a:r>
            <a:r>
              <a:rPr lang="en-US" sz="2400" dirty="0">
                <a:solidFill>
                  <a:schemeClr val="bg2">
                    <a:lumMod val="10000"/>
                  </a:schemeClr>
                </a:solidFill>
              </a:rPr>
              <a:t> </a:t>
            </a:r>
          </a:p>
          <a:p>
            <a:pPr>
              <a:spcBef>
                <a:spcPts val="600"/>
              </a:spcBef>
              <a:spcAft>
                <a:spcPts val="600"/>
              </a:spcAft>
            </a:pPr>
            <a:r>
              <a:rPr lang="en-US" sz="2400" dirty="0">
                <a:solidFill>
                  <a:schemeClr val="bg2">
                    <a:lumMod val="10000"/>
                  </a:schemeClr>
                </a:solidFill>
              </a:rPr>
              <a:t>For example, if the decedent dies March 1, 2026, the estate elects a February 28, 2027, year-end, which pushes distributions made even in 2026 that year onto the beneficiaries’ 2027 tax return</a:t>
            </a:r>
          </a:p>
        </p:txBody>
      </p:sp>
    </p:spTree>
    <p:extLst>
      <p:ext uri="{BB962C8B-B14F-4D97-AF65-F5344CB8AC3E}">
        <p14:creationId xmlns:p14="http://schemas.microsoft.com/office/powerpoint/2010/main" val="261041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994B2-DD0E-84E4-4A82-1A0EBE1C39B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70EBB90-CB22-2312-57CD-B83A0E49E721}"/>
              </a:ext>
            </a:extLst>
          </p:cNvPr>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bg2">
                    <a:lumMod val="50000"/>
                  </a:schemeClr>
                </a:solidFill>
                <a:effectLst>
                  <a:outerShdw blurRad="38100" dist="38100" dir="2700000" algn="tl">
                    <a:srgbClr val="000000">
                      <a:alpha val="43137"/>
                    </a:srgbClr>
                  </a:outerShdw>
                </a:effectLst>
              </a:rPr>
              <a:t>The decedent's final return</a:t>
            </a:r>
            <a:endParaRPr lang="en-US" sz="3400" dirty="0">
              <a:solidFill>
                <a:schemeClr val="bg2">
                  <a:lumMod val="50000"/>
                </a:schemeClr>
              </a:solidFill>
              <a:effectLst>
                <a:outerShdw blurRad="38100" dist="38100" dir="2700000" algn="tl">
                  <a:srgbClr val="000000">
                    <a:alpha val="43137"/>
                  </a:srgbClr>
                </a:outerShdw>
              </a:effectLst>
            </a:endParaRPr>
          </a:p>
        </p:txBody>
      </p:sp>
      <p:sp>
        <p:nvSpPr>
          <p:cNvPr id="12" name="Shape 10">
            <a:extLst>
              <a:ext uri="{FF2B5EF4-FFF2-40B4-BE49-F238E27FC236}">
                <a16:creationId xmlns:a16="http://schemas.microsoft.com/office/drawing/2014/main" id="{2C1F3777-B2B0-8879-BE88-11D1BF74F85F}"/>
              </a:ext>
            </a:extLst>
          </p:cNvPr>
          <p:cNvSpPr/>
          <p:nvPr/>
        </p:nvSpPr>
        <p:spPr>
          <a:xfrm>
            <a:off x="548640" y="1417320"/>
            <a:ext cx="11064240" cy="4206240"/>
          </a:xfrm>
          <a:prstGeom prst="roundRect">
            <a:avLst>
              <a:gd name="adj" fmla="val 1739"/>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3" name="Text 11">
            <a:extLst>
              <a:ext uri="{FF2B5EF4-FFF2-40B4-BE49-F238E27FC236}">
                <a16:creationId xmlns:a16="http://schemas.microsoft.com/office/drawing/2014/main" id="{67CEC2D1-E480-27FD-F69A-EDBCF9EDC633}"/>
              </a:ext>
            </a:extLst>
          </p:cNvPr>
          <p:cNvSpPr txBox="1"/>
          <p:nvPr/>
        </p:nvSpPr>
        <p:spPr>
          <a:xfrm>
            <a:off x="954936" y="1760220"/>
            <a:ext cx="41148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1D1E"/>
                </a:solidFill>
                <a:effectLst/>
                <a:uLnTx/>
                <a:uFillTx/>
                <a:latin typeface="Cambria" pitchFamily="34" charset="0"/>
                <a:ea typeface="Cambria" pitchFamily="34" charset="-122"/>
                <a:cs typeface="Cambria" pitchFamily="34" charset="-120"/>
              </a:rPr>
              <a:t>Year of death</a:t>
            </a:r>
            <a:endParaRPr kumimoji="0" lang="en-US" sz="16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4" name="Shape 12">
            <a:extLst>
              <a:ext uri="{FF2B5EF4-FFF2-40B4-BE49-F238E27FC236}">
                <a16:creationId xmlns:a16="http://schemas.microsoft.com/office/drawing/2014/main" id="{30A4679D-683A-A9C9-8493-306FEB269A39}"/>
              </a:ext>
            </a:extLst>
          </p:cNvPr>
          <p:cNvSpPr/>
          <p:nvPr/>
        </p:nvSpPr>
        <p:spPr>
          <a:xfrm>
            <a:off x="877006" y="2651760"/>
            <a:ext cx="6211951" cy="640080"/>
          </a:xfrm>
          <a:prstGeom prst="rect">
            <a:avLst/>
          </a:prstGeom>
          <a:solidFill>
            <a:srgbClr val="FF0000"/>
          </a:solidFill>
          <a:ln w="12700">
            <a:solidFill>
              <a:schemeClr val="accent1"/>
            </a:solidFill>
            <a:prstDash val="solid"/>
          </a:ln>
          <a:effectLst>
            <a:outerShdw blurRad="50800" dist="50800" dir="5400000" algn="ctr" rotWithShape="0">
              <a:srgbClr val="000000">
                <a:alpha val="99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5" name="Text 13">
            <a:extLst>
              <a:ext uri="{FF2B5EF4-FFF2-40B4-BE49-F238E27FC236}">
                <a16:creationId xmlns:a16="http://schemas.microsoft.com/office/drawing/2014/main" id="{B35821FD-0EAD-79BD-0C76-17C8F9B14EFD}"/>
              </a:ext>
            </a:extLst>
          </p:cNvPr>
          <p:cNvSpPr txBox="1"/>
          <p:nvPr/>
        </p:nvSpPr>
        <p:spPr>
          <a:xfrm>
            <a:off x="2748541" y="2651760"/>
            <a:ext cx="246888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a:ea typeface="+mn-ea"/>
                <a:cs typeface="+mn-cs"/>
              </a:rPr>
              <a:t>Final return period</a:t>
            </a:r>
            <a:endParaRPr kumimoji="0" lang="en-US" sz="14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6" name="Shape 14">
            <a:extLst>
              <a:ext uri="{FF2B5EF4-FFF2-40B4-BE49-F238E27FC236}">
                <a16:creationId xmlns:a16="http://schemas.microsoft.com/office/drawing/2014/main" id="{B3B9D6C8-7DC9-E58D-B774-A1BA3FA03C03}"/>
              </a:ext>
            </a:extLst>
          </p:cNvPr>
          <p:cNvSpPr/>
          <p:nvPr/>
        </p:nvSpPr>
        <p:spPr>
          <a:xfrm>
            <a:off x="7088956" y="2651760"/>
            <a:ext cx="4114799" cy="640080"/>
          </a:xfrm>
          <a:prstGeom prst="rect">
            <a:avLst/>
          </a:prstGeom>
          <a:solidFill>
            <a:schemeClr val="tx1">
              <a:lumMod val="75000"/>
              <a:lumOff val="25000"/>
            </a:schemeClr>
          </a:solidFill>
          <a:ln w="12700">
            <a:solidFill>
              <a:schemeClr val="accent6"/>
            </a:solidFill>
            <a:prstDash val="solid"/>
          </a:ln>
          <a:effectLst>
            <a:outerShdw blurRad="50800" dist="50800" dir="5400000" algn="ctr" rotWithShape="0">
              <a:srgbClr val="000000">
                <a:alpha val="99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7" name="Text 15">
            <a:extLst>
              <a:ext uri="{FF2B5EF4-FFF2-40B4-BE49-F238E27FC236}">
                <a16:creationId xmlns:a16="http://schemas.microsoft.com/office/drawing/2014/main" id="{BFDD27B9-6520-5A89-0F85-C7A42FD0B883}"/>
              </a:ext>
            </a:extLst>
          </p:cNvPr>
          <p:cNvSpPr txBox="1"/>
          <p:nvPr/>
        </p:nvSpPr>
        <p:spPr>
          <a:xfrm>
            <a:off x="8323396" y="2651760"/>
            <a:ext cx="164592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mn-cs"/>
              </a:rPr>
              <a:t>After death</a:t>
            </a:r>
          </a:p>
        </p:txBody>
      </p:sp>
      <p:sp>
        <p:nvSpPr>
          <p:cNvPr id="18" name="Text 16">
            <a:extLst>
              <a:ext uri="{FF2B5EF4-FFF2-40B4-BE49-F238E27FC236}">
                <a16:creationId xmlns:a16="http://schemas.microsoft.com/office/drawing/2014/main" id="{5FB673B4-AFB2-D80F-B3B4-8804F5BBBDFD}"/>
              </a:ext>
            </a:extLst>
          </p:cNvPr>
          <p:cNvSpPr txBox="1"/>
          <p:nvPr/>
        </p:nvSpPr>
        <p:spPr>
          <a:xfrm>
            <a:off x="954936" y="3664670"/>
            <a:ext cx="109728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A4446"/>
                </a:solidFill>
                <a:effectLst/>
                <a:uLnTx/>
                <a:uFillTx/>
                <a:latin typeface="Calibri"/>
                <a:ea typeface="+mn-ea"/>
                <a:cs typeface="+mn-cs"/>
              </a:rPr>
              <a:t>Jan 1</a:t>
            </a:r>
            <a:endParaRPr kumimoji="0" lang="en-US" sz="20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9" name="Text 17">
            <a:extLst>
              <a:ext uri="{FF2B5EF4-FFF2-40B4-BE49-F238E27FC236}">
                <a16:creationId xmlns:a16="http://schemas.microsoft.com/office/drawing/2014/main" id="{D33876E7-03F4-B46C-47DD-5668E6F49398}"/>
              </a:ext>
            </a:extLst>
          </p:cNvPr>
          <p:cNvSpPr txBox="1"/>
          <p:nvPr/>
        </p:nvSpPr>
        <p:spPr>
          <a:xfrm>
            <a:off x="5918148" y="3680460"/>
            <a:ext cx="182880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B1E2B"/>
                </a:solidFill>
                <a:effectLst/>
                <a:uLnTx/>
                <a:uFillTx/>
                <a:latin typeface="Calibri"/>
                <a:ea typeface="+mn-ea"/>
                <a:cs typeface="+mn-cs"/>
              </a:rPr>
              <a:t>Date of death</a:t>
            </a:r>
            <a:endParaRPr kumimoji="0" lang="en-US" sz="2000" b="0" i="0" u="none" strike="noStrike" kern="1200" cap="none" spc="0" normalizeH="0" baseline="0" noProof="0" dirty="0">
              <a:ln>
                <a:noFill/>
              </a:ln>
              <a:solidFill>
                <a:srgbClr val="1F1D1E"/>
              </a:solidFill>
              <a:effectLst/>
              <a:uLnTx/>
              <a:uFillTx/>
              <a:latin typeface="Calibri"/>
              <a:ea typeface="+mn-ea"/>
              <a:cs typeface="+mn-cs"/>
            </a:endParaRPr>
          </a:p>
        </p:txBody>
      </p:sp>
      <p:sp>
        <p:nvSpPr>
          <p:cNvPr id="20" name="Text 18">
            <a:extLst>
              <a:ext uri="{FF2B5EF4-FFF2-40B4-BE49-F238E27FC236}">
                <a16:creationId xmlns:a16="http://schemas.microsoft.com/office/drawing/2014/main" id="{5AF030A7-4162-1F64-21AE-9C7EBBAF1471}"/>
              </a:ext>
            </a:extLst>
          </p:cNvPr>
          <p:cNvSpPr txBox="1"/>
          <p:nvPr/>
        </p:nvSpPr>
        <p:spPr>
          <a:xfrm>
            <a:off x="10149840" y="3703320"/>
            <a:ext cx="914400" cy="32004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A4446"/>
                </a:solidFill>
                <a:effectLst/>
                <a:uLnTx/>
                <a:uFillTx/>
                <a:latin typeface="Calibri"/>
                <a:ea typeface="+mn-ea"/>
                <a:cs typeface="+mn-cs"/>
              </a:rPr>
              <a:t>Dec 31</a:t>
            </a:r>
            <a:endParaRPr kumimoji="0" lang="en-US" sz="2000" b="0" i="0" u="none" strike="noStrike" kern="1200" cap="none" spc="0" normalizeH="0" baseline="0" noProof="0" dirty="0">
              <a:ln>
                <a:noFill/>
              </a:ln>
              <a:solidFill>
                <a:srgbClr val="1F1D1E"/>
              </a:solidFill>
              <a:effectLst/>
              <a:uLnTx/>
              <a:uFillTx/>
              <a:latin typeface="Calibri"/>
              <a:ea typeface="+mn-ea"/>
              <a:cs typeface="+mn-cs"/>
            </a:endParaRPr>
          </a:p>
        </p:txBody>
      </p:sp>
      <p:sp>
        <p:nvSpPr>
          <p:cNvPr id="21" name="Text 19">
            <a:extLst>
              <a:ext uri="{FF2B5EF4-FFF2-40B4-BE49-F238E27FC236}">
                <a16:creationId xmlns:a16="http://schemas.microsoft.com/office/drawing/2014/main" id="{27A30641-DC70-04E7-CBEE-E5CE7AFEE1A9}"/>
              </a:ext>
            </a:extLst>
          </p:cNvPr>
          <p:cNvSpPr txBox="1"/>
          <p:nvPr/>
        </p:nvSpPr>
        <p:spPr>
          <a:xfrm>
            <a:off x="954936" y="4003564"/>
            <a:ext cx="4114800" cy="11887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A4446"/>
                </a:solidFill>
                <a:effectLst/>
                <a:uLnTx/>
                <a:uFillTx/>
                <a:latin typeface="Calibri"/>
                <a:ea typeface="+mn-ea"/>
                <a:cs typeface="+mn-cs"/>
              </a:rPr>
              <a:t>Income earned but not yet received at death is not reported here. It is IRD, taxed to whoever receives it (Section IV).</a:t>
            </a:r>
            <a:endParaRPr kumimoji="0" lang="en-US" sz="1400" b="0" i="0" u="none" strike="noStrike" kern="1200" cap="none" spc="0" normalizeH="0" baseline="0" noProof="0" dirty="0">
              <a:ln>
                <a:noFill/>
              </a:ln>
              <a:solidFill>
                <a:srgbClr val="1F1D1E"/>
              </a:solidFill>
              <a:effectLst/>
              <a:uLnTx/>
              <a:uFillTx/>
              <a:latin typeface="Calibri"/>
              <a:ea typeface="+mn-ea"/>
              <a:cs typeface="+mn-cs"/>
            </a:endParaRPr>
          </a:p>
        </p:txBody>
      </p:sp>
      <p:sp>
        <p:nvSpPr>
          <p:cNvPr id="22" name="Text 20">
            <a:extLst>
              <a:ext uri="{FF2B5EF4-FFF2-40B4-BE49-F238E27FC236}">
                <a16:creationId xmlns:a16="http://schemas.microsoft.com/office/drawing/2014/main" id="{8C5CB6BF-19B6-16CF-68F3-54B52E35C3D4}"/>
              </a:ext>
            </a:extLst>
          </p:cNvPr>
          <p:cNvSpPr txBox="1"/>
          <p:nvPr/>
        </p:nvSpPr>
        <p:spPr>
          <a:xfrm>
            <a:off x="548640" y="5989320"/>
            <a:ext cx="110642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4A4446"/>
                </a:solidFill>
                <a:effectLst/>
                <a:uLnTx/>
                <a:uFillTx/>
                <a:latin typeface="Calibri"/>
                <a:ea typeface="+mn-ea"/>
                <a:cs typeface="+mn-cs"/>
              </a:rPr>
              <a:t>Authority: 26 U.S.C. § 6012; Treas. Reg. § 1.6012-3</a:t>
            </a:r>
            <a:endParaRPr kumimoji="0" lang="en-US" sz="1000" b="0" i="0" u="none" strike="noStrike" kern="1200" cap="none" spc="0" normalizeH="0" baseline="0" noProof="0" dirty="0">
              <a:ln>
                <a:noFill/>
              </a:ln>
              <a:solidFill>
                <a:srgbClr val="1F1D1E"/>
              </a:solidFill>
              <a:effectLst/>
              <a:uLnTx/>
              <a:uFillTx/>
              <a:latin typeface="Calibri"/>
              <a:ea typeface="+mn-ea"/>
              <a:cs typeface="+mn-cs"/>
            </a:endParaRPr>
          </a:p>
        </p:txBody>
      </p:sp>
      <p:sp>
        <p:nvSpPr>
          <p:cNvPr id="25" name="Slide Number Placeholder 0">
            <a:extLst>
              <a:ext uri="{FF2B5EF4-FFF2-40B4-BE49-F238E27FC236}">
                <a16:creationId xmlns:a16="http://schemas.microsoft.com/office/drawing/2014/main" id="{237F972F-E2D3-A70E-A92F-65CCC2AFE940}"/>
              </a:ext>
            </a:extLst>
          </p:cNvPr>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000" b="0" i="0" u="none" strike="noStrike" kern="1200" cap="none" spc="0" normalizeH="0" baseline="0" noProof="0">
                <a:ln>
                  <a:noFill/>
                </a:ln>
                <a:solidFill>
                  <a:srgbClr val="4A4446"/>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000" b="0" i="0" u="none" strike="noStrike" kern="1200" cap="none" spc="0" normalizeH="0" baseline="0" noProof="0" dirty="0">
              <a:ln>
                <a:noFill/>
              </a:ln>
              <a:solidFill>
                <a:srgbClr val="4A4446"/>
              </a:solidFill>
              <a:effectLst/>
              <a:uLnTx/>
              <a:uFillTx/>
              <a:latin typeface="Calibri"/>
              <a:ea typeface="+mn-ea"/>
              <a:cs typeface="+mn-cs"/>
            </a:endParaRPr>
          </a:p>
        </p:txBody>
      </p:sp>
      <p:cxnSp>
        <p:nvCxnSpPr>
          <p:cNvPr id="4" name="Straight Arrow Connector 3">
            <a:extLst>
              <a:ext uri="{FF2B5EF4-FFF2-40B4-BE49-F238E27FC236}">
                <a16:creationId xmlns:a16="http://schemas.microsoft.com/office/drawing/2014/main" id="{661B22DB-177A-F702-1C11-2CD2A22D730B}"/>
              </a:ext>
            </a:extLst>
          </p:cNvPr>
          <p:cNvCxnSpPr/>
          <p:nvPr/>
        </p:nvCxnSpPr>
        <p:spPr>
          <a:xfrm flipV="1">
            <a:off x="6806153" y="3383280"/>
            <a:ext cx="282803" cy="277384"/>
          </a:xfrm>
          <a:prstGeom prst="straightConnector1">
            <a:avLst/>
          </a:prstGeom>
          <a:ln>
            <a:tailEnd type="triangle"/>
          </a:ln>
          <a:effectLst>
            <a:outerShdw blurRad="50800" dist="50800" dir="5400000" algn="ctr" rotWithShape="0">
              <a:srgbClr val="000000">
                <a:alpha val="99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75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9909A-91FF-4951-DD7F-5AF8ABB58D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A16A8-99AC-748A-5968-A0249C0DAAE1}"/>
              </a:ext>
            </a:extLst>
          </p:cNvPr>
          <p:cNvSpPr>
            <a:spLocks noGrp="1"/>
          </p:cNvSpPr>
          <p:nvPr>
            <p:ph type="title" idx="100"/>
          </p:nvPr>
        </p:nvSpPr>
        <p:spPr>
          <a:xfrm>
            <a:off x="799012" y="371179"/>
            <a:ext cx="11064240" cy="822960"/>
          </a:xfrm>
        </p:spPr>
        <p:txBody>
          <a:bodyPr/>
          <a:lstStyle/>
          <a:p>
            <a:pPr algn="l"/>
            <a:r>
              <a:rPr lang="en-US" dirty="0">
                <a:solidFill>
                  <a:schemeClr val="accent2">
                    <a:lumMod val="50000"/>
                  </a:schemeClr>
                </a:solidFill>
                <a:effectLst>
                  <a:outerShdw blurRad="38100" dist="38100" dir="2700000" algn="tl">
                    <a:srgbClr val="000000">
                      <a:alpha val="43137"/>
                    </a:srgbClr>
                  </a:outerShdw>
                </a:effectLst>
              </a:rPr>
              <a:t>The Estate as a Taxpayer</a:t>
            </a:r>
          </a:p>
        </p:txBody>
      </p:sp>
      <p:sp>
        <p:nvSpPr>
          <p:cNvPr id="4" name="TextBox 3">
            <a:extLst>
              <a:ext uri="{FF2B5EF4-FFF2-40B4-BE49-F238E27FC236}">
                <a16:creationId xmlns:a16="http://schemas.microsoft.com/office/drawing/2014/main" id="{6718140F-B481-0F80-8D44-EDFBF23026C9}"/>
              </a:ext>
            </a:extLst>
          </p:cNvPr>
          <p:cNvSpPr txBox="1"/>
          <p:nvPr/>
        </p:nvSpPr>
        <p:spPr>
          <a:xfrm>
            <a:off x="799012" y="1292110"/>
            <a:ext cx="6494417" cy="4862870"/>
          </a:xfrm>
          <a:prstGeom prst="rect">
            <a:avLst/>
          </a:prstGeom>
          <a:noFill/>
        </p:spPr>
        <p:txBody>
          <a:bodyPr wrap="square">
            <a:spAutoFit/>
          </a:bodyPr>
          <a:lstStyle/>
          <a:p>
            <a:pPr>
              <a:spcBef>
                <a:spcPts val="600"/>
              </a:spcBef>
              <a:spcAft>
                <a:spcPts val="600"/>
              </a:spcAft>
            </a:pPr>
            <a:r>
              <a:rPr lang="en-US" sz="2800" b="1" dirty="0">
                <a:solidFill>
                  <a:schemeClr val="accent2">
                    <a:lumMod val="50000"/>
                  </a:schemeClr>
                </a:solidFill>
              </a:rPr>
              <a:t>What’s taxed</a:t>
            </a:r>
            <a:r>
              <a:rPr lang="en-US" sz="2800" dirty="0">
                <a:solidFill>
                  <a:schemeClr val="accent2">
                    <a:lumMod val="50000"/>
                  </a:schemeClr>
                </a:solidFill>
              </a:rPr>
              <a:t>: income earned after death, such as interest, dividends, rents, business income and gains on sales. </a:t>
            </a:r>
          </a:p>
          <a:p>
            <a:pPr>
              <a:spcBef>
                <a:spcPts val="600"/>
              </a:spcBef>
              <a:spcAft>
                <a:spcPts val="600"/>
              </a:spcAft>
            </a:pPr>
            <a:r>
              <a:rPr lang="en-US" sz="2800" dirty="0">
                <a:solidFill>
                  <a:schemeClr val="accent2">
                    <a:lumMod val="50000"/>
                  </a:schemeClr>
                </a:solidFill>
              </a:rPr>
              <a:t>Income earned before death goes on the decedent’s final 1040. </a:t>
            </a:r>
          </a:p>
          <a:p>
            <a:pPr>
              <a:spcBef>
                <a:spcPts val="600"/>
              </a:spcBef>
              <a:spcAft>
                <a:spcPts val="600"/>
              </a:spcAft>
            </a:pPr>
            <a:r>
              <a:rPr lang="en-US" sz="2800" b="1" dirty="0">
                <a:solidFill>
                  <a:schemeClr val="accent2">
                    <a:lumMod val="50000"/>
                  </a:schemeClr>
                </a:solidFill>
              </a:rPr>
              <a:t>Income in respect of a decedent </a:t>
            </a:r>
            <a:r>
              <a:rPr lang="en-US" sz="2800" dirty="0">
                <a:solidFill>
                  <a:schemeClr val="accent2">
                    <a:lumMod val="50000"/>
                  </a:schemeClr>
                </a:solidFill>
              </a:rPr>
              <a:t>(IRD) is taxed to the estate when it collects it (§ 691), with the § 691(c) deduction for estate tax attributable to it.</a:t>
            </a:r>
          </a:p>
          <a:p>
            <a:pPr>
              <a:spcBef>
                <a:spcPts val="600"/>
              </a:spcBef>
              <a:spcAft>
                <a:spcPts val="600"/>
              </a:spcAft>
            </a:pPr>
            <a:r>
              <a:rPr lang="en-US" sz="2800" b="1" dirty="0">
                <a:solidFill>
                  <a:schemeClr val="accent2">
                    <a:lumMod val="50000"/>
                  </a:schemeClr>
                </a:solidFill>
              </a:rPr>
              <a:t>Exemption</a:t>
            </a:r>
            <a:r>
              <a:rPr lang="en-US" sz="2800" dirty="0">
                <a:solidFill>
                  <a:schemeClr val="accent2">
                    <a:lumMod val="50000"/>
                  </a:schemeClr>
                </a:solidFill>
              </a:rPr>
              <a:t>: $600 (§ 642(b)).</a:t>
            </a:r>
          </a:p>
        </p:txBody>
      </p:sp>
      <p:pic>
        <p:nvPicPr>
          <p:cNvPr id="5" name="Picture 4">
            <a:extLst>
              <a:ext uri="{FF2B5EF4-FFF2-40B4-BE49-F238E27FC236}">
                <a16:creationId xmlns:a16="http://schemas.microsoft.com/office/drawing/2014/main" id="{A2B0A12B-FCB9-AB97-6E46-F879D263A7FB}"/>
              </a:ext>
            </a:extLst>
          </p:cNvPr>
          <p:cNvPicPr>
            <a:picLocks noChangeAspect="1"/>
          </p:cNvPicPr>
          <p:nvPr/>
        </p:nvPicPr>
        <p:blipFill>
          <a:blip r:embed="rId2">
            <a:duotone>
              <a:prstClr val="black"/>
              <a:schemeClr val="accent2">
                <a:tint val="45000"/>
                <a:satMod val="400000"/>
              </a:schemeClr>
            </a:duotone>
          </a:blip>
          <a:stretch>
            <a:fillRect/>
          </a:stretch>
        </p:blipFill>
        <p:spPr>
          <a:xfrm>
            <a:off x="7848600" y="0"/>
            <a:ext cx="4343400" cy="6858000"/>
          </a:xfrm>
          <a:prstGeom prst="rect">
            <a:avLst/>
          </a:prstGeom>
        </p:spPr>
      </p:pic>
      <p:cxnSp>
        <p:nvCxnSpPr>
          <p:cNvPr id="7" name="Straight Connector 6">
            <a:extLst>
              <a:ext uri="{FF2B5EF4-FFF2-40B4-BE49-F238E27FC236}">
                <a16:creationId xmlns:a16="http://schemas.microsoft.com/office/drawing/2014/main" id="{95410E35-F4B5-E510-6978-9332A9F4E762}"/>
              </a:ext>
            </a:extLst>
          </p:cNvPr>
          <p:cNvCxnSpPr/>
          <p:nvPr/>
        </p:nvCxnSpPr>
        <p:spPr>
          <a:xfrm>
            <a:off x="925286" y="1158192"/>
            <a:ext cx="5268685"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187777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99B30-9DC0-63F1-000F-C28419DEBBBC}"/>
              </a:ext>
            </a:extLst>
          </p:cNvPr>
          <p:cNvSpPr>
            <a:spLocks noGrp="1"/>
          </p:cNvSpPr>
          <p:nvPr>
            <p:ph type="title" idx="100"/>
          </p:nvPr>
        </p:nvSpPr>
        <p:spPr/>
        <p:txBody>
          <a:bodyPr/>
          <a:lstStyle/>
          <a:p>
            <a:pPr algn="l"/>
            <a:r>
              <a:rPr lang="en-US" dirty="0">
                <a:solidFill>
                  <a:schemeClr val="bg2"/>
                </a:solidFill>
                <a:effectLst>
                  <a:outerShdw blurRad="38100" dist="38100" dir="2700000" algn="tl">
                    <a:srgbClr val="000000">
                      <a:alpha val="43137"/>
                    </a:srgbClr>
                  </a:outerShdw>
                </a:effectLst>
              </a:rPr>
              <a:t>The Estate as a Taxpayer</a:t>
            </a:r>
          </a:p>
        </p:txBody>
      </p:sp>
      <p:sp>
        <p:nvSpPr>
          <p:cNvPr id="4" name="TextBox 3">
            <a:extLst>
              <a:ext uri="{FF2B5EF4-FFF2-40B4-BE49-F238E27FC236}">
                <a16:creationId xmlns:a16="http://schemas.microsoft.com/office/drawing/2014/main" id="{6F3EB246-045B-9A0D-410B-06AC60F908F5}"/>
              </a:ext>
            </a:extLst>
          </p:cNvPr>
          <p:cNvSpPr txBox="1"/>
          <p:nvPr/>
        </p:nvSpPr>
        <p:spPr>
          <a:xfrm>
            <a:off x="720635" y="1090205"/>
            <a:ext cx="10981508" cy="2400657"/>
          </a:xfrm>
          <a:prstGeom prst="rect">
            <a:avLst/>
          </a:prstGeom>
          <a:noFill/>
        </p:spPr>
        <p:txBody>
          <a:bodyPr wrap="square">
            <a:spAutoFit/>
          </a:bodyPr>
          <a:lstStyle/>
          <a:p>
            <a:pPr rtl="0">
              <a:spcBef>
                <a:spcPts val="600"/>
              </a:spcBef>
              <a:spcAft>
                <a:spcPts val="600"/>
              </a:spcAft>
              <a:buNone/>
            </a:pPr>
            <a:r>
              <a:rPr lang="en-US" sz="2800" dirty="0">
                <a:solidFill>
                  <a:schemeClr val="bg2"/>
                </a:solidFill>
              </a:rPr>
              <a:t>Under § 642(g), administration expenses and casualty or theft losses can be deducted on the estate tax return (Form 706) or the estate’s income tax return (Form 1041), but not both. </a:t>
            </a:r>
          </a:p>
          <a:p>
            <a:pPr rtl="0">
              <a:spcBef>
                <a:spcPts val="600"/>
              </a:spcBef>
              <a:spcAft>
                <a:spcPts val="600"/>
              </a:spcAft>
              <a:buNone/>
            </a:pPr>
            <a:r>
              <a:rPr lang="en-US" sz="2800" dirty="0">
                <a:solidFill>
                  <a:schemeClr val="bg2"/>
                </a:solidFill>
              </a:rPr>
              <a:t>The one major exception is “deductions in respect of a decedent,” which can be taken on both.</a:t>
            </a:r>
          </a:p>
        </p:txBody>
      </p:sp>
      <p:pic>
        <p:nvPicPr>
          <p:cNvPr id="6" name="Picture 5">
            <a:extLst>
              <a:ext uri="{FF2B5EF4-FFF2-40B4-BE49-F238E27FC236}">
                <a16:creationId xmlns:a16="http://schemas.microsoft.com/office/drawing/2014/main" id="{AA80CA51-CA9A-19BE-0C00-1C20A4929AE0}"/>
              </a:ext>
            </a:extLst>
          </p:cNvPr>
          <p:cNvPicPr>
            <a:picLocks noChangeAspect="1"/>
          </p:cNvPicPr>
          <p:nvPr/>
        </p:nvPicPr>
        <p:blipFill>
          <a:blip r:embed="rId2"/>
          <a:stretch>
            <a:fillRect/>
          </a:stretch>
        </p:blipFill>
        <p:spPr>
          <a:xfrm>
            <a:off x="0" y="3714376"/>
            <a:ext cx="12192000" cy="4305300"/>
          </a:xfrm>
          <a:prstGeom prst="rect">
            <a:avLst/>
          </a:prstGeom>
        </p:spPr>
      </p:pic>
    </p:spTree>
    <p:extLst>
      <p:ext uri="{BB962C8B-B14F-4D97-AF65-F5344CB8AC3E}">
        <p14:creationId xmlns:p14="http://schemas.microsoft.com/office/powerpoint/2010/main" val="313985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29FE-8A5D-1AE7-5282-1EB4D0813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E2563-F12E-81A3-D3B9-87B76B6D3CBE}"/>
              </a:ext>
            </a:extLst>
          </p:cNvPr>
          <p:cNvSpPr>
            <a:spLocks noGrp="1"/>
          </p:cNvSpPr>
          <p:nvPr>
            <p:ph type="title" idx="100"/>
          </p:nvPr>
        </p:nvSpPr>
        <p:spPr/>
        <p:txBody>
          <a:bodyPr/>
          <a:lstStyle/>
          <a:p>
            <a:r>
              <a:rPr lang="en-US" dirty="0">
                <a:effectLst>
                  <a:outerShdw blurRad="38100" dist="38100" dir="2700000" algn="tl">
                    <a:srgbClr val="000000">
                      <a:alpha val="43137"/>
                    </a:srgbClr>
                  </a:outerShdw>
                </a:effectLst>
              </a:rPr>
              <a:t>The Estate as a Taxpayer</a:t>
            </a:r>
          </a:p>
        </p:txBody>
      </p:sp>
      <p:sp>
        <p:nvSpPr>
          <p:cNvPr id="4" name="TextBox 3">
            <a:extLst>
              <a:ext uri="{FF2B5EF4-FFF2-40B4-BE49-F238E27FC236}">
                <a16:creationId xmlns:a16="http://schemas.microsoft.com/office/drawing/2014/main" id="{0F82E089-50F2-0B1F-8A2C-06DA780B3A14}"/>
              </a:ext>
            </a:extLst>
          </p:cNvPr>
          <p:cNvSpPr txBox="1"/>
          <p:nvPr/>
        </p:nvSpPr>
        <p:spPr>
          <a:xfrm>
            <a:off x="805543" y="1365006"/>
            <a:ext cx="10807337" cy="4708981"/>
          </a:xfrm>
          <a:prstGeom prst="rect">
            <a:avLst/>
          </a:prstGeom>
        </p:spPr>
        <p:style>
          <a:lnRef idx="2">
            <a:schemeClr val="accent4"/>
          </a:lnRef>
          <a:fillRef idx="0">
            <a:schemeClr val="accent4"/>
          </a:fillRef>
          <a:effectRef idx="1">
            <a:schemeClr val="accent4"/>
          </a:effectRef>
          <a:fontRef idx="minor">
            <a:schemeClr val="tx1"/>
          </a:fontRef>
        </p:style>
        <p:txBody>
          <a:bodyPr wrap="square">
            <a:spAutoFit/>
          </a:bodyPr>
          <a:lstStyle/>
          <a:p>
            <a:pPr rtl="0">
              <a:spcBef>
                <a:spcPts val="600"/>
              </a:spcBef>
              <a:spcAft>
                <a:spcPts val="600"/>
              </a:spcAft>
              <a:buNone/>
            </a:pPr>
            <a:r>
              <a:rPr lang="en-US" sz="2000" b="1" dirty="0">
                <a:solidFill>
                  <a:schemeClr val="accent1"/>
                </a:solidFill>
              </a:rPr>
              <a:t>The general rule: pick one return per item</a:t>
            </a:r>
          </a:p>
          <a:p>
            <a:pPr marL="342900" lvl="0" indent="-342900" rtl="0">
              <a:spcBef>
                <a:spcPts val="600"/>
              </a:spcBef>
              <a:spcAft>
                <a:spcPts val="600"/>
              </a:spcAft>
              <a:buFont typeface="Arial" panose="020B0604020202020204" pitchFamily="34" charset="0"/>
              <a:buChar char="•"/>
            </a:pPr>
            <a:r>
              <a:rPr lang="en-US" sz="2000" b="1" dirty="0">
                <a:solidFill>
                  <a:schemeClr val="accent1"/>
                </a:solidFill>
              </a:rPr>
              <a:t>What it covers</a:t>
            </a:r>
            <a:r>
              <a:rPr lang="en-US" sz="2000" b="1" dirty="0"/>
              <a:t>:</a:t>
            </a:r>
            <a:r>
              <a:rPr lang="en-US" sz="2000" dirty="0"/>
              <a:t> administration expenses that are deductible on the 706 under § 2053(a)(2), and losses deductible under § 2054. </a:t>
            </a:r>
          </a:p>
          <a:p>
            <a:pPr marL="342900" lvl="0" indent="-342900" rtl="0">
              <a:spcBef>
                <a:spcPts val="600"/>
              </a:spcBef>
              <a:spcAft>
                <a:spcPts val="600"/>
              </a:spcAft>
              <a:buFont typeface="Arial" panose="020B0604020202020204" pitchFamily="34" charset="0"/>
              <a:buChar char="•"/>
            </a:pPr>
            <a:r>
              <a:rPr lang="en-US" sz="2000" b="1" dirty="0">
                <a:solidFill>
                  <a:schemeClr val="accent1">
                    <a:lumMod val="75000"/>
                  </a:schemeClr>
                </a:solidFill>
              </a:rPr>
              <a:t>Examples</a:t>
            </a:r>
            <a:r>
              <a:rPr lang="en-US" sz="2000" dirty="0"/>
              <a:t> are executor’s commissions, attorney and accountant fees, appraisal fees and court costs.</a:t>
            </a:r>
          </a:p>
          <a:p>
            <a:pPr marL="342900" lvl="0" indent="-342900" rtl="0">
              <a:spcBef>
                <a:spcPts val="600"/>
              </a:spcBef>
              <a:spcAft>
                <a:spcPts val="600"/>
              </a:spcAft>
              <a:buFont typeface="Arial" panose="020B0604020202020204" pitchFamily="34" charset="0"/>
              <a:buChar char="•"/>
            </a:pPr>
            <a:r>
              <a:rPr lang="en-US" sz="2000" b="1" dirty="0">
                <a:solidFill>
                  <a:schemeClr val="accent1"/>
                </a:solidFill>
              </a:rPr>
              <a:t>How to take the 1041 deduction</a:t>
            </a:r>
            <a:r>
              <a:rPr lang="en-US" sz="2000" b="1" dirty="0"/>
              <a:t>:</a:t>
            </a:r>
            <a:r>
              <a:rPr lang="en-US" sz="2000" dirty="0"/>
              <a:t> the estate files a statement with the 1041 saying the amount has not been deducted on the 706, and waiving the right to deduct it there.</a:t>
            </a:r>
          </a:p>
          <a:p>
            <a:pPr marL="342900" lvl="0" indent="-342900" rtl="0">
              <a:spcBef>
                <a:spcPts val="600"/>
              </a:spcBef>
              <a:spcAft>
                <a:spcPts val="600"/>
              </a:spcAft>
              <a:buFont typeface="Arial" panose="020B0604020202020204" pitchFamily="34" charset="0"/>
              <a:buChar char="•"/>
            </a:pPr>
            <a:r>
              <a:rPr lang="en-US" sz="2000" b="1" dirty="0">
                <a:solidFill>
                  <a:schemeClr val="accent1"/>
                </a:solidFill>
              </a:rPr>
              <a:t>When the statement can be filed</a:t>
            </a:r>
            <a:r>
              <a:rPr lang="en-US" sz="2000" b="1" dirty="0"/>
              <a:t>:</a:t>
            </a:r>
            <a:r>
              <a:rPr lang="en-US" sz="2000" dirty="0"/>
              <a:t> at any time before the statute of limitations runs on that income tax year. Once filed, the waiver is irrevocable.</a:t>
            </a:r>
          </a:p>
          <a:p>
            <a:pPr marL="342900" lvl="0" indent="-342900" rtl="0">
              <a:spcBef>
                <a:spcPts val="600"/>
              </a:spcBef>
              <a:spcAft>
                <a:spcPts val="600"/>
              </a:spcAft>
              <a:buFont typeface="Arial" panose="020B0604020202020204" pitchFamily="34" charset="0"/>
              <a:buChar char="•"/>
            </a:pPr>
            <a:r>
              <a:rPr lang="en-US" sz="2000" b="1" dirty="0">
                <a:solidFill>
                  <a:schemeClr val="accent1"/>
                </a:solidFill>
              </a:rPr>
              <a:t>You can split</a:t>
            </a:r>
            <a:r>
              <a:rPr lang="en-US" sz="2000" b="1" dirty="0"/>
              <a:t>:</a:t>
            </a:r>
            <a:r>
              <a:rPr lang="en-US" sz="2000" dirty="0"/>
              <a:t> the choice is item by item. Some expenses can go on the 706 and others on the 1041, and even a single expense can be divided between the two returns.</a:t>
            </a:r>
          </a:p>
          <a:p>
            <a:pPr marL="342900" lvl="0" indent="-342900" rtl="0">
              <a:spcBef>
                <a:spcPts val="600"/>
              </a:spcBef>
              <a:spcAft>
                <a:spcPts val="600"/>
              </a:spcAft>
              <a:buFont typeface="Arial" panose="020B0604020202020204" pitchFamily="34" charset="0"/>
              <a:buChar char="•"/>
            </a:pPr>
            <a:r>
              <a:rPr lang="en-US" sz="2000" b="1" dirty="0">
                <a:solidFill>
                  <a:schemeClr val="accent1"/>
                </a:solidFill>
              </a:rPr>
              <a:t>Selling expenses are included</a:t>
            </a:r>
            <a:r>
              <a:rPr lang="en-US" sz="2000" b="1" dirty="0"/>
              <a:t>.</a:t>
            </a:r>
            <a:r>
              <a:rPr lang="en-US" sz="2000" dirty="0"/>
              <a:t> Using selling costs to reduce the gain on the 1041 counts as a deduction for § 642(g) purposes, so they can’t also be claimed on the 706 (Treas. Reg. § 1.642(g)-2).</a:t>
            </a:r>
          </a:p>
        </p:txBody>
      </p:sp>
    </p:spTree>
    <p:extLst>
      <p:ext uri="{BB962C8B-B14F-4D97-AF65-F5344CB8AC3E}">
        <p14:creationId xmlns:p14="http://schemas.microsoft.com/office/powerpoint/2010/main" val="164302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left)">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B97F1-3744-12F6-1708-0DD2F7A2E7F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455FD43-6AA1-1A74-312B-B2E510A9892D}"/>
              </a:ext>
            </a:extLst>
          </p:cNvPr>
          <p:cNvSpPr txBox="1"/>
          <p:nvPr/>
        </p:nvSpPr>
        <p:spPr>
          <a:xfrm>
            <a:off x="3296379" y="991365"/>
            <a:ext cx="324044" cy="830781"/>
          </a:xfrm>
          <a:prstGeom prst="rect">
            <a:avLst/>
          </a:prstGeom>
          <a:noFill/>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4799" b="0" i="0" u="none" strike="noStrike" kern="1200" cap="none" spc="0" normalizeH="0" baseline="0" noProof="0" dirty="0">
                <a:ln>
                  <a:noFill/>
                </a:ln>
                <a:solidFill>
                  <a:srgbClr val="FF0000"/>
                </a:solidFill>
                <a:effectLst/>
                <a:uLnTx/>
                <a:uFillTx/>
                <a:latin typeface="Calibri" panose="020F0502020204030204"/>
                <a:ea typeface="+mn-ea"/>
                <a:cs typeface="+mn-cs"/>
              </a:rPr>
              <a:t> </a:t>
            </a:r>
          </a:p>
        </p:txBody>
      </p:sp>
      <p:sp>
        <p:nvSpPr>
          <p:cNvPr id="10" name="TextBox 9">
            <a:extLst>
              <a:ext uri="{FF2B5EF4-FFF2-40B4-BE49-F238E27FC236}">
                <a16:creationId xmlns:a16="http://schemas.microsoft.com/office/drawing/2014/main" id="{49C196EB-9D26-6F91-E9CD-993B1E3F8104}"/>
              </a:ext>
            </a:extLst>
          </p:cNvPr>
          <p:cNvSpPr txBox="1"/>
          <p:nvPr/>
        </p:nvSpPr>
        <p:spPr>
          <a:xfrm>
            <a:off x="1014876" y="2818111"/>
            <a:ext cx="10602026" cy="3292351"/>
          </a:xfrm>
          <a:prstGeom prst="rect">
            <a:avLst/>
          </a:prstGeom>
          <a:noFill/>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Attendees will be asked to periodically verify their attendance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 order to comply with CPE/CLE guidelines.</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This involves clicking </a:t>
            </a:r>
            <a:r>
              <a:rPr kumimoji="0" lang="en-US" sz="2399"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“Still here” </a:t>
            </a: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when the pop-up arises.</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It is important that you follow all such prompts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 order to ensure that your CPE/CLE credits </a:t>
            </a:r>
            <a:b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are received in full.</a:t>
            </a:r>
          </a:p>
        </p:txBody>
      </p:sp>
      <p:pic>
        <p:nvPicPr>
          <p:cNvPr id="3" name="Picture 2">
            <a:extLst>
              <a:ext uri="{FF2B5EF4-FFF2-40B4-BE49-F238E27FC236}">
                <a16:creationId xmlns:a16="http://schemas.microsoft.com/office/drawing/2014/main" id="{426F5008-5977-3990-886B-2C8507DF814E}"/>
              </a:ext>
            </a:extLst>
          </p:cNvPr>
          <p:cNvPicPr>
            <a:picLocks noChangeAspect="1"/>
          </p:cNvPicPr>
          <p:nvPr/>
        </p:nvPicPr>
        <p:blipFill>
          <a:blip r:embed="rId3"/>
          <a:stretch>
            <a:fillRect/>
          </a:stretch>
        </p:blipFill>
        <p:spPr>
          <a:xfrm>
            <a:off x="1588" y="206737"/>
            <a:ext cx="12295186" cy="2611372"/>
          </a:xfrm>
          <a:prstGeom prst="rect">
            <a:avLst/>
          </a:prstGeom>
        </p:spPr>
      </p:pic>
    </p:spTree>
    <p:extLst>
      <p:ext uri="{BB962C8B-B14F-4D97-AF65-F5344CB8AC3E}">
        <p14:creationId xmlns:p14="http://schemas.microsoft.com/office/powerpoint/2010/main" val="902892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0"/>
          <p:cNvSpPr>
            <a:spLocks noGrp="1"/>
          </p:cNvSpPr>
          <p:nvPr>
            <p:ph type="title" idx="101" hasCustomPrompt="1"/>
          </p:nvPr>
        </p:nvSpPr>
        <p:spPr>
          <a:xfrm>
            <a:off x="731520" y="2651760"/>
            <a:ext cx="10698480" cy="1463040"/>
          </a:xfrm>
          <a:prstGeom prst="rect">
            <a:avLst/>
          </a:prstGeom>
          <a:noFill/>
          <a:ln/>
        </p:spPr>
        <p:txBody>
          <a:bodyPr wrap="square" rtlCol="0" anchor="t"/>
          <a:lstStyle/>
          <a:p>
            <a:pPr marL="0" indent="0">
              <a:buNone/>
            </a:pPr>
            <a:r>
              <a:rPr lang="en-US" sz="4000" b="1" dirty="0">
                <a:solidFill>
                  <a:schemeClr val="bg1"/>
                </a:solidFill>
              </a:rPr>
              <a:t>When an S corporation Shareholder Dies</a:t>
            </a:r>
            <a:endParaRPr lang="en-US" sz="4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1">
    <p:bg>
      <p:bgPr>
        <a:solidFill>
          <a:schemeClr val="accent3"/>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bg1">
                    <a:lumMod val="95000"/>
                  </a:schemeClr>
                </a:solidFill>
              </a:rPr>
              <a:t>Six consequences of a shareholder's death</a:t>
            </a:r>
            <a:endParaRPr lang="en-US" sz="3400" dirty="0">
              <a:solidFill>
                <a:schemeClr val="bg1">
                  <a:lumMod val="95000"/>
                </a:schemeClr>
              </a:solidFill>
            </a:endParaRPr>
          </a:p>
        </p:txBody>
      </p:sp>
      <p:sp>
        <p:nvSpPr>
          <p:cNvPr id="3" name="Shape 1"/>
          <p:cNvSpPr/>
          <p:nvPr/>
        </p:nvSpPr>
        <p:spPr>
          <a:xfrm>
            <a:off x="548640" y="1417320"/>
            <a:ext cx="3566160" cy="2057400"/>
          </a:xfrm>
          <a:prstGeom prst="roundRect">
            <a:avLst>
              <a:gd name="adj" fmla="val 3556"/>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4" name="Shape 2"/>
          <p:cNvSpPr/>
          <p:nvPr/>
        </p:nvSpPr>
        <p:spPr>
          <a:xfrm>
            <a:off x="777240" y="1645920"/>
            <a:ext cx="502920" cy="502920"/>
          </a:xfrm>
          <a:prstGeom prst="ellipse">
            <a:avLst/>
          </a:prstGeom>
          <a:solidFill>
            <a:schemeClr val="accent1"/>
          </a:solidFill>
          <a:ln w="12700">
            <a:solidFill>
              <a:schemeClr val="accent1"/>
            </a:solidFill>
            <a:prstDash val="solid"/>
          </a:ln>
        </p:spPr>
        <p:txBody>
          <a:bodyPr/>
          <a:lstStyle/>
          <a:p>
            <a:endParaRPr lang="en-US" dirty="0"/>
          </a:p>
        </p:txBody>
      </p:sp>
      <p:sp>
        <p:nvSpPr>
          <p:cNvPr id="5" name="Text 3"/>
          <p:cNvSpPr txBox="1"/>
          <p:nvPr/>
        </p:nvSpPr>
        <p:spPr>
          <a:xfrm>
            <a:off x="777240" y="1645920"/>
            <a:ext cx="502920" cy="50292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1</a:t>
            </a:r>
            <a:endParaRPr lang="en-US" sz="1500" dirty="0"/>
          </a:p>
        </p:txBody>
      </p:sp>
      <p:sp>
        <p:nvSpPr>
          <p:cNvPr id="6" name="Text 4"/>
          <p:cNvSpPr txBox="1"/>
          <p:nvPr/>
        </p:nvSpPr>
        <p:spPr>
          <a:xfrm>
            <a:off x="1417320" y="1691640"/>
            <a:ext cx="2514600" cy="1691640"/>
          </a:xfrm>
          <a:prstGeom prst="rect">
            <a:avLst/>
          </a:prstGeom>
          <a:noFill/>
          <a:ln/>
        </p:spPr>
        <p:txBody>
          <a:bodyPr wrap="square" lIns="0" tIns="0" rIns="0" bIns="0" rtlCol="0" anchor="t"/>
          <a:lstStyle/>
          <a:p>
            <a:pPr marL="0" indent="0">
              <a:spcAft>
                <a:spcPts val="600"/>
              </a:spcAft>
              <a:buNone/>
            </a:pPr>
            <a:r>
              <a:rPr lang="en-US" sz="1600" b="1" dirty="0">
                <a:solidFill>
                  <a:schemeClr val="accent1"/>
                </a:solidFill>
                <a:latin typeface="Cambria" pitchFamily="34" charset="0"/>
                <a:ea typeface="Cambria" pitchFamily="34" charset="-122"/>
                <a:cs typeface="Cambria" pitchFamily="34" charset="-120"/>
              </a:rPr>
              <a:t>Outside basis only</a:t>
            </a:r>
            <a:endParaRPr lang="en-US" sz="1600" dirty="0"/>
          </a:p>
          <a:p>
            <a:pPr marL="0" indent="0">
              <a:spcAft>
                <a:spcPts val="600"/>
              </a:spcAft>
              <a:buNone/>
            </a:pPr>
            <a:r>
              <a:rPr lang="en-US" sz="1400" dirty="0">
                <a:solidFill>
                  <a:schemeClr val="tx1"/>
                </a:solidFill>
              </a:rPr>
              <a:t>Stock steps up (or down) to FMV. No § 754 analog, so inside asset basis doesn't change.</a:t>
            </a:r>
            <a:endParaRPr lang="en-US" sz="1600" dirty="0"/>
          </a:p>
        </p:txBody>
      </p:sp>
      <p:sp>
        <p:nvSpPr>
          <p:cNvPr id="7" name="Shape 5"/>
          <p:cNvSpPr/>
          <p:nvPr/>
        </p:nvSpPr>
        <p:spPr>
          <a:xfrm>
            <a:off x="4297680" y="1417320"/>
            <a:ext cx="3566160" cy="2057400"/>
          </a:xfrm>
          <a:prstGeom prst="roundRect">
            <a:avLst>
              <a:gd name="adj" fmla="val 3556"/>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8" name="Shape 6"/>
          <p:cNvSpPr/>
          <p:nvPr/>
        </p:nvSpPr>
        <p:spPr>
          <a:xfrm>
            <a:off x="4526280" y="1645920"/>
            <a:ext cx="502920" cy="502920"/>
          </a:xfrm>
          <a:prstGeom prst="ellipse">
            <a:avLst/>
          </a:prstGeom>
          <a:solidFill>
            <a:schemeClr val="accent1"/>
          </a:solidFill>
          <a:ln w="12700">
            <a:solidFill>
              <a:schemeClr val="accent1"/>
            </a:solidFill>
            <a:prstDash val="solid"/>
          </a:ln>
        </p:spPr>
        <p:txBody>
          <a:bodyPr/>
          <a:lstStyle/>
          <a:p>
            <a:endParaRPr lang="en-US" dirty="0"/>
          </a:p>
        </p:txBody>
      </p:sp>
      <p:sp>
        <p:nvSpPr>
          <p:cNvPr id="9" name="Text 7"/>
          <p:cNvSpPr txBox="1"/>
          <p:nvPr/>
        </p:nvSpPr>
        <p:spPr>
          <a:xfrm>
            <a:off x="4526280" y="1645920"/>
            <a:ext cx="502920" cy="50292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2</a:t>
            </a:r>
            <a:endParaRPr lang="en-US" sz="1500" dirty="0"/>
          </a:p>
        </p:txBody>
      </p:sp>
      <p:sp>
        <p:nvSpPr>
          <p:cNvPr id="10" name="Text 8"/>
          <p:cNvSpPr txBox="1"/>
          <p:nvPr/>
        </p:nvSpPr>
        <p:spPr>
          <a:xfrm>
            <a:off x="5166360" y="1691640"/>
            <a:ext cx="2514600" cy="1691640"/>
          </a:xfrm>
          <a:prstGeom prst="rect">
            <a:avLst/>
          </a:prstGeom>
          <a:noFill/>
          <a:ln/>
        </p:spPr>
        <p:txBody>
          <a:bodyPr wrap="square" lIns="0" tIns="0" rIns="0" bIns="0" rtlCol="0" anchor="t"/>
          <a:lstStyle/>
          <a:p>
            <a:pPr marL="0" indent="0">
              <a:spcAft>
                <a:spcPts val="600"/>
              </a:spcAft>
              <a:buNone/>
            </a:pPr>
            <a:r>
              <a:rPr lang="en-US" sz="1600" b="1" dirty="0">
                <a:solidFill>
                  <a:schemeClr val="accent1"/>
                </a:solidFill>
                <a:latin typeface="Cambria" pitchFamily="34" charset="0"/>
                <a:ea typeface="Cambria" pitchFamily="34" charset="-122"/>
                <a:cs typeface="Cambria" pitchFamily="34" charset="-120"/>
              </a:rPr>
              <a:t>Year-of-death split</a:t>
            </a:r>
            <a:endParaRPr lang="en-US" sz="1600" dirty="0"/>
          </a:p>
          <a:p>
            <a:pPr marL="0" indent="0">
              <a:spcAft>
                <a:spcPts val="600"/>
              </a:spcAft>
              <a:buNone/>
            </a:pPr>
            <a:r>
              <a:rPr lang="en-US" sz="1400" dirty="0">
                <a:solidFill>
                  <a:schemeClr val="tx1"/>
                </a:solidFill>
              </a:rPr>
              <a:t>Income divides between the final return and the estate, per day or by closing the books.</a:t>
            </a:r>
            <a:endParaRPr lang="en-US" sz="1600" dirty="0"/>
          </a:p>
        </p:txBody>
      </p:sp>
      <p:sp>
        <p:nvSpPr>
          <p:cNvPr id="11" name="Shape 9"/>
          <p:cNvSpPr/>
          <p:nvPr/>
        </p:nvSpPr>
        <p:spPr>
          <a:xfrm>
            <a:off x="8046720" y="1417320"/>
            <a:ext cx="3566160" cy="2057400"/>
          </a:xfrm>
          <a:prstGeom prst="roundRect">
            <a:avLst>
              <a:gd name="adj" fmla="val 3556"/>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12" name="Shape 10"/>
          <p:cNvSpPr/>
          <p:nvPr/>
        </p:nvSpPr>
        <p:spPr>
          <a:xfrm>
            <a:off x="8275320" y="1645920"/>
            <a:ext cx="502920" cy="502920"/>
          </a:xfrm>
          <a:prstGeom prst="ellipse">
            <a:avLst/>
          </a:prstGeom>
          <a:solidFill>
            <a:schemeClr val="accent1"/>
          </a:solidFill>
          <a:ln w="12700">
            <a:solidFill>
              <a:schemeClr val="accent1"/>
            </a:solidFill>
            <a:prstDash val="solid"/>
          </a:ln>
        </p:spPr>
        <p:txBody>
          <a:bodyPr/>
          <a:lstStyle/>
          <a:p>
            <a:endParaRPr lang="en-US" dirty="0"/>
          </a:p>
        </p:txBody>
      </p:sp>
      <p:sp>
        <p:nvSpPr>
          <p:cNvPr id="13" name="Text 11"/>
          <p:cNvSpPr txBox="1"/>
          <p:nvPr/>
        </p:nvSpPr>
        <p:spPr>
          <a:xfrm>
            <a:off x="8275320" y="1645920"/>
            <a:ext cx="502920" cy="50292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3</a:t>
            </a:r>
            <a:endParaRPr lang="en-US" sz="1500" dirty="0"/>
          </a:p>
        </p:txBody>
      </p:sp>
      <p:sp>
        <p:nvSpPr>
          <p:cNvPr id="14" name="Text 12"/>
          <p:cNvSpPr txBox="1"/>
          <p:nvPr/>
        </p:nvSpPr>
        <p:spPr>
          <a:xfrm>
            <a:off x="8915400" y="1691640"/>
            <a:ext cx="2514600" cy="1691640"/>
          </a:xfrm>
          <a:prstGeom prst="rect">
            <a:avLst/>
          </a:prstGeom>
          <a:noFill/>
          <a:ln/>
        </p:spPr>
        <p:txBody>
          <a:bodyPr wrap="square" lIns="0" tIns="0" rIns="0" bIns="0" rtlCol="0" anchor="t"/>
          <a:lstStyle/>
          <a:p>
            <a:pPr marL="0" indent="0">
              <a:spcAft>
                <a:spcPts val="600"/>
              </a:spcAft>
              <a:buNone/>
            </a:pPr>
            <a:r>
              <a:rPr lang="en-US" sz="1600" b="1" dirty="0">
                <a:solidFill>
                  <a:schemeClr val="accent1"/>
                </a:solidFill>
                <a:latin typeface="Cambria" pitchFamily="34" charset="0"/>
                <a:ea typeface="Cambria" pitchFamily="34" charset="-122"/>
                <a:cs typeface="Cambria" pitchFamily="34" charset="-120"/>
              </a:rPr>
              <a:t>Suspended losses</a:t>
            </a:r>
            <a:endParaRPr lang="en-US" sz="1600" dirty="0"/>
          </a:p>
          <a:p>
            <a:pPr marL="0" indent="0">
              <a:spcAft>
                <a:spcPts val="600"/>
              </a:spcAft>
              <a:buNone/>
            </a:pPr>
            <a:r>
              <a:rPr lang="en-US" sz="1400" dirty="0">
                <a:solidFill>
                  <a:schemeClr val="tx1"/>
                </a:solidFill>
              </a:rPr>
              <a:t>Usable on the final return only up to date-of-death basis; the rest is lost.</a:t>
            </a:r>
            <a:endParaRPr lang="en-US" sz="1600" dirty="0"/>
          </a:p>
        </p:txBody>
      </p:sp>
      <p:sp>
        <p:nvSpPr>
          <p:cNvPr id="15" name="Shape 13"/>
          <p:cNvSpPr/>
          <p:nvPr/>
        </p:nvSpPr>
        <p:spPr>
          <a:xfrm>
            <a:off x="548640" y="3657600"/>
            <a:ext cx="3566160" cy="2057400"/>
          </a:xfrm>
          <a:prstGeom prst="roundRect">
            <a:avLst>
              <a:gd name="adj" fmla="val 3556"/>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16" name="Shape 14"/>
          <p:cNvSpPr/>
          <p:nvPr/>
        </p:nvSpPr>
        <p:spPr>
          <a:xfrm>
            <a:off x="777240" y="3886200"/>
            <a:ext cx="502920" cy="502920"/>
          </a:xfrm>
          <a:prstGeom prst="ellipse">
            <a:avLst/>
          </a:prstGeom>
          <a:solidFill>
            <a:schemeClr val="accent1"/>
          </a:solidFill>
          <a:ln w="12700">
            <a:solidFill>
              <a:schemeClr val="accent1"/>
            </a:solidFill>
            <a:prstDash val="solid"/>
          </a:ln>
        </p:spPr>
        <p:txBody>
          <a:bodyPr/>
          <a:lstStyle/>
          <a:p>
            <a:endParaRPr lang="en-US" dirty="0"/>
          </a:p>
        </p:txBody>
      </p:sp>
      <p:sp>
        <p:nvSpPr>
          <p:cNvPr id="17" name="Text 15"/>
          <p:cNvSpPr txBox="1"/>
          <p:nvPr/>
        </p:nvSpPr>
        <p:spPr>
          <a:xfrm>
            <a:off x="777240" y="3886200"/>
            <a:ext cx="502920" cy="50292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4</a:t>
            </a:r>
            <a:endParaRPr lang="en-US" sz="1500" dirty="0"/>
          </a:p>
        </p:txBody>
      </p:sp>
      <p:sp>
        <p:nvSpPr>
          <p:cNvPr id="18" name="Text 16"/>
          <p:cNvSpPr txBox="1"/>
          <p:nvPr/>
        </p:nvSpPr>
        <p:spPr>
          <a:xfrm>
            <a:off x="1417320" y="3931920"/>
            <a:ext cx="2514600" cy="1691640"/>
          </a:xfrm>
          <a:prstGeom prst="rect">
            <a:avLst/>
          </a:prstGeom>
          <a:noFill/>
          <a:ln/>
        </p:spPr>
        <p:txBody>
          <a:bodyPr wrap="square" lIns="0" tIns="0" rIns="0" bIns="0" rtlCol="0" anchor="t"/>
          <a:lstStyle/>
          <a:p>
            <a:pPr marL="0" indent="0">
              <a:spcAft>
                <a:spcPts val="600"/>
              </a:spcAft>
              <a:buNone/>
            </a:pPr>
            <a:r>
              <a:rPr lang="en-US" sz="1600" b="1" dirty="0">
                <a:solidFill>
                  <a:schemeClr val="accent1"/>
                </a:solidFill>
                <a:latin typeface="Cambria" pitchFamily="34" charset="0"/>
                <a:ea typeface="Cambria" pitchFamily="34" charset="-122"/>
                <a:cs typeface="Cambria" pitchFamily="34" charset="-120"/>
              </a:rPr>
              <a:t>IRD overlay</a:t>
            </a:r>
            <a:endParaRPr lang="en-US" sz="1600" dirty="0"/>
          </a:p>
          <a:p>
            <a:pPr marL="0" indent="0">
              <a:spcAft>
                <a:spcPts val="600"/>
              </a:spcAft>
              <a:buNone/>
            </a:pPr>
            <a:r>
              <a:rPr lang="en-US" sz="1400" dirty="0">
                <a:solidFill>
                  <a:schemeClr val="tx1"/>
                </a:solidFill>
              </a:rPr>
              <a:t>§ 1367(b)(4) treats corporate IRD items as held directly and trims the stock's step-up.</a:t>
            </a:r>
            <a:endParaRPr lang="en-US" sz="1600" dirty="0"/>
          </a:p>
        </p:txBody>
      </p:sp>
      <p:sp>
        <p:nvSpPr>
          <p:cNvPr id="19" name="Shape 17"/>
          <p:cNvSpPr/>
          <p:nvPr/>
        </p:nvSpPr>
        <p:spPr>
          <a:xfrm>
            <a:off x="4297680" y="3657600"/>
            <a:ext cx="3566160" cy="2057400"/>
          </a:xfrm>
          <a:prstGeom prst="roundRect">
            <a:avLst>
              <a:gd name="adj" fmla="val 3556"/>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20" name="Shape 18"/>
          <p:cNvSpPr/>
          <p:nvPr/>
        </p:nvSpPr>
        <p:spPr>
          <a:xfrm>
            <a:off x="4526280" y="3886200"/>
            <a:ext cx="502920" cy="502920"/>
          </a:xfrm>
          <a:prstGeom prst="ellipse">
            <a:avLst/>
          </a:prstGeom>
          <a:solidFill>
            <a:schemeClr val="accent1"/>
          </a:solidFill>
          <a:ln w="12700">
            <a:solidFill>
              <a:schemeClr val="accent1"/>
            </a:solidFill>
            <a:prstDash val="solid"/>
          </a:ln>
        </p:spPr>
        <p:txBody>
          <a:bodyPr/>
          <a:lstStyle/>
          <a:p>
            <a:endParaRPr lang="en-US" dirty="0"/>
          </a:p>
        </p:txBody>
      </p:sp>
      <p:sp>
        <p:nvSpPr>
          <p:cNvPr id="21" name="Text 19"/>
          <p:cNvSpPr txBox="1"/>
          <p:nvPr/>
        </p:nvSpPr>
        <p:spPr>
          <a:xfrm>
            <a:off x="4526280" y="3886200"/>
            <a:ext cx="502920" cy="50292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5</a:t>
            </a:r>
            <a:endParaRPr lang="en-US" sz="1500" dirty="0"/>
          </a:p>
        </p:txBody>
      </p:sp>
      <p:sp>
        <p:nvSpPr>
          <p:cNvPr id="22" name="Text 20"/>
          <p:cNvSpPr txBox="1"/>
          <p:nvPr/>
        </p:nvSpPr>
        <p:spPr>
          <a:xfrm>
            <a:off x="5166360" y="3931920"/>
            <a:ext cx="2514600" cy="1691640"/>
          </a:xfrm>
          <a:prstGeom prst="rect">
            <a:avLst/>
          </a:prstGeom>
          <a:noFill/>
          <a:ln/>
        </p:spPr>
        <p:txBody>
          <a:bodyPr wrap="square" lIns="0" tIns="0" rIns="0" bIns="0" rtlCol="0" anchor="t"/>
          <a:lstStyle/>
          <a:p>
            <a:pPr marL="0" indent="0">
              <a:spcAft>
                <a:spcPts val="600"/>
              </a:spcAft>
              <a:buNone/>
            </a:pPr>
            <a:r>
              <a:rPr lang="en-US" sz="1600" b="1" dirty="0">
                <a:solidFill>
                  <a:schemeClr val="accent1"/>
                </a:solidFill>
                <a:latin typeface="Cambria" pitchFamily="34" charset="0"/>
                <a:ea typeface="Cambria" pitchFamily="34" charset="-122"/>
                <a:cs typeface="Cambria" pitchFamily="34" charset="-120"/>
              </a:rPr>
              <a:t>S election at risk</a:t>
            </a:r>
            <a:endParaRPr lang="en-US" sz="1600" dirty="0"/>
          </a:p>
          <a:p>
            <a:pPr marL="0" indent="0">
              <a:spcAft>
                <a:spcPts val="600"/>
              </a:spcAft>
              <a:buNone/>
            </a:pPr>
            <a:r>
              <a:rPr lang="en-US" sz="1400" dirty="0">
                <a:solidFill>
                  <a:schemeClr val="tx1"/>
                </a:solidFill>
              </a:rPr>
              <a:t>Stock must stay with eligible holders: estates, certain trusts, individuals.</a:t>
            </a:r>
            <a:endParaRPr lang="en-US" sz="1600" dirty="0"/>
          </a:p>
        </p:txBody>
      </p:sp>
      <p:sp>
        <p:nvSpPr>
          <p:cNvPr id="23" name="Shape 21"/>
          <p:cNvSpPr/>
          <p:nvPr/>
        </p:nvSpPr>
        <p:spPr>
          <a:xfrm>
            <a:off x="8046720" y="3657600"/>
            <a:ext cx="3566160" cy="2057400"/>
          </a:xfrm>
          <a:prstGeom prst="roundRect">
            <a:avLst>
              <a:gd name="adj" fmla="val 3556"/>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24" name="Shape 22"/>
          <p:cNvSpPr/>
          <p:nvPr/>
        </p:nvSpPr>
        <p:spPr>
          <a:xfrm>
            <a:off x="8275320" y="3886200"/>
            <a:ext cx="502920" cy="502920"/>
          </a:xfrm>
          <a:prstGeom prst="ellipse">
            <a:avLst/>
          </a:prstGeom>
          <a:solidFill>
            <a:schemeClr val="accent1"/>
          </a:solidFill>
          <a:ln w="12700">
            <a:solidFill>
              <a:schemeClr val="accent1"/>
            </a:solidFill>
            <a:prstDash val="solid"/>
          </a:ln>
        </p:spPr>
        <p:txBody>
          <a:bodyPr/>
          <a:lstStyle/>
          <a:p>
            <a:endParaRPr lang="en-US" dirty="0"/>
          </a:p>
        </p:txBody>
      </p:sp>
      <p:sp>
        <p:nvSpPr>
          <p:cNvPr id="25" name="Text 23"/>
          <p:cNvSpPr txBox="1"/>
          <p:nvPr/>
        </p:nvSpPr>
        <p:spPr>
          <a:xfrm>
            <a:off x="8275320" y="3886200"/>
            <a:ext cx="502920" cy="502920"/>
          </a:xfrm>
          <a:prstGeom prst="rect">
            <a:avLst/>
          </a:prstGeom>
          <a:noFill/>
          <a:ln/>
        </p:spPr>
        <p:txBody>
          <a:bodyPr wrap="square" lIns="0" tIns="0" rIns="0" bIns="0" rtlCol="0" anchor="ctr"/>
          <a:lstStyle/>
          <a:p>
            <a:pPr marL="0" indent="0" algn="ctr">
              <a:buNone/>
            </a:pPr>
            <a:r>
              <a:rPr lang="en-US" sz="1500" b="1" dirty="0">
                <a:solidFill>
                  <a:schemeClr val="bg1"/>
                </a:solidFill>
                <a:latin typeface="Cambria" pitchFamily="34" charset="0"/>
                <a:ea typeface="Cambria" pitchFamily="34" charset="-122"/>
                <a:cs typeface="Cambria" pitchFamily="34" charset="-120"/>
              </a:rPr>
              <a:t>6</a:t>
            </a:r>
            <a:endParaRPr lang="en-US" sz="1500" dirty="0"/>
          </a:p>
        </p:txBody>
      </p:sp>
      <p:sp>
        <p:nvSpPr>
          <p:cNvPr id="26" name="Text 24"/>
          <p:cNvSpPr txBox="1"/>
          <p:nvPr/>
        </p:nvSpPr>
        <p:spPr>
          <a:xfrm>
            <a:off x="8915400" y="3931920"/>
            <a:ext cx="2514600" cy="1691640"/>
          </a:xfrm>
          <a:prstGeom prst="rect">
            <a:avLst/>
          </a:prstGeom>
          <a:noFill/>
          <a:ln/>
        </p:spPr>
        <p:txBody>
          <a:bodyPr wrap="square" lIns="0" tIns="0" rIns="0" bIns="0" rtlCol="0" anchor="t"/>
          <a:lstStyle/>
          <a:p>
            <a:pPr marL="0" indent="0">
              <a:spcAft>
                <a:spcPts val="600"/>
              </a:spcAft>
              <a:buNone/>
            </a:pPr>
            <a:r>
              <a:rPr lang="en-US" sz="1600" b="1" dirty="0">
                <a:solidFill>
                  <a:schemeClr val="accent1"/>
                </a:solidFill>
                <a:latin typeface="Cambria" pitchFamily="34" charset="0"/>
                <a:ea typeface="Cambria" pitchFamily="34" charset="-122"/>
                <a:cs typeface="Cambria" pitchFamily="34" charset="-120"/>
              </a:rPr>
              <a:t>Redemptions</a:t>
            </a:r>
            <a:endParaRPr lang="en-US" sz="1600" dirty="0"/>
          </a:p>
          <a:p>
            <a:pPr marL="0" indent="0">
              <a:spcAft>
                <a:spcPts val="600"/>
              </a:spcAft>
              <a:buNone/>
            </a:pPr>
            <a:r>
              <a:rPr lang="en-US" sz="1400" dirty="0">
                <a:solidFill>
                  <a:schemeClr val="tx1"/>
                </a:solidFill>
              </a:rPr>
              <a:t>§§ 303 and 302 give exchange treatment to raise cash for taxes and expenses.</a:t>
            </a:r>
            <a:endParaRPr lang="en-US" sz="1600" dirty="0"/>
          </a:p>
        </p:txBody>
      </p:sp>
      <p:sp>
        <p:nvSpPr>
          <p:cNvPr id="27" name="Text 25"/>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302, 303, 1014, 1361, 1362, 1366, 1367, 1377</a:t>
            </a:r>
            <a:endParaRPr lang="en-US" sz="1000" dirty="0"/>
          </a:p>
        </p:txBody>
      </p:sp>
      <p:sp>
        <p:nvSpPr>
          <p:cNvPr id="28"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36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9" grpId="0" animBg="1"/>
      <p:bldP spid="10" grpId="0" animBg="1"/>
      <p:bldP spid="11" grpId="0" animBg="1"/>
      <p:bldP spid="13" grpId="0" animBg="1"/>
      <p:bldP spid="14" grpId="0" animBg="1"/>
      <p:bldP spid="15" grpId="0" animBg="1"/>
      <p:bldP spid="17" grpId="0" animBg="1"/>
      <p:bldP spid="18" grpId="0" animBg="1"/>
      <p:bldP spid="19" grpId="0" animBg="1"/>
      <p:bldP spid="21" grpId="0" animBg="1"/>
      <p:bldP spid="22" grpId="0" animBg="1"/>
      <p:bldP spid="23" grpId="0" animBg="1"/>
      <p:bldP spid="25" grpId="0" animBg="1"/>
      <p:bldP spid="2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accent1"/>
                </a:solidFill>
                <a:effectLst>
                  <a:outerShdw blurRad="38100" dist="38100" dir="2700000" algn="tl">
                    <a:srgbClr val="000000">
                      <a:alpha val="43137"/>
                    </a:srgbClr>
                  </a:outerShdw>
                </a:effectLst>
              </a:rPr>
              <a:t>Allocating the year of death</a:t>
            </a:r>
            <a:endParaRPr lang="en-US" sz="3400" dirty="0">
              <a:effectLst>
                <a:outerShdw blurRad="38100" dist="38100" dir="2700000" algn="tl">
                  <a:srgbClr val="000000">
                    <a:alpha val="43137"/>
                  </a:srgbClr>
                </a:outerShdw>
              </a:effectLst>
            </a:endParaRPr>
          </a:p>
        </p:txBody>
      </p:sp>
      <p:sp>
        <p:nvSpPr>
          <p:cNvPr id="3" name="Text 1"/>
          <p:cNvSpPr txBox="1"/>
          <p:nvPr/>
        </p:nvSpPr>
        <p:spPr>
          <a:xfrm>
            <a:off x="548640" y="1417320"/>
            <a:ext cx="5394960" cy="1371600"/>
          </a:xfrm>
          <a:prstGeom prst="rect">
            <a:avLst/>
          </a:prstGeom>
          <a:noFill/>
          <a:ln/>
        </p:spPr>
        <p:txBody>
          <a:bodyPr wrap="square" lIns="0" tIns="0" rIns="0" bIns="0" rtlCol="0" anchor="t"/>
          <a:lstStyle/>
          <a:p>
            <a:pPr marL="0" indent="0">
              <a:spcAft>
                <a:spcPts val="600"/>
              </a:spcAft>
              <a:buNone/>
            </a:pPr>
            <a:r>
              <a:rPr lang="en-US" b="1" dirty="0">
                <a:solidFill>
                  <a:schemeClr val="accent1"/>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Default: per-share, per-day</a:t>
            </a:r>
            <a:endParaRPr lang="en-US" dirty="0">
              <a:effectLst>
                <a:outerShdw blurRad="38100" dist="38100" dir="2700000" algn="tl">
                  <a:srgbClr val="000000">
                    <a:alpha val="43137"/>
                  </a:srgbClr>
                </a:outerShdw>
              </a:effectLst>
            </a:endParaRPr>
          </a:p>
          <a:p>
            <a:pPr marL="0" indent="0">
              <a:spcAft>
                <a:spcPts val="600"/>
              </a:spcAft>
              <a:buNone/>
            </a:pPr>
            <a:r>
              <a:rPr lang="en-US" dirty="0">
                <a:solidFill>
                  <a:schemeClr val="tx1"/>
                </a:solidFill>
              </a:rPr>
              <a:t>Each item is spread evenly over every day of the year and divided among the shares outstanding that day. (§ 1377(a)(1))</a:t>
            </a:r>
            <a:endParaRPr lang="en-US" dirty="0"/>
          </a:p>
        </p:txBody>
      </p:sp>
      <p:sp>
        <p:nvSpPr>
          <p:cNvPr id="4" name="Text 2"/>
          <p:cNvSpPr txBox="1"/>
          <p:nvPr/>
        </p:nvSpPr>
        <p:spPr>
          <a:xfrm>
            <a:off x="548640" y="2743200"/>
            <a:ext cx="5394960" cy="1645920"/>
          </a:xfrm>
          <a:prstGeom prst="rect">
            <a:avLst/>
          </a:prstGeom>
          <a:noFill/>
          <a:ln/>
        </p:spPr>
        <p:txBody>
          <a:bodyPr wrap="square" lIns="0" tIns="0" rIns="0" bIns="0" rtlCol="0" anchor="t"/>
          <a:lstStyle/>
          <a:p>
            <a:pPr marL="0" indent="0">
              <a:spcAft>
                <a:spcPts val="600"/>
              </a:spcAft>
              <a:buNone/>
            </a:pPr>
            <a:r>
              <a:rPr lang="en-US" b="1" dirty="0">
                <a:solidFill>
                  <a:schemeClr val="accent1"/>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Election: close the books</a:t>
            </a:r>
            <a:endParaRPr lang="en-US" dirty="0">
              <a:effectLst>
                <a:outerShdw blurRad="38100" dist="38100" dir="2700000" algn="tl">
                  <a:srgbClr val="000000">
                    <a:alpha val="43137"/>
                  </a:srgbClr>
                </a:outerShdw>
              </a:effectLst>
            </a:endParaRPr>
          </a:p>
          <a:p>
            <a:pPr marL="0" indent="0">
              <a:spcAft>
                <a:spcPts val="600"/>
              </a:spcAft>
              <a:buNone/>
            </a:pPr>
            <a:r>
              <a:rPr lang="en-US" dirty="0">
                <a:solidFill>
                  <a:schemeClr val="tx1"/>
                </a:solidFill>
              </a:rPr>
              <a:t>Death ends the shareholder's entire interest. </a:t>
            </a:r>
          </a:p>
          <a:p>
            <a:pPr marL="0" indent="0">
              <a:spcAft>
                <a:spcPts val="600"/>
              </a:spcAft>
              <a:buNone/>
            </a:pPr>
            <a:r>
              <a:rPr lang="en-US" dirty="0">
                <a:solidFill>
                  <a:schemeClr val="tx1"/>
                </a:solidFill>
              </a:rPr>
              <a:t>If the corporation and all affected shareholders consent, the year splits in two at the date of death. (§ 1377(a)(2))</a:t>
            </a:r>
            <a:endParaRPr lang="en-US" dirty="0"/>
          </a:p>
        </p:txBody>
      </p:sp>
      <p:sp>
        <p:nvSpPr>
          <p:cNvPr id="5" name="Shape 3"/>
          <p:cNvSpPr/>
          <p:nvPr/>
        </p:nvSpPr>
        <p:spPr>
          <a:xfrm>
            <a:off x="487681" y="4099717"/>
            <a:ext cx="5394960" cy="1325880"/>
          </a:xfrm>
          <a:prstGeom prst="roundRect">
            <a:avLst>
              <a:gd name="adj" fmla="val 5517"/>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6" name="Text 4"/>
          <p:cNvSpPr txBox="1"/>
          <p:nvPr/>
        </p:nvSpPr>
        <p:spPr>
          <a:xfrm>
            <a:off x="716281" y="4191157"/>
            <a:ext cx="4937760" cy="1143000"/>
          </a:xfrm>
          <a:prstGeom prst="rect">
            <a:avLst/>
          </a:prstGeom>
          <a:noFill/>
          <a:ln/>
        </p:spPr>
        <p:txBody>
          <a:bodyPr wrap="square" lIns="0" tIns="0" rIns="0" bIns="0" rtlCol="0" anchor="ctr"/>
          <a:lstStyle/>
          <a:p>
            <a:pPr marL="0" indent="0">
              <a:buNone/>
            </a:pPr>
            <a:r>
              <a:rPr lang="en-US" sz="1600" dirty="0">
                <a:solidFill>
                  <a:schemeClr val="tx1"/>
                </a:solidFill>
              </a:rPr>
              <a:t>The estate's stock basis is FMV either way. The choice mainly shifts income tax between the final return and the estate, and is often neutral when property passes to the spouse.</a:t>
            </a:r>
            <a:endParaRPr lang="en-US" sz="1600" dirty="0"/>
          </a:p>
        </p:txBody>
      </p:sp>
      <p:graphicFrame>
        <p:nvGraphicFramePr>
          <p:cNvPr id="7" name="Chart 0"/>
          <p:cNvGraphicFramePr/>
          <p:nvPr>
            <p:extLst>
              <p:ext uri="{D42A27DB-BD31-4B8C-83A1-F6EECF244321}">
                <p14:modId xmlns:p14="http://schemas.microsoft.com/office/powerpoint/2010/main" val="1811568974"/>
              </p:ext>
            </p:extLst>
          </p:nvPr>
        </p:nvGraphicFramePr>
        <p:xfrm>
          <a:off x="6309360" y="1325880"/>
          <a:ext cx="530352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5"/>
          <p:cNvSpPr txBox="1"/>
          <p:nvPr/>
        </p:nvSpPr>
        <p:spPr>
          <a:xfrm>
            <a:off x="6309360" y="5029200"/>
            <a:ext cx="5303520" cy="731520"/>
          </a:xfrm>
          <a:prstGeom prst="rect">
            <a:avLst/>
          </a:prstGeom>
          <a:noFill/>
          <a:ln/>
        </p:spPr>
        <p:txBody>
          <a:bodyPr wrap="square" lIns="0" tIns="0" rIns="0" bIns="0" rtlCol="0" anchor="ctr"/>
          <a:lstStyle/>
          <a:p>
            <a:pPr marL="0" indent="0">
              <a:buNone/>
            </a:pPr>
            <a:r>
              <a:rPr lang="en-US" sz="1200" i="1" dirty="0">
                <a:solidFill>
                  <a:schemeClr val="tx2"/>
                </a:solidFill>
              </a:rPr>
              <a:t>Treatise illustration: calendar-year S corporation earns $400 in the first half and $1,200 in the second; the sole shareholder dies June 30.</a:t>
            </a:r>
            <a:endParaRPr lang="en-US" sz="1200" dirty="0"/>
          </a:p>
        </p:txBody>
      </p:sp>
      <p:sp>
        <p:nvSpPr>
          <p:cNvPr id="9" name="Text 6"/>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1366, 1377; treatise § 19:6</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37</a:t>
            </a:fld>
            <a:endParaRPr lang="en-US" dirty="0"/>
          </a:p>
        </p:txBody>
      </p:sp>
      <p:sp>
        <p:nvSpPr>
          <p:cNvPr id="10" name="TextBox 9">
            <a:extLst>
              <a:ext uri="{FF2B5EF4-FFF2-40B4-BE49-F238E27FC236}">
                <a16:creationId xmlns:a16="http://schemas.microsoft.com/office/drawing/2014/main" id="{C245D1F2-497B-6DC1-FD77-45A67ECC8020}"/>
              </a:ext>
            </a:extLst>
          </p:cNvPr>
          <p:cNvSpPr txBox="1"/>
          <p:nvPr/>
        </p:nvSpPr>
        <p:spPr>
          <a:xfrm rot="21385130">
            <a:off x="6266138" y="817924"/>
            <a:ext cx="4206451" cy="4493538"/>
          </a:xfrm>
          <a:prstGeom prst="rect">
            <a:avLst/>
          </a:prstGeom>
          <a:solidFill>
            <a:schemeClr val="bg2">
              <a:lumMod val="10000"/>
            </a:schemeClr>
          </a:solidFill>
          <a:ln>
            <a:solidFill>
              <a:srgbClr val="003300"/>
            </a:solidFill>
          </a:ln>
          <a:effectLst>
            <a:outerShdw blurRad="50800" dist="50800" dir="5400000" algn="ctr" rotWithShape="0">
              <a:srgbClr val="000000">
                <a:alpha val="99000"/>
              </a:srgbClr>
            </a:outerShdw>
          </a:effectLst>
        </p:spPr>
        <p:txBody>
          <a:bodyPr wrap="square" lIns="274320" tIns="274320" rIns="274320" bIns="274320" rtlCol="0">
            <a:spAutoFit/>
          </a:bodyPr>
          <a:lstStyle/>
          <a:p>
            <a:pPr>
              <a:spcBef>
                <a:spcPts val="600"/>
              </a:spcBef>
              <a:spcAft>
                <a:spcPts val="600"/>
              </a:spcAft>
            </a:pPr>
            <a:r>
              <a:rPr lang="en-US" dirty="0">
                <a:solidFill>
                  <a:schemeClr val="bg1"/>
                </a:solidFill>
              </a:rPr>
              <a:t>X owns 100% of the stock of an S Corp and basis at the beginning of $10,000. </a:t>
            </a:r>
          </a:p>
          <a:p>
            <a:pPr>
              <a:spcBef>
                <a:spcPts val="600"/>
              </a:spcBef>
              <a:spcAft>
                <a:spcPts val="600"/>
              </a:spcAft>
            </a:pPr>
            <a:r>
              <a:rPr lang="en-US" dirty="0">
                <a:solidFill>
                  <a:schemeClr val="bg1"/>
                </a:solidFill>
              </a:rPr>
              <a:t>The S Corporation income for the year is $24,000,  </a:t>
            </a:r>
          </a:p>
          <a:p>
            <a:pPr>
              <a:spcBef>
                <a:spcPts val="600"/>
              </a:spcBef>
              <a:spcAft>
                <a:spcPts val="600"/>
              </a:spcAft>
            </a:pPr>
            <a:r>
              <a:rPr lang="en-US" dirty="0">
                <a:solidFill>
                  <a:schemeClr val="bg1"/>
                </a:solidFill>
              </a:rPr>
              <a:t>X dies on January 31. Assume taxable income of $12,000 in January. </a:t>
            </a:r>
          </a:p>
          <a:p>
            <a:pPr>
              <a:spcBef>
                <a:spcPts val="600"/>
              </a:spcBef>
              <a:spcAft>
                <a:spcPts val="600"/>
              </a:spcAft>
            </a:pPr>
            <a:r>
              <a:rPr lang="en-US" dirty="0">
                <a:solidFill>
                  <a:schemeClr val="bg1"/>
                </a:solidFill>
              </a:rPr>
              <a:t>Under the per-day, per-share method (31/365 x $24,000).</a:t>
            </a:r>
          </a:p>
          <a:p>
            <a:pPr>
              <a:spcBef>
                <a:spcPts val="600"/>
              </a:spcBef>
              <a:spcAft>
                <a:spcPts val="600"/>
              </a:spcAft>
            </a:pPr>
            <a:r>
              <a:rPr lang="en-US" dirty="0">
                <a:solidFill>
                  <a:schemeClr val="bg1"/>
                </a:solidFill>
              </a:rPr>
              <a:t>$2,308 of income would be allocated to X. Under the specific accounting method, $12,000 would be allocated to X.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Graphic spid="7" grpId="0">
        <p:bldAsOne/>
      </p:bldGraphic>
      <p:bldP spid="8"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name="Slide 13">
    <p:bg>
      <p:bgPr>
        <a:solidFill>
          <a:schemeClr val="accent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spc="50" dirty="0">
                <a:ln w="0"/>
                <a:solidFill>
                  <a:schemeClr val="bg2"/>
                </a:solidFill>
                <a:effectLst>
                  <a:innerShdw blurRad="63500" dist="50800" dir="13500000">
                    <a:srgbClr val="000000">
                      <a:alpha val="50000"/>
                    </a:srgbClr>
                  </a:innerShdw>
                </a:effectLst>
              </a:rPr>
              <a:t>Carry Over losses</a:t>
            </a:r>
          </a:p>
        </p:txBody>
      </p:sp>
      <p:sp>
        <p:nvSpPr>
          <p:cNvPr id="3" name="Shape 1"/>
          <p:cNvSpPr/>
          <p:nvPr/>
        </p:nvSpPr>
        <p:spPr>
          <a:xfrm>
            <a:off x="5270525" y="1485900"/>
            <a:ext cx="6342355" cy="4343400"/>
          </a:xfrm>
          <a:prstGeom prst="roundRect">
            <a:avLst>
              <a:gd name="adj" fmla="val 1684"/>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4" name="Text 2"/>
          <p:cNvSpPr txBox="1"/>
          <p:nvPr/>
        </p:nvSpPr>
        <p:spPr>
          <a:xfrm>
            <a:off x="5675878" y="1805940"/>
            <a:ext cx="5787116" cy="4023360"/>
          </a:xfrm>
          <a:prstGeom prst="rect">
            <a:avLst/>
          </a:prstGeom>
          <a:noFill/>
          <a:ln/>
        </p:spPr>
        <p:txBody>
          <a:bodyPr wrap="square" lIns="0" tIns="0" rIns="0" bIns="0" rtlCol="0" anchor="t"/>
          <a:lstStyle/>
          <a:p>
            <a:pPr marL="0" indent="0">
              <a:spcAft>
                <a:spcPts val="600"/>
              </a:spcAft>
              <a:buNone/>
            </a:pPr>
            <a:r>
              <a:rPr lang="en-US" sz="2000" b="1" dirty="0">
                <a:solidFill>
                  <a:schemeClr val="accent1"/>
                </a:solidFill>
                <a:latin typeface="Cambria" pitchFamily="34" charset="0"/>
                <a:ea typeface="Cambria" pitchFamily="34" charset="-122"/>
                <a:cs typeface="Cambria" pitchFamily="34" charset="-120"/>
              </a:rPr>
              <a:t>Carry Over losses: generally lost (§ 1366(d))</a:t>
            </a:r>
            <a:endParaRPr lang="en-US" sz="2000" dirty="0"/>
          </a:p>
          <a:p>
            <a:pPr marL="342900" indent="-342900">
              <a:spcAft>
                <a:spcPts val="600"/>
              </a:spcAft>
              <a:buSzPct val="100000"/>
              <a:buFont typeface="Calibri" panose="020F0502020204030204" pitchFamily="34" charset="0"/>
              <a:buChar char="›"/>
            </a:pPr>
            <a:r>
              <a:rPr lang="en-US" dirty="0">
                <a:solidFill>
                  <a:schemeClr val="tx1"/>
                </a:solidFill>
              </a:rPr>
              <a:t>Losses are limited to stock basis plus debt basis; the excess is suspended.</a:t>
            </a:r>
            <a:endParaRPr lang="en-US" dirty="0"/>
          </a:p>
          <a:p>
            <a:pPr marL="342900" indent="-342900">
              <a:spcAft>
                <a:spcPts val="600"/>
              </a:spcAft>
              <a:buSzPct val="100000"/>
              <a:buFont typeface="Calibri" panose="020F0502020204030204" pitchFamily="34" charset="0"/>
              <a:buChar char="›"/>
            </a:pPr>
            <a:r>
              <a:rPr lang="en-US" dirty="0">
                <a:solidFill>
                  <a:schemeClr val="tx1"/>
                </a:solidFill>
              </a:rPr>
              <a:t>Carry over losses are personal to the shareholder and don't travel with the stock (spousal and divorce transfers excepted).</a:t>
            </a:r>
            <a:endParaRPr lang="en-US" dirty="0"/>
          </a:p>
          <a:p>
            <a:pPr marL="342900" indent="-342900">
              <a:spcAft>
                <a:spcPts val="600"/>
              </a:spcAft>
              <a:buSzPct val="100000"/>
              <a:buFont typeface="Calibri" panose="020F0502020204030204" pitchFamily="34" charset="0"/>
              <a:buChar char="›"/>
            </a:pPr>
            <a:r>
              <a:rPr lang="en-US" dirty="0">
                <a:solidFill>
                  <a:schemeClr val="tx1"/>
                </a:solidFill>
              </a:rPr>
              <a:t>At death they're usable on the final return only up to date-of-death basis. </a:t>
            </a:r>
          </a:p>
          <a:p>
            <a:pPr marL="342900" indent="-342900">
              <a:spcAft>
                <a:spcPts val="600"/>
              </a:spcAft>
              <a:buSzPct val="100000"/>
              <a:buFont typeface="Calibri" panose="020F0502020204030204" pitchFamily="34" charset="0"/>
              <a:buChar char="›"/>
            </a:pPr>
            <a:r>
              <a:rPr lang="en-US" dirty="0">
                <a:solidFill>
                  <a:schemeClr val="tx1"/>
                </a:solidFill>
              </a:rPr>
              <a:t>The step-up happens in the estate's hands, so the rest is lost.</a:t>
            </a:r>
            <a:endParaRPr lang="en-US" dirty="0"/>
          </a:p>
          <a:p>
            <a:pPr marL="342900" indent="-342900">
              <a:spcAft>
                <a:spcPts val="600"/>
              </a:spcAft>
              <a:buSzPct val="100000"/>
              <a:buFont typeface="Calibri" panose="020F0502020204030204" pitchFamily="34" charset="0"/>
              <a:buChar char="›"/>
            </a:pPr>
            <a:r>
              <a:rPr lang="en-US" dirty="0">
                <a:solidFill>
                  <a:schemeClr val="tx1"/>
                </a:solidFill>
              </a:rPr>
              <a:t>Planning point: restore stock or debt basis before death.</a:t>
            </a:r>
            <a:endParaRPr lang="en-US" dirty="0"/>
          </a:p>
        </p:txBody>
      </p:sp>
      <p:sp>
        <p:nvSpPr>
          <p:cNvPr id="7" name="Text 5"/>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691, 1014, 1366, 1367; treatise §§ 19:7, 41B:169</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38</a:t>
            </a:fld>
            <a:endParaRPr lang="en-US" dirty="0"/>
          </a:p>
        </p:txBody>
      </p:sp>
      <p:pic>
        <p:nvPicPr>
          <p:cNvPr id="6" name="Picture 5">
            <a:extLst>
              <a:ext uri="{FF2B5EF4-FFF2-40B4-BE49-F238E27FC236}">
                <a16:creationId xmlns:a16="http://schemas.microsoft.com/office/drawing/2014/main" id="{BCE6AECB-3179-D47A-82C7-0F2E4800E7E3}"/>
              </a:ext>
            </a:extLst>
          </p:cNvPr>
          <p:cNvPicPr>
            <a:picLocks noChangeAspect="1"/>
          </p:cNvPicPr>
          <p:nvPr/>
        </p:nvPicPr>
        <p:blipFill>
          <a:blip r:embed="rId3"/>
          <a:stretch>
            <a:fillRect/>
          </a:stretch>
        </p:blipFill>
        <p:spPr>
          <a:xfrm>
            <a:off x="325656" y="1485901"/>
            <a:ext cx="4762500" cy="4343400"/>
          </a:xfrm>
          <a:prstGeom prst="rect">
            <a:avLst/>
          </a:prstGeom>
          <a:effectLst>
            <a:outerShdw blurRad="50800" dist="50800" dir="5400000" algn="ctr" rotWithShape="0">
              <a:srgbClr val="000000">
                <a:alpha val="99000"/>
              </a:srgbClr>
            </a:outerShdw>
          </a:effectLst>
        </p:spPr>
      </p:pic>
      <p:sp>
        <p:nvSpPr>
          <p:cNvPr id="5" name="TextBox 4">
            <a:extLst>
              <a:ext uri="{FF2B5EF4-FFF2-40B4-BE49-F238E27FC236}">
                <a16:creationId xmlns:a16="http://schemas.microsoft.com/office/drawing/2014/main" id="{1B85FACA-C1DF-5D62-0E7C-E16F494B23F5}"/>
              </a:ext>
            </a:extLst>
          </p:cNvPr>
          <p:cNvSpPr txBox="1"/>
          <p:nvPr/>
        </p:nvSpPr>
        <p:spPr>
          <a:xfrm rot="21385130">
            <a:off x="1477321" y="1210949"/>
            <a:ext cx="4206451" cy="4216539"/>
          </a:xfrm>
          <a:prstGeom prst="rect">
            <a:avLst/>
          </a:prstGeom>
          <a:solidFill>
            <a:schemeClr val="bg2">
              <a:lumMod val="10000"/>
            </a:schemeClr>
          </a:solidFill>
          <a:ln>
            <a:solidFill>
              <a:srgbClr val="003300"/>
            </a:solidFill>
          </a:ln>
          <a:effectLst>
            <a:outerShdw blurRad="50800" dist="50800" dir="5400000" algn="ctr" rotWithShape="0">
              <a:srgbClr val="000000">
                <a:alpha val="99000"/>
              </a:srgbClr>
            </a:outerShdw>
          </a:effectLst>
        </p:spPr>
        <p:txBody>
          <a:bodyPr wrap="square" lIns="274320" tIns="274320" rIns="274320" bIns="274320" rtlCol="0">
            <a:spAutoFit/>
          </a:bodyPr>
          <a:lstStyle/>
          <a:p>
            <a:pPr>
              <a:spcBef>
                <a:spcPts val="600"/>
              </a:spcBef>
              <a:spcAft>
                <a:spcPts val="600"/>
              </a:spcAft>
            </a:pPr>
            <a:r>
              <a:rPr lang="en-US" dirty="0">
                <a:solidFill>
                  <a:schemeClr val="bg1"/>
                </a:solidFill>
              </a:rPr>
              <a:t>Y owns 100% of the stock of an S Corp and basis at the beginning of $30,000. </a:t>
            </a:r>
          </a:p>
          <a:p>
            <a:pPr>
              <a:spcBef>
                <a:spcPts val="600"/>
              </a:spcBef>
              <a:spcAft>
                <a:spcPts val="600"/>
              </a:spcAft>
            </a:pPr>
            <a:r>
              <a:rPr lang="en-US" dirty="0">
                <a:solidFill>
                  <a:schemeClr val="bg1"/>
                </a:solidFill>
              </a:rPr>
              <a:t>The S Corporation has a loss for the year is $50,000.  </a:t>
            </a:r>
          </a:p>
          <a:p>
            <a:pPr>
              <a:spcBef>
                <a:spcPts val="600"/>
              </a:spcBef>
              <a:spcAft>
                <a:spcPts val="600"/>
              </a:spcAft>
            </a:pPr>
            <a:r>
              <a:rPr lang="en-US" dirty="0">
                <a:solidFill>
                  <a:schemeClr val="bg1"/>
                </a:solidFill>
              </a:rPr>
              <a:t>The FMV of the stock is $65,000</a:t>
            </a:r>
          </a:p>
          <a:p>
            <a:pPr>
              <a:spcBef>
                <a:spcPts val="600"/>
              </a:spcBef>
              <a:spcAft>
                <a:spcPts val="600"/>
              </a:spcAft>
            </a:pPr>
            <a:r>
              <a:rPr lang="en-US" kern="0" dirty="0">
                <a:solidFill>
                  <a:schemeClr val="bg1"/>
                </a:solidFill>
                <a:latin typeface="Calibri" panose="020F0502020204030204" pitchFamily="34" charset="0"/>
                <a:ea typeface="Calibri" panose="020F0502020204030204" pitchFamily="34" charset="0"/>
                <a:cs typeface="Calibri" panose="020F0502020204030204" pitchFamily="34" charset="0"/>
              </a:rPr>
              <a:t>Under Treas. Reg. §1.1367-1(d)(1), when a shareholder dies, basis adjustments are made </a:t>
            </a:r>
            <a:r>
              <a:rPr lang="en-US" b="1" kern="0" dirty="0">
                <a:solidFill>
                  <a:schemeClr val="bg1"/>
                </a:solidFill>
                <a:latin typeface="Calibri" panose="020F0502020204030204" pitchFamily="34" charset="0"/>
                <a:ea typeface="Calibri" panose="020F0502020204030204" pitchFamily="34" charset="0"/>
                <a:cs typeface="Calibri" panose="020F0502020204030204" pitchFamily="34" charset="0"/>
              </a:rPr>
              <a:t>immediately before death.</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  </a:t>
            </a:r>
          </a:p>
          <a:p>
            <a:pPr>
              <a:spcBef>
                <a:spcPts val="600"/>
              </a:spcBef>
              <a:spcAft>
                <a:spcPts val="600"/>
              </a:spcAft>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The §1014 step-up doesn’t help the decedent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left)">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ipe(left)">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wipe(left)">
                                      <p:cBhvr>
                                        <p:cTn id="26" dur="500"/>
                                        <p:tgtEl>
                                          <p:spTgt spid="4">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wipe(left)">
                                      <p:cBhvr>
                                        <p:cTn id="31" dur="500"/>
                                        <p:tgtEl>
                                          <p:spTgt spid="4">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4">
                                            <p:txEl>
                                              <p:pRg st="5" end="5"/>
                                            </p:txEl>
                                          </p:spTgt>
                                        </p:tgtEl>
                                        <p:attrNameLst>
                                          <p:attrName>style.visibility</p:attrName>
                                        </p:attrNameLst>
                                      </p:cBhvr>
                                      <p:to>
                                        <p:strVal val="visible"/>
                                      </p:to>
                                    </p:set>
                                    <p:animEffect transition="in" filter="wipe(left)">
                                      <p:cBhvr>
                                        <p:cTn id="36" dur="500"/>
                                        <p:tgtEl>
                                          <p:spTgt spid="4">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DAA50-D631-1EC9-5FF6-36F89D0A398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2F393FF-121D-7C7C-6D85-A0120A9FD884}"/>
              </a:ext>
            </a:extLst>
          </p:cNvPr>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accent1"/>
                </a:solidFill>
                <a:effectLst>
                  <a:outerShdw blurRad="38100" dist="38100" dir="2700000" algn="tl">
                    <a:srgbClr val="000000">
                      <a:alpha val="43137"/>
                    </a:srgbClr>
                  </a:outerShdw>
                </a:effectLst>
              </a:rPr>
              <a:t>IRD in S stock</a:t>
            </a:r>
            <a:endParaRPr lang="en-US" sz="3400" dirty="0">
              <a:effectLst>
                <a:outerShdw blurRad="38100" dist="38100" dir="2700000" algn="tl">
                  <a:srgbClr val="000000">
                    <a:alpha val="43137"/>
                  </a:srgbClr>
                </a:outerShdw>
              </a:effectLst>
            </a:endParaRPr>
          </a:p>
        </p:txBody>
      </p:sp>
      <p:sp>
        <p:nvSpPr>
          <p:cNvPr id="5" name="Shape 3">
            <a:extLst>
              <a:ext uri="{FF2B5EF4-FFF2-40B4-BE49-F238E27FC236}">
                <a16:creationId xmlns:a16="http://schemas.microsoft.com/office/drawing/2014/main" id="{32CE4E3F-F292-5B47-0366-A6A67E7A99A8}"/>
              </a:ext>
            </a:extLst>
          </p:cNvPr>
          <p:cNvSpPr/>
          <p:nvPr/>
        </p:nvSpPr>
        <p:spPr>
          <a:xfrm>
            <a:off x="6363092" y="1417320"/>
            <a:ext cx="5249787" cy="4343400"/>
          </a:xfrm>
          <a:prstGeom prst="roundRect">
            <a:avLst>
              <a:gd name="adj" fmla="val 1684"/>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p:txBody>
      </p:sp>
      <p:sp>
        <p:nvSpPr>
          <p:cNvPr id="6" name="Text 4">
            <a:extLst>
              <a:ext uri="{FF2B5EF4-FFF2-40B4-BE49-F238E27FC236}">
                <a16:creationId xmlns:a16="http://schemas.microsoft.com/office/drawing/2014/main" id="{D7C1FA5E-A86C-C99C-9AFE-323B5CFFCCD2}"/>
              </a:ext>
            </a:extLst>
          </p:cNvPr>
          <p:cNvSpPr txBox="1"/>
          <p:nvPr/>
        </p:nvSpPr>
        <p:spPr>
          <a:xfrm>
            <a:off x="6711884" y="1645920"/>
            <a:ext cx="4694549" cy="402336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noProof="0" dirty="0">
                <a:ln>
                  <a:noFill/>
                </a:ln>
                <a:solidFill>
                  <a:srgbClr val="6B1E2B"/>
                </a:solidFill>
                <a:effectLst/>
                <a:uLnTx/>
                <a:uFillTx/>
                <a:latin typeface="Cambria" pitchFamily="34" charset="0"/>
                <a:ea typeface="Cambria" pitchFamily="34" charset="-122"/>
                <a:cs typeface="Cambria" pitchFamily="34" charset="-120"/>
              </a:rPr>
              <a:t>IRD inside the corporation (§ 1367(b)(4))</a:t>
            </a:r>
            <a:endParaRPr kumimoji="0" lang="en-US" sz="2000" b="0" i="0" u="none" strike="noStrike" kern="1200" cap="none" spc="0" normalizeH="0" noProof="0" dirty="0">
              <a:ln>
                <a:noFill/>
              </a:ln>
              <a:solidFill>
                <a:srgbClr val="1F1D1E"/>
              </a:solidFill>
              <a:effectLst/>
              <a:uLnTx/>
              <a:uFillTx/>
              <a:latin typeface="Calibri"/>
            </a:endParaRPr>
          </a:p>
          <a:p>
            <a:pPr marR="0" lvl="0" algn="l" defTabSz="914400" rtl="0" eaLnBrk="1" fontAlgn="auto" latinLnBrk="0" hangingPunct="1">
              <a:lnSpc>
                <a:spcPct val="100000"/>
              </a:lnSpc>
              <a:spcBef>
                <a:spcPts val="0"/>
              </a:spcBef>
              <a:spcAft>
                <a:spcPts val="600"/>
              </a:spcAft>
              <a:buClrTx/>
              <a:buSzPct val="100000"/>
              <a:tabLst/>
              <a:defRPr/>
            </a:pPr>
            <a:r>
              <a:rPr kumimoji="0" lang="en-US" sz="2000" b="0" i="0" u="none" strike="noStrike" kern="1200" cap="none" spc="0" normalizeH="0" baseline="0" noProof="0" dirty="0">
                <a:ln>
                  <a:noFill/>
                </a:ln>
                <a:solidFill>
                  <a:srgbClr val="1F1D1E"/>
                </a:solidFill>
                <a:effectLst/>
                <a:uLnTx/>
                <a:uFillTx/>
                <a:latin typeface="Calibri"/>
                <a:ea typeface="+mn-ea"/>
                <a:cs typeface="+mn-cs"/>
              </a:rPr>
              <a:t>Corporate income items are treated as IRD as if the decedent held a pro rata share directly.</a:t>
            </a:r>
          </a:p>
          <a:p>
            <a:pPr marR="0" lvl="0" algn="l" defTabSz="914400" rtl="0" eaLnBrk="1" fontAlgn="auto" latinLnBrk="0" hangingPunct="1">
              <a:lnSpc>
                <a:spcPct val="100000"/>
              </a:lnSpc>
              <a:spcBef>
                <a:spcPts val="0"/>
              </a:spcBef>
              <a:spcAft>
                <a:spcPts val="600"/>
              </a:spcAft>
              <a:buClrTx/>
              <a:buSzPct val="100000"/>
              <a:tabLst/>
              <a:defRPr/>
            </a:pPr>
            <a:r>
              <a:rPr kumimoji="0" lang="en-US" sz="2000" b="0" i="0" u="none" strike="noStrike" kern="1200" cap="none" spc="0" normalizeH="0" baseline="0" noProof="0" dirty="0">
                <a:ln>
                  <a:noFill/>
                </a:ln>
                <a:solidFill>
                  <a:srgbClr val="1F1D1E"/>
                </a:solidFill>
                <a:effectLst/>
                <a:uLnTx/>
                <a:uFillTx/>
                <a:latin typeface="Calibri"/>
                <a:ea typeface="+mn-ea"/>
                <a:cs typeface="+mn-cs"/>
              </a:rPr>
              <a:t>The stepped-up stock basis is reduced by the value attributable to those IRD items.</a:t>
            </a:r>
          </a:p>
          <a:p>
            <a:pPr marR="0" lvl="0" algn="l" defTabSz="914400" rtl="0" eaLnBrk="1" fontAlgn="auto" latinLnBrk="0" hangingPunct="1">
              <a:lnSpc>
                <a:spcPct val="100000"/>
              </a:lnSpc>
              <a:spcBef>
                <a:spcPts val="0"/>
              </a:spcBef>
              <a:spcAft>
                <a:spcPts val="600"/>
              </a:spcAft>
              <a:buClrTx/>
              <a:buSzPct val="100000"/>
              <a:tabLst/>
              <a:defRPr/>
            </a:pPr>
            <a:r>
              <a:rPr kumimoji="0" lang="en-US" sz="2000" b="0" i="0" u="none" strike="noStrike" kern="1200" cap="none" spc="0" normalizeH="0" baseline="0" noProof="0" dirty="0">
                <a:ln>
                  <a:noFill/>
                </a:ln>
                <a:solidFill>
                  <a:srgbClr val="1F1D1E"/>
                </a:solidFill>
                <a:effectLst/>
                <a:uLnTx/>
                <a:uFillTx/>
                <a:latin typeface="Calibri"/>
                <a:ea typeface="+mn-ea"/>
                <a:cs typeface="+mn-cs"/>
              </a:rPr>
              <a:t>The successor reports the IRD when received and may claim the § 691(c) estate-tax deduction.</a:t>
            </a:r>
          </a:p>
        </p:txBody>
      </p:sp>
      <p:sp>
        <p:nvSpPr>
          <p:cNvPr id="7" name="Text 5">
            <a:extLst>
              <a:ext uri="{FF2B5EF4-FFF2-40B4-BE49-F238E27FC236}">
                <a16:creationId xmlns:a16="http://schemas.microsoft.com/office/drawing/2014/main" id="{D80BB007-2897-1052-C780-DFEE3D9D58A6}"/>
              </a:ext>
            </a:extLst>
          </p:cNvPr>
          <p:cNvSpPr txBox="1"/>
          <p:nvPr/>
        </p:nvSpPr>
        <p:spPr>
          <a:xfrm>
            <a:off x="548640" y="5989320"/>
            <a:ext cx="110642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4A4446"/>
                </a:solidFill>
                <a:effectLst/>
                <a:uLnTx/>
                <a:uFillTx/>
                <a:latin typeface="Calibri"/>
                <a:ea typeface="+mn-ea"/>
                <a:cs typeface="+mn-cs"/>
              </a:rPr>
              <a:t>Authority: 26 U.S.C. §§ 691, 1014, 1366, 1367; treatise §§ 19:7, 41B:169</a:t>
            </a:r>
            <a:endParaRPr kumimoji="0" lang="en-US" sz="1000" b="0" i="0" u="none" strike="noStrike" kern="1200" cap="none" spc="0" normalizeH="0" baseline="0" noProof="0" dirty="0">
              <a:ln>
                <a:noFill/>
              </a:ln>
              <a:solidFill>
                <a:srgbClr val="1F1D1E"/>
              </a:solidFill>
              <a:effectLst/>
              <a:uLnTx/>
              <a:uFillTx/>
              <a:latin typeface="Calibri"/>
              <a:ea typeface="+mn-ea"/>
              <a:cs typeface="+mn-cs"/>
            </a:endParaRPr>
          </a:p>
        </p:txBody>
      </p:sp>
      <p:sp>
        <p:nvSpPr>
          <p:cNvPr id="25" name="Slide Number Placeholder 0">
            <a:extLst>
              <a:ext uri="{FF2B5EF4-FFF2-40B4-BE49-F238E27FC236}">
                <a16:creationId xmlns:a16="http://schemas.microsoft.com/office/drawing/2014/main" id="{FAE52646-5EBD-6F16-97A7-442599F0E247}"/>
              </a:ext>
            </a:extLst>
          </p:cNvPr>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000" b="0" i="0" u="none" strike="noStrike" kern="1200" cap="none" spc="0" normalizeH="0" baseline="0" noProof="0">
                <a:ln>
                  <a:noFill/>
                </a:ln>
                <a:solidFill>
                  <a:srgbClr val="4A4446"/>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000" b="0" i="0" u="none" strike="noStrike" kern="1200" cap="none" spc="0" normalizeH="0" baseline="0" noProof="0" dirty="0">
              <a:ln>
                <a:noFill/>
              </a:ln>
              <a:solidFill>
                <a:srgbClr val="4A4446"/>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5C004329-6C65-428D-8477-9CCEC9B9E4C3}"/>
              </a:ext>
            </a:extLst>
          </p:cNvPr>
          <p:cNvPicPr>
            <a:picLocks noChangeAspect="1"/>
          </p:cNvPicPr>
          <p:nvPr/>
        </p:nvPicPr>
        <p:blipFill>
          <a:blip r:embed="rId3"/>
          <a:stretch>
            <a:fillRect/>
          </a:stretch>
        </p:blipFill>
        <p:spPr>
          <a:xfrm>
            <a:off x="4712" y="1489434"/>
            <a:ext cx="6183984" cy="4271285"/>
          </a:xfrm>
          <a:prstGeom prst="rect">
            <a:avLst/>
          </a:prstGeom>
          <a:effectLst>
            <a:outerShdw blurRad="50800" dist="50800" dir="5400000" algn="ctr" rotWithShape="0">
              <a:srgbClr val="000000">
                <a:alpha val="99000"/>
              </a:srgbClr>
            </a:outerShdw>
          </a:effectLst>
        </p:spPr>
      </p:pic>
      <p:sp>
        <p:nvSpPr>
          <p:cNvPr id="3" name="TextBox 2">
            <a:extLst>
              <a:ext uri="{FF2B5EF4-FFF2-40B4-BE49-F238E27FC236}">
                <a16:creationId xmlns:a16="http://schemas.microsoft.com/office/drawing/2014/main" id="{ABC8E8E2-F4F9-B065-2F04-CC83145A5AEE}"/>
              </a:ext>
            </a:extLst>
          </p:cNvPr>
          <p:cNvSpPr txBox="1"/>
          <p:nvPr/>
        </p:nvSpPr>
        <p:spPr>
          <a:xfrm rot="21371580">
            <a:off x="204203" y="1413666"/>
            <a:ext cx="11566689" cy="4524315"/>
          </a:xfrm>
          <a:prstGeom prst="rect">
            <a:avLst/>
          </a:prstGeom>
          <a:solidFill>
            <a:schemeClr val="bg1">
              <a:lumMod val="50000"/>
            </a:schemeClr>
          </a:solidFill>
          <a:effectLst>
            <a:outerShdw blurRad="50800" dist="50800" dir="5400000" algn="ctr" rotWithShape="0">
              <a:srgbClr val="000000">
                <a:alpha val="99000"/>
              </a:srgbClr>
            </a:outerShdw>
          </a:effectLst>
        </p:spPr>
        <p:txBody>
          <a:bodyPr wrap="square" lIns="274320" rIns="274320" rtlCol="0">
            <a:spAutoFit/>
          </a:bodyPr>
          <a:lstStyle/>
          <a:p>
            <a:pPr>
              <a:spcBef>
                <a:spcPts val="600"/>
              </a:spcBef>
              <a:spcAft>
                <a:spcPts val="600"/>
              </a:spcAft>
            </a:pPr>
            <a:r>
              <a:rPr lang="en-US" sz="1600" dirty="0">
                <a:solidFill>
                  <a:schemeClr val="bg1"/>
                </a:solidFill>
                <a:effectLst/>
                <a:latin typeface="Abadi ExtraLight" panose="020B0204020104020204" pitchFamily="34" charset="0"/>
              </a:rPr>
              <a:t>Alice owns 100% of an S corporation and dies. Her stock basis just before death is $200,000. At death the corporation holds two assets (no liabilities):</a:t>
            </a:r>
            <a:endParaRPr lang="en-US" sz="1600" dirty="0">
              <a:solidFill>
                <a:schemeClr val="bg1"/>
              </a:solidFill>
              <a:latin typeface="Abadi ExtraLight" panose="020B0204020104020204" pitchFamily="34" charset="0"/>
            </a:endParaRPr>
          </a:p>
          <a:p>
            <a:pPr>
              <a:spcBef>
                <a:spcPts val="600"/>
              </a:spcBef>
              <a:spcAft>
                <a:spcPts val="600"/>
              </a:spcAft>
            </a:pPr>
            <a:r>
              <a:rPr lang="en-US" sz="1600" dirty="0">
                <a:solidFill>
                  <a:schemeClr val="bg1"/>
                </a:solidFill>
                <a:latin typeface="Abadi ExtraLight" panose="020B0204020104020204" pitchFamily="34" charset="0"/>
              </a:rPr>
              <a:t>The installment note is the IRD item: it represents income the business earned but had not yet recognized, and it would be IRD if Alice had held it directly.  §691 applies to that corporate item as if Alice had held her pro rata share directly</a:t>
            </a:r>
          </a:p>
          <a:p>
            <a:pPr>
              <a:spcBef>
                <a:spcPts val="600"/>
              </a:spcBef>
              <a:spcAft>
                <a:spcPts val="600"/>
              </a:spcAft>
            </a:pPr>
            <a:r>
              <a:rPr lang="en-US" sz="1600" b="1" dirty="0">
                <a:solidFill>
                  <a:schemeClr val="bg1"/>
                </a:solidFill>
                <a:latin typeface="Abadi ExtraLight" panose="020B0204020104020204" pitchFamily="34" charset="0"/>
              </a:rPr>
              <a:t>Step 1 — §1014 step-up on the stock</a:t>
            </a:r>
            <a:endParaRPr lang="en-US" sz="1600" dirty="0">
              <a:solidFill>
                <a:schemeClr val="bg1"/>
              </a:solidFill>
              <a:latin typeface="Abadi ExtraLight" panose="020B0204020104020204" pitchFamily="34" charset="0"/>
            </a:endParaRPr>
          </a:p>
          <a:p>
            <a:pPr>
              <a:spcBef>
                <a:spcPts val="600"/>
              </a:spcBef>
              <a:spcAft>
                <a:spcPts val="600"/>
              </a:spcAft>
            </a:pPr>
            <a:r>
              <a:rPr lang="en-US" sz="1600" dirty="0">
                <a:solidFill>
                  <a:schemeClr val="bg1"/>
                </a:solidFill>
                <a:latin typeface="Abadi ExtraLight" panose="020B0204020104020204" pitchFamily="34" charset="0"/>
              </a:rPr>
              <a:t>The heir's stock would otherwise take a basis equal to date-of-death fair market value: </a:t>
            </a:r>
            <a:r>
              <a:rPr lang="en-US" sz="1600" b="1" dirty="0">
                <a:solidFill>
                  <a:schemeClr val="bg1"/>
                </a:solidFill>
                <a:latin typeface="Abadi ExtraLight" panose="020B0204020104020204" pitchFamily="34" charset="0"/>
              </a:rPr>
              <a:t>$900,000</a:t>
            </a:r>
            <a:r>
              <a:rPr lang="en-US" sz="1600" dirty="0">
                <a:solidFill>
                  <a:schemeClr val="bg1"/>
                </a:solidFill>
                <a:latin typeface="Abadi ExtraLight" panose="020B0204020104020204" pitchFamily="34" charset="0"/>
              </a:rPr>
              <a:t>. </a:t>
            </a:r>
          </a:p>
          <a:p>
            <a:pPr>
              <a:spcBef>
                <a:spcPts val="600"/>
              </a:spcBef>
              <a:spcAft>
                <a:spcPts val="600"/>
              </a:spcAft>
            </a:pPr>
            <a:r>
              <a:rPr lang="en-US" sz="1600" b="1" dirty="0">
                <a:solidFill>
                  <a:schemeClr val="bg1"/>
                </a:solidFill>
                <a:latin typeface="Abadi ExtraLight" panose="020B0204020104020204" pitchFamily="34" charset="0"/>
              </a:rPr>
              <a:t>Step 2 — §1367(b)(4)(B) reduces the step-up by the IRD portion</a:t>
            </a:r>
            <a:endParaRPr lang="en-US" sz="1600" dirty="0">
              <a:solidFill>
                <a:schemeClr val="bg1"/>
              </a:solidFill>
              <a:latin typeface="Abadi ExtraLight" panose="020B0204020104020204" pitchFamily="34" charset="0"/>
            </a:endParaRPr>
          </a:p>
          <a:p>
            <a:pPr>
              <a:spcBef>
                <a:spcPts val="600"/>
              </a:spcBef>
              <a:spcAft>
                <a:spcPts val="600"/>
              </a:spcAft>
            </a:pPr>
            <a:r>
              <a:rPr lang="en-US" sz="1600" dirty="0">
                <a:solidFill>
                  <a:schemeClr val="bg1"/>
                </a:solidFill>
                <a:latin typeface="Abadi ExtraLight" panose="020B0204020104020204" pitchFamily="34" charset="0"/>
              </a:rPr>
              <a:t>The step-up is cut by the portion of the stock's value attributable to IRD items — here, the $300,000 of deferred income in the note. $900,000 − $300,000 = </a:t>
            </a:r>
            <a:r>
              <a:rPr lang="en-US" sz="1600" b="1" dirty="0">
                <a:solidFill>
                  <a:schemeClr val="bg1"/>
                </a:solidFill>
                <a:latin typeface="Abadi ExtraLight" panose="020B0204020104020204" pitchFamily="34" charset="0"/>
              </a:rPr>
              <a:t>$600,000 heir stock basis</a:t>
            </a:r>
            <a:endParaRPr lang="en-US" sz="1600" dirty="0">
              <a:solidFill>
                <a:schemeClr val="bg1"/>
              </a:solidFill>
              <a:latin typeface="Abadi ExtraLight" panose="020B0204020104020204" pitchFamily="34" charset="0"/>
            </a:endParaRPr>
          </a:p>
          <a:p>
            <a:pPr>
              <a:spcBef>
                <a:spcPts val="600"/>
              </a:spcBef>
              <a:spcAft>
                <a:spcPts val="600"/>
              </a:spcAft>
            </a:pPr>
            <a:r>
              <a:rPr lang="en-US" sz="1600" dirty="0">
                <a:solidFill>
                  <a:schemeClr val="bg1"/>
                </a:solidFill>
                <a:latin typeface="Abadi ExtraLight" panose="020B0204020104020204" pitchFamily="34" charset="0"/>
              </a:rPr>
              <a:t>So the heir gets a full step-up on the $500,000 of appreciation in the </a:t>
            </a:r>
            <a:r>
              <a:rPr lang="en-US" sz="1600" i="1" dirty="0">
                <a:solidFill>
                  <a:schemeClr val="bg1"/>
                </a:solidFill>
                <a:latin typeface="Abadi ExtraLight" panose="020B0204020104020204" pitchFamily="34" charset="0"/>
              </a:rPr>
              <a:t>operating</a:t>
            </a:r>
            <a:r>
              <a:rPr lang="en-US" sz="1600" dirty="0">
                <a:solidFill>
                  <a:schemeClr val="bg1"/>
                </a:solidFill>
                <a:latin typeface="Abadi ExtraLight" panose="020B0204020104020204" pitchFamily="34" charset="0"/>
              </a:rPr>
              <a:t> assets, but no step-up on the $300,000 of trapped IRD.</a:t>
            </a:r>
          </a:p>
          <a:p>
            <a:pPr>
              <a:spcBef>
                <a:spcPts val="600"/>
              </a:spcBef>
              <a:spcAft>
                <a:spcPts val="600"/>
              </a:spcAft>
            </a:pPr>
            <a:r>
              <a:rPr lang="en-US" sz="1600" b="1" dirty="0">
                <a:solidFill>
                  <a:schemeClr val="bg1"/>
                </a:solidFill>
                <a:latin typeface="Abadi ExtraLight" panose="020B0204020104020204" pitchFamily="34" charset="0"/>
              </a:rPr>
              <a:t>Step 3 — corporation collects the note; §691 taxes the IRD on pass-through</a:t>
            </a:r>
            <a:endParaRPr lang="en-US" sz="1600" dirty="0">
              <a:solidFill>
                <a:schemeClr val="bg1"/>
              </a:solidFill>
              <a:latin typeface="Abadi ExtraLight" panose="020B0204020104020204" pitchFamily="34" charset="0"/>
            </a:endParaRPr>
          </a:p>
          <a:p>
            <a:pPr>
              <a:spcBef>
                <a:spcPts val="600"/>
              </a:spcBef>
              <a:spcAft>
                <a:spcPts val="600"/>
              </a:spcAft>
            </a:pPr>
            <a:r>
              <a:rPr lang="en-US" sz="1600" dirty="0">
                <a:solidFill>
                  <a:schemeClr val="bg1"/>
                </a:solidFill>
                <a:latin typeface="Abadi ExtraLight" panose="020B0204020104020204" pitchFamily="34" charset="0"/>
              </a:rPr>
              <a:t>When the S corporation collects the $300,000 note, it recognizes the $300,000 of deferred gain. That income passes through and is taxed to the heir as income in respect of a decedent.</a:t>
            </a:r>
          </a:p>
        </p:txBody>
      </p:sp>
    </p:spTree>
    <p:extLst>
      <p:ext uri="{BB962C8B-B14F-4D97-AF65-F5344CB8AC3E}">
        <p14:creationId xmlns:p14="http://schemas.microsoft.com/office/powerpoint/2010/main" val="339360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wipe(left)">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wipe(left)">
                                      <p:cBhvr>
                                        <p:cTn id="21" dur="500"/>
                                        <p:tgtEl>
                                          <p:spTgt spid="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wipe(left)">
                                      <p:cBhvr>
                                        <p:cTn id="26" dur="500"/>
                                        <p:tgtEl>
                                          <p:spTgt spid="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accent1"/>
                </a:solidFill>
                <a:effectLst>
                  <a:outerShdw blurRad="38100" dist="38100" dir="2700000" algn="tl">
                    <a:srgbClr val="000000">
                      <a:alpha val="43137"/>
                    </a:srgbClr>
                  </a:outerShdw>
                </a:effectLst>
              </a:rPr>
              <a:t>Keeping the S election alive</a:t>
            </a:r>
            <a:endParaRPr lang="en-US" sz="3400" dirty="0">
              <a:effectLst>
                <a:outerShdw blurRad="38100" dist="38100" dir="2700000" algn="tl">
                  <a:srgbClr val="000000">
                    <a:alpha val="43137"/>
                  </a:srgbClr>
                </a:outerShdw>
              </a:effectLst>
            </a:endParaRPr>
          </a:p>
        </p:txBody>
      </p:sp>
      <p:graphicFrame>
        <p:nvGraphicFramePr>
          <p:cNvPr id="15" name="Table 0"/>
          <p:cNvGraphicFramePr>
            <a:graphicFrameLocks noGrp="1"/>
          </p:cNvGraphicFramePr>
          <p:nvPr>
            <p:extLst>
              <p:ext uri="{D42A27DB-BD31-4B8C-83A1-F6EECF244321}">
                <p14:modId xmlns:p14="http://schemas.microsoft.com/office/powerpoint/2010/main" val="4274758616"/>
              </p:ext>
            </p:extLst>
          </p:nvPr>
        </p:nvGraphicFramePr>
        <p:xfrm>
          <a:off x="405353" y="1371600"/>
          <a:ext cx="11207527" cy="3267456"/>
        </p:xfrm>
        <a:graphic>
          <a:graphicData uri="http://schemas.openxmlformats.org/drawingml/2006/table">
            <a:tbl>
              <a:tblPr>
                <a:effectLst>
                  <a:outerShdw blurRad="50800" dist="50800" dir="5400000" algn="ctr" rotWithShape="0">
                    <a:srgbClr val="000000">
                      <a:alpha val="99000"/>
                    </a:srgbClr>
                  </a:outerShdw>
                </a:effectLst>
              </a:tblPr>
              <a:tblGrid>
                <a:gridCol w="2520727">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5577840">
                  <a:extLst>
                    <a:ext uri="{9D8B030D-6E8A-4147-A177-3AD203B41FA5}">
                      <a16:colId xmlns:a16="http://schemas.microsoft.com/office/drawing/2014/main" val="20002"/>
                    </a:ext>
                  </a:extLst>
                </a:gridCol>
              </a:tblGrid>
              <a:tr h="502920">
                <a:tc>
                  <a:txBody>
                    <a:bodyPr/>
                    <a:lstStyle/>
                    <a:p>
                      <a:pPr marL="0" indent="0">
                        <a:buNone/>
                      </a:pPr>
                      <a:r>
                        <a:rPr lang="en-US" sz="1400" b="1" dirty="0">
                          <a:solidFill>
                            <a:schemeClr val="bg1"/>
                          </a:solidFill>
                        </a:rPr>
                        <a:t>Holder</a:t>
                      </a:r>
                      <a:endParaRPr lang="en-US" sz="14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accent1"/>
                    </a:solidFill>
                  </a:tcPr>
                </a:tc>
                <a:tc>
                  <a:txBody>
                    <a:bodyPr/>
                    <a:lstStyle/>
                    <a:p>
                      <a:pPr marL="0" indent="0">
                        <a:buNone/>
                      </a:pPr>
                      <a:r>
                        <a:rPr lang="en-US" sz="1400" b="1" dirty="0">
                          <a:solidFill>
                            <a:schemeClr val="bg1"/>
                          </a:solidFill>
                        </a:rPr>
                        <a:t>How long it qualifies</a:t>
                      </a:r>
                      <a:endParaRPr lang="en-US" sz="14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accent1"/>
                    </a:solidFill>
                  </a:tcPr>
                </a:tc>
                <a:tc>
                  <a:txBody>
                    <a:bodyPr/>
                    <a:lstStyle/>
                    <a:p>
                      <a:pPr marL="0" indent="0">
                        <a:buNone/>
                      </a:pPr>
                      <a:r>
                        <a:rPr lang="en-US" sz="1400" b="1" dirty="0">
                          <a:solidFill>
                            <a:schemeClr val="bg1"/>
                          </a:solidFill>
                        </a:rPr>
                        <a:t>Key condition</a:t>
                      </a:r>
                      <a:endParaRPr lang="en-US" sz="14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02920">
                <a:tc>
                  <a:txBody>
                    <a:bodyPr/>
                    <a:lstStyle/>
                    <a:p>
                      <a:pPr marL="0" indent="0">
                        <a:buNone/>
                      </a:pPr>
                      <a:r>
                        <a:rPr lang="en-US" sz="1300" b="1" dirty="0">
                          <a:solidFill>
                            <a:schemeClr val="tx1"/>
                          </a:solidFill>
                        </a:rPr>
                        <a:t>Estate</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During administration</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Eligibility ends when administration is complete</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02920">
                <a:tc>
                  <a:txBody>
                    <a:bodyPr/>
                    <a:lstStyle/>
                    <a:p>
                      <a:pPr marL="0" indent="0">
                        <a:buNone/>
                      </a:pPr>
                      <a:r>
                        <a:rPr lang="en-US" sz="1300" b="1" dirty="0">
                          <a:solidFill>
                            <a:schemeClr val="tx1"/>
                          </a:solidFill>
                        </a:rPr>
                        <a:t>Former grantor trust</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2 years after the owner's death</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The deemed owner's estate is treated as the shareholder</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02920">
                <a:tc>
                  <a:txBody>
                    <a:bodyPr/>
                    <a:lstStyle/>
                    <a:p>
                      <a:pPr marL="0" indent="0">
                        <a:buNone/>
                      </a:pP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Testamentary trust/§645 Electing Trust (no 706 required)</a:t>
                      </a:r>
                      <a:endPar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2 years from transfer of the stock</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Testator's estate treated as shareholder; move stock to an eligible holder in time</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02920">
                <a:tc>
                  <a:txBody>
                    <a:bodyPr/>
                    <a:lstStyle/>
                    <a:p>
                      <a:pPr marL="0" indent="0">
                        <a:buNone/>
                      </a:pPr>
                      <a:r>
                        <a:rPr lang="en-US" sz="1300" b="1" dirty="0">
                          <a:solidFill>
                            <a:schemeClr val="tx1"/>
                          </a:solidFill>
                        </a:rPr>
                        <a:t>QSST</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While the election is in place</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One income beneficiary (U.S. citizen or resident); all income distributed; 2 years after that beneficiary dies</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02920">
                <a:tc>
                  <a:txBody>
                    <a:bodyPr/>
                    <a:lstStyle/>
                    <a:p>
                      <a:pPr marL="0" indent="0">
                        <a:buNone/>
                      </a:pPr>
                      <a:r>
                        <a:rPr lang="en-US" sz="1300" b="1" dirty="0">
                          <a:solidFill>
                            <a:schemeClr val="tx1"/>
                          </a:solidFill>
                        </a:rPr>
                        <a:t>ESBT</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While the trustee election is in place</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Allows multiple beneficiaries, subject to beneficiary-type limits</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4" name="Shape 1"/>
          <p:cNvSpPr/>
          <p:nvPr/>
        </p:nvSpPr>
        <p:spPr>
          <a:xfrm>
            <a:off x="548640" y="4800600"/>
            <a:ext cx="11064240" cy="1005840"/>
          </a:xfrm>
          <a:prstGeom prst="roundRect">
            <a:avLst>
              <a:gd name="adj" fmla="val 7273"/>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5" name="Text 2"/>
          <p:cNvSpPr txBox="1"/>
          <p:nvPr/>
        </p:nvSpPr>
        <p:spPr>
          <a:xfrm>
            <a:off x="777240" y="4846320"/>
            <a:ext cx="10607040" cy="914400"/>
          </a:xfrm>
          <a:prstGeom prst="rect">
            <a:avLst/>
          </a:prstGeom>
          <a:noFill/>
          <a:ln/>
        </p:spPr>
        <p:txBody>
          <a:bodyPr wrap="square" lIns="0" tIns="0" rIns="0" bIns="0" rtlCol="0" anchor="ctr"/>
          <a:lstStyle/>
          <a:p>
            <a:pPr marL="0" indent="0">
              <a:buNone/>
            </a:pPr>
            <a:r>
              <a:rPr lang="en-US" sz="1400" b="1" dirty="0">
                <a:solidFill>
                  <a:schemeClr val="accent1"/>
                </a:solidFill>
              </a:rPr>
              <a:t>If the election terminates anyway: </a:t>
            </a:r>
            <a:r>
              <a:rPr lang="en-US" sz="1400" dirty="0">
                <a:solidFill>
                  <a:schemeClr val="tx1"/>
                </a:solidFill>
              </a:rPr>
              <a:t>§ 1362(f) inadvertent-termination relief is available with timely correction and agreed adjustments. Estate plans often let the executor make non-pro-rata distributions so stock goes only to eligible beneficiaries.</a:t>
            </a:r>
            <a:endParaRPr lang="en-US" sz="1400" dirty="0"/>
          </a:p>
        </p:txBody>
      </p:sp>
      <p:sp>
        <p:nvSpPr>
          <p:cNvPr id="6" name="Text 3"/>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1361, 1362; treatise §§ 3:24, 19:11</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40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0"/>
          <p:cNvSpPr>
            <a:spLocks noGrp="1"/>
          </p:cNvSpPr>
          <p:nvPr>
            <p:ph type="title" idx="101" hasCustomPrompt="1"/>
          </p:nvPr>
        </p:nvSpPr>
        <p:spPr>
          <a:xfrm>
            <a:off x="731520" y="2651760"/>
            <a:ext cx="10698480" cy="1463040"/>
          </a:xfrm>
          <a:prstGeom prst="rect">
            <a:avLst/>
          </a:prstGeom>
          <a:noFill/>
          <a:ln/>
        </p:spPr>
        <p:txBody>
          <a:bodyPr wrap="square" rtlCol="0" anchor="t"/>
          <a:lstStyle/>
          <a:p>
            <a:pPr marL="0" indent="0">
              <a:buNone/>
            </a:pPr>
            <a:r>
              <a:rPr lang="en-US" sz="4000" b="1" dirty="0">
                <a:solidFill>
                  <a:schemeClr val="bg1"/>
                </a:solidFill>
              </a:rPr>
              <a:t>When a Partner Dies</a:t>
            </a:r>
            <a:endParaRPr lang="en-US" sz="4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460ED-3D62-8EC1-5E2D-7A4F0EC1FE3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4DBCC9C-5A35-2902-D9A1-982ED160F540}"/>
              </a:ext>
            </a:extLst>
          </p:cNvPr>
          <p:cNvSpPr txBox="1"/>
          <p:nvPr/>
        </p:nvSpPr>
        <p:spPr>
          <a:xfrm>
            <a:off x="3296379" y="991365"/>
            <a:ext cx="324044" cy="830781"/>
          </a:xfrm>
          <a:prstGeom prst="rect">
            <a:avLst/>
          </a:prstGeom>
          <a:noFill/>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4799" b="0" i="0" u="none" strike="noStrike" kern="1200" cap="none" spc="0" normalizeH="0" baseline="0" noProof="0" dirty="0">
                <a:ln>
                  <a:noFill/>
                </a:ln>
                <a:solidFill>
                  <a:srgbClr val="FF0000"/>
                </a:solidFill>
                <a:effectLst/>
                <a:uLnTx/>
                <a:uFillTx/>
                <a:latin typeface="Calibri" panose="020F0502020204030204"/>
                <a:ea typeface="+mn-ea"/>
                <a:cs typeface="+mn-cs"/>
              </a:rPr>
              <a:t> </a:t>
            </a:r>
          </a:p>
        </p:txBody>
      </p:sp>
      <p:sp>
        <p:nvSpPr>
          <p:cNvPr id="10" name="TextBox 9">
            <a:extLst>
              <a:ext uri="{FF2B5EF4-FFF2-40B4-BE49-F238E27FC236}">
                <a16:creationId xmlns:a16="http://schemas.microsoft.com/office/drawing/2014/main" id="{67132F5F-39AA-EEFC-8C4C-3D9DF9C6E9C7}"/>
              </a:ext>
            </a:extLst>
          </p:cNvPr>
          <p:cNvSpPr txBox="1"/>
          <p:nvPr/>
        </p:nvSpPr>
        <p:spPr>
          <a:xfrm>
            <a:off x="1014876" y="2818111"/>
            <a:ext cx="10602026" cy="3292351"/>
          </a:xfrm>
          <a:prstGeom prst="rect">
            <a:avLst/>
          </a:prstGeom>
          <a:noFill/>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Attendees will be asked to periodically verify their attendance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 order to comply with CPE/CLE guidelines.</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This involves clicking </a:t>
            </a:r>
            <a:r>
              <a:rPr kumimoji="0" lang="en-US" sz="2399"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“Still here” </a:t>
            </a: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when the pop-up arises.</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It is important that you follow all such prompts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 order to ensure that your CPE/CLE credits </a:t>
            </a:r>
            <a:b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399"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are received in full.</a:t>
            </a:r>
          </a:p>
        </p:txBody>
      </p:sp>
      <p:pic>
        <p:nvPicPr>
          <p:cNvPr id="3" name="Picture 2">
            <a:extLst>
              <a:ext uri="{FF2B5EF4-FFF2-40B4-BE49-F238E27FC236}">
                <a16:creationId xmlns:a16="http://schemas.microsoft.com/office/drawing/2014/main" id="{E793052F-F5AA-F302-ABE7-8796BE73DD41}"/>
              </a:ext>
            </a:extLst>
          </p:cNvPr>
          <p:cNvPicPr>
            <a:picLocks noChangeAspect="1"/>
          </p:cNvPicPr>
          <p:nvPr/>
        </p:nvPicPr>
        <p:blipFill>
          <a:blip r:embed="rId3"/>
          <a:stretch>
            <a:fillRect/>
          </a:stretch>
        </p:blipFill>
        <p:spPr>
          <a:xfrm>
            <a:off x="1588" y="206737"/>
            <a:ext cx="12295186" cy="2611372"/>
          </a:xfrm>
          <a:prstGeom prst="rect">
            <a:avLst/>
          </a:prstGeom>
        </p:spPr>
      </p:pic>
    </p:spTree>
    <p:extLst>
      <p:ext uri="{BB962C8B-B14F-4D97-AF65-F5344CB8AC3E}">
        <p14:creationId xmlns:p14="http://schemas.microsoft.com/office/powerpoint/2010/main" val="3345775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name="Slide 17">
    <p:bg>
      <p:bgPr>
        <a:solidFill>
          <a:schemeClr val="accent1">
            <a:lumMod val="5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accent2">
                    <a:lumMod val="40000"/>
                    <a:lumOff val="60000"/>
                  </a:schemeClr>
                </a:solidFill>
              </a:rPr>
              <a:t>Partner vs. S shareholder at death</a:t>
            </a:r>
            <a:endParaRPr lang="en-US" sz="3400" dirty="0">
              <a:solidFill>
                <a:schemeClr val="accent2">
                  <a:lumMod val="40000"/>
                  <a:lumOff val="60000"/>
                </a:schemeClr>
              </a:solidFill>
            </a:endParaRPr>
          </a:p>
        </p:txBody>
      </p:sp>
      <p:graphicFrame>
        <p:nvGraphicFramePr>
          <p:cNvPr id="18" name="Table 0"/>
          <p:cNvGraphicFramePr>
            <a:graphicFrameLocks noGrp="1"/>
          </p:cNvGraphicFramePr>
          <p:nvPr>
            <p:extLst>
              <p:ext uri="{D42A27DB-BD31-4B8C-83A1-F6EECF244321}">
                <p14:modId xmlns:p14="http://schemas.microsoft.com/office/powerpoint/2010/main" val="1851150729"/>
              </p:ext>
            </p:extLst>
          </p:nvPr>
        </p:nvGraphicFramePr>
        <p:xfrm>
          <a:off x="548640" y="1371600"/>
          <a:ext cx="11064240" cy="3968496"/>
        </p:xfrm>
        <a:graphic>
          <a:graphicData uri="http://schemas.openxmlformats.org/drawingml/2006/table">
            <a:tbl>
              <a:tblPr>
                <a:effectLst>
                  <a:outerShdw blurRad="50800" dist="50800" dir="5400000" algn="ctr" rotWithShape="0">
                    <a:srgbClr val="000000">
                      <a:alpha val="99000"/>
                    </a:srgbClr>
                  </a:outerShdw>
                </a:effectLst>
              </a:tblPr>
              <a:tblGrid>
                <a:gridCol w="237744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4480560">
                  <a:extLst>
                    <a:ext uri="{9D8B030D-6E8A-4147-A177-3AD203B41FA5}">
                      <a16:colId xmlns:a16="http://schemas.microsoft.com/office/drawing/2014/main" val="20002"/>
                    </a:ext>
                  </a:extLst>
                </a:gridCol>
              </a:tblGrid>
              <a:tr h="566928">
                <a:tc>
                  <a:txBody>
                    <a:bodyPr/>
                    <a:lstStyle/>
                    <a:p>
                      <a:pPr marL="0" indent="0">
                        <a:buNone/>
                      </a:pPr>
                      <a:r>
                        <a:rPr lang="en-US" sz="1400" b="1" dirty="0">
                          <a:solidFill>
                            <a:schemeClr val="bg1"/>
                          </a:solidFill>
                        </a:rPr>
                        <a:t>Issue</a:t>
                      </a:r>
                      <a:endParaRPr lang="en-US" sz="14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accent2"/>
                    </a:solidFill>
                  </a:tcPr>
                </a:tc>
                <a:tc>
                  <a:txBody>
                    <a:bodyPr/>
                    <a:lstStyle/>
                    <a:p>
                      <a:pPr marL="0" indent="0">
                        <a:buNone/>
                      </a:pPr>
                      <a:r>
                        <a:rPr lang="en-US" sz="1400" b="1" dirty="0">
                          <a:solidFill>
                            <a:schemeClr val="bg1"/>
                          </a:solidFill>
                        </a:rPr>
                        <a:t>S corporation shareholder</a:t>
                      </a:r>
                      <a:endParaRPr lang="en-US" sz="14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accent2"/>
                    </a:solidFill>
                  </a:tcPr>
                </a:tc>
                <a:tc>
                  <a:txBody>
                    <a:bodyPr/>
                    <a:lstStyle/>
                    <a:p>
                      <a:pPr marL="0" indent="0">
                        <a:buNone/>
                      </a:pPr>
                      <a:r>
                        <a:rPr lang="en-US" sz="1400" b="1" dirty="0">
                          <a:solidFill>
                            <a:schemeClr val="bg1"/>
                          </a:solidFill>
                        </a:rPr>
                        <a:t>Partner</a:t>
                      </a:r>
                      <a:endParaRPr lang="en-US" sz="14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566928">
                <a:tc>
                  <a:txBody>
                    <a:bodyPr/>
                    <a:lstStyle/>
                    <a:p>
                      <a:pPr marL="0" indent="0">
                        <a:buNone/>
                      </a:pPr>
                      <a:r>
                        <a:rPr lang="en-US" sz="1300" b="1" dirty="0">
                          <a:solidFill>
                            <a:schemeClr val="tx1"/>
                          </a:solidFill>
                        </a:rPr>
                        <a:t>Outside basis</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tc>
                  <a:txBody>
                    <a:bodyPr/>
                    <a:lstStyle/>
                    <a:p>
                      <a:pPr marL="0" indent="0">
                        <a:buNone/>
                      </a:pPr>
                      <a:r>
                        <a:rPr lang="en-US" sz="1300" dirty="0">
                          <a:solidFill>
                            <a:schemeClr val="tx1"/>
                          </a:solidFill>
                        </a:rPr>
                        <a:t>FMV under § 1014</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tc>
                  <a:txBody>
                    <a:bodyPr/>
                    <a:lstStyle/>
                    <a:p>
                      <a:pPr marL="0" indent="0">
                        <a:buNone/>
                      </a:pPr>
                      <a:r>
                        <a:rPr lang="en-US" sz="1300" dirty="0">
                          <a:solidFill>
                            <a:schemeClr val="tx1"/>
                          </a:solidFill>
                        </a:rPr>
                        <a:t>FMV under §§ 742 and 1014</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buNone/>
                      </a:pPr>
                      <a:r>
                        <a:rPr lang="en-US" sz="1300" b="1" dirty="0">
                          <a:solidFill>
                            <a:schemeClr val="tx1"/>
                          </a:solidFill>
                        </a:rPr>
                        <a:t>Inside basis</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2EFEF"/>
                    </a:solidFill>
                  </a:tcPr>
                </a:tc>
                <a:tc>
                  <a:txBody>
                    <a:bodyPr/>
                    <a:lstStyle/>
                    <a:p>
                      <a:pPr marL="0" indent="0">
                        <a:buNone/>
                      </a:pPr>
                      <a:r>
                        <a:rPr lang="en-US" sz="1300" dirty="0">
                          <a:solidFill>
                            <a:schemeClr val="tx1"/>
                          </a:solidFill>
                        </a:rPr>
                        <a:t>No adjustment; built-in gain stays</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2EFEF"/>
                    </a:solidFill>
                  </a:tcPr>
                </a:tc>
                <a:tc>
                  <a:txBody>
                    <a:bodyPr/>
                    <a:lstStyle/>
                    <a:p>
                      <a:pPr marL="0" indent="0">
                        <a:buNone/>
                      </a:pPr>
                      <a:r>
                        <a:rPr lang="en-US" sz="1300" dirty="0">
                          <a:solidFill>
                            <a:schemeClr val="tx1"/>
                          </a:solidFill>
                        </a:rPr>
                        <a:t>§ 754 election triggers a § 743(b) step-up for the successor</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2EFEF"/>
                    </a:solidFill>
                  </a:tcPr>
                </a:tc>
                <a:extLst>
                  <a:ext uri="{0D108BD9-81ED-4DB2-BD59-A6C34878D82A}">
                    <a16:rowId xmlns:a16="http://schemas.microsoft.com/office/drawing/2014/main" val="10002"/>
                  </a:ext>
                </a:extLst>
              </a:tr>
              <a:tr h="566928">
                <a:tc>
                  <a:txBody>
                    <a:bodyPr/>
                    <a:lstStyle/>
                    <a:p>
                      <a:pPr marL="0" indent="0">
                        <a:buNone/>
                      </a:pPr>
                      <a:r>
                        <a:rPr lang="en-US" sz="1300" b="1" dirty="0">
                          <a:solidFill>
                            <a:schemeClr val="tx1"/>
                          </a:solidFill>
                        </a:rPr>
                        <a:t>Year-of-death split</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tc>
                  <a:txBody>
                    <a:bodyPr/>
                    <a:lstStyle/>
                    <a:p>
                      <a:pPr marL="0" indent="0">
                        <a:buNone/>
                      </a:pPr>
                      <a:r>
                        <a:rPr lang="en-US" sz="1300" dirty="0">
                          <a:solidFill>
                            <a:schemeClr val="tx1"/>
                          </a:solidFill>
                        </a:rPr>
                        <a:t>Per-day proration, or close the books by consent</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tc>
                  <a:txBody>
                    <a:bodyPr/>
                    <a:lstStyle/>
                    <a:p>
                      <a:pPr marL="0" indent="0">
                        <a:buNone/>
                      </a:pPr>
                      <a:r>
                        <a:rPr lang="en-US" sz="1300" dirty="0">
                          <a:solidFill>
                            <a:schemeClr val="tx1"/>
                          </a:solidFill>
                        </a:rPr>
                        <a:t>Year closes as to the decedent; interim closing is the default</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buNone/>
                      </a:pPr>
                      <a:r>
                        <a:rPr lang="en-US" sz="1300" b="1" dirty="0">
                          <a:solidFill>
                            <a:schemeClr val="tx1"/>
                          </a:solidFill>
                        </a:rPr>
                        <a:t>Suspended losses</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tc>
                  <a:txBody>
                    <a:bodyPr/>
                    <a:lstStyle/>
                    <a:p>
                      <a:pPr marL="0" indent="0">
                        <a:buNone/>
                      </a:pPr>
                      <a:r>
                        <a:rPr lang="en-US" sz="1300" dirty="0">
                          <a:solidFill>
                            <a:schemeClr val="tx1"/>
                          </a:solidFill>
                        </a:rPr>
                        <a:t>Lost beyond date-of-death basis (§ 1366(d))</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tc>
                  <a:txBody>
                    <a:bodyPr/>
                    <a:lstStyle/>
                    <a:p>
                      <a:pPr marL="0" indent="0">
                        <a:buNone/>
                      </a:pPr>
                      <a:r>
                        <a:rPr lang="en-US" sz="1300" dirty="0">
                          <a:solidFill>
                            <a:schemeClr val="tx1"/>
                          </a:solidFill>
                        </a:rPr>
                        <a:t>Effectively lost (§ 704(d); Sennett)</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66928">
                <a:tc>
                  <a:txBody>
                    <a:bodyPr/>
                    <a:lstStyle/>
                    <a:p>
                      <a:pPr marL="0" indent="0">
                        <a:buNone/>
                      </a:pPr>
                      <a:r>
                        <a:rPr lang="en-US" sz="1300" b="1" dirty="0">
                          <a:solidFill>
                            <a:schemeClr val="tx1"/>
                          </a:solidFill>
                        </a:rPr>
                        <a:t>IRD</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tc>
                  <a:txBody>
                    <a:bodyPr/>
                    <a:lstStyle/>
                    <a:p>
                      <a:pPr marL="0" indent="0">
                        <a:buNone/>
                      </a:pPr>
                      <a:r>
                        <a:rPr lang="en-US" sz="1300" dirty="0">
                          <a:solidFill>
                            <a:schemeClr val="tx1"/>
                          </a:solidFill>
                        </a:rPr>
                        <a:t>§ 1367(b)(4) overlay</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tc>
                  <a:txBody>
                    <a:bodyPr/>
                    <a:lstStyle/>
                    <a:p>
                      <a:pPr marL="0" indent="0">
                        <a:buNone/>
                      </a:pPr>
                      <a:r>
                        <a:rPr lang="en-US" sz="1300" dirty="0">
                          <a:solidFill>
                            <a:schemeClr val="tx1"/>
                          </a:solidFill>
                        </a:rPr>
                        <a:t>§§ 691, 753: § 736(a) payments, receivables</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66928">
                <a:tc>
                  <a:txBody>
                    <a:bodyPr/>
                    <a:lstStyle/>
                    <a:p>
                      <a:pPr marL="0" indent="0">
                        <a:buNone/>
                      </a:pPr>
                      <a:r>
                        <a:rPr lang="en-US" sz="1300" b="1" dirty="0">
                          <a:solidFill>
                            <a:schemeClr val="tx1"/>
                          </a:solidFill>
                        </a:rPr>
                        <a:t>Entity status</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tc>
                  <a:txBody>
                    <a:bodyPr/>
                    <a:lstStyle/>
                    <a:p>
                      <a:pPr marL="0" indent="0">
                        <a:buNone/>
                      </a:pPr>
                      <a:r>
                        <a:rPr lang="en-US" sz="1300" dirty="0">
                          <a:solidFill>
                            <a:schemeClr val="tx1"/>
                          </a:solidFill>
                        </a:rPr>
                        <a:t>Election at risk if stock reaches an ineligible holder</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tc>
                  <a:txBody>
                    <a:bodyPr/>
                    <a:lstStyle/>
                    <a:p>
                      <a:pPr marL="0" indent="0">
                        <a:buNone/>
                      </a:pPr>
                      <a:r>
                        <a:rPr lang="en-US" sz="1300" dirty="0">
                          <a:solidFill>
                            <a:schemeClr val="tx1"/>
                          </a:solidFill>
                        </a:rPr>
                        <a:t>Partnership continues (§ 708)</a:t>
                      </a:r>
                      <a:endParaRPr lang="en-US" sz="1300" dirty="0"/>
                    </a:p>
                  </a:txBody>
                  <a:tcPr marL="109728" marR="109728" marT="54864" marB="54864" anchor="ctr">
                    <a:lnL w="9525" cap="flat" cmpd="sng" algn="ctr">
                      <a:solidFill>
                        <a:srgbClr val="D9D3D3"/>
                      </a:solidFill>
                      <a:prstDash val="solid"/>
                      <a:round/>
                      <a:headEnd type="none" w="med" len="med"/>
                      <a:tailEnd type="none" w="med" len="med"/>
                    </a:lnL>
                    <a:lnR w="9525" cap="flat" cmpd="sng" algn="ctr">
                      <a:solidFill>
                        <a:srgbClr val="D9D3D3"/>
                      </a:solidFill>
                      <a:prstDash val="solid"/>
                      <a:round/>
                      <a:headEnd type="none" w="med" len="med"/>
                      <a:tailEnd type="none" w="med" len="med"/>
                    </a:lnR>
                    <a:lnT w="9525" cap="flat" cmpd="sng" algn="ctr">
                      <a:solidFill>
                        <a:srgbClr val="D9D3D3"/>
                      </a:solidFill>
                      <a:prstDash val="solid"/>
                      <a:round/>
                      <a:headEnd type="none" w="med" len="med"/>
                      <a:tailEnd type="none" w="med" len="med"/>
                    </a:lnT>
                    <a:lnB w="9525" cap="flat" cmpd="sng" algn="ctr">
                      <a:solidFill>
                        <a:srgbClr val="D9D3D3"/>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4" name="Text 1"/>
          <p:cNvSpPr txBox="1"/>
          <p:nvPr/>
        </p:nvSpPr>
        <p:spPr>
          <a:xfrm>
            <a:off x="548640" y="5486400"/>
            <a:ext cx="11064240" cy="411480"/>
          </a:xfrm>
          <a:prstGeom prst="rect">
            <a:avLst/>
          </a:prstGeom>
          <a:noFill/>
          <a:ln/>
        </p:spPr>
        <p:txBody>
          <a:bodyPr wrap="square" lIns="0" tIns="0" rIns="0" bIns="0" rtlCol="0" anchor="ctr"/>
          <a:lstStyle/>
          <a:p>
            <a:pPr marL="0" indent="0">
              <a:buNone/>
            </a:pPr>
            <a:r>
              <a:rPr lang="en-US" sz="1300" i="1" dirty="0">
                <a:solidFill>
                  <a:schemeClr val="accent1"/>
                </a:solidFill>
              </a:rPr>
              <a:t>The shaded row is the central structural difference: only a partnership can step up the successor's share of the entity's assets.</a:t>
            </a:r>
            <a:endParaRPr lang="en-US" sz="1300" dirty="0"/>
          </a:p>
        </p:txBody>
      </p:sp>
      <p:sp>
        <p:nvSpPr>
          <p:cNvPr id="5" name="Text 2"/>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704, 706, 708, 742, 743, 754; treatise § 2:38</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accent1"/>
                </a:solidFill>
                <a:effectLst>
                  <a:outerShdw blurRad="38100" dist="38100" dir="2700000" algn="tl">
                    <a:srgbClr val="000000">
                      <a:alpha val="43137"/>
                    </a:srgbClr>
                  </a:outerShdw>
                </a:effectLst>
              </a:rPr>
              <a:t>The § 754 election: the partnership advantage</a:t>
            </a:r>
            <a:endParaRPr lang="en-US" sz="3400" dirty="0">
              <a:effectLst>
                <a:outerShdw blurRad="38100" dist="38100" dir="2700000" algn="tl">
                  <a:srgbClr val="000000">
                    <a:alpha val="43137"/>
                  </a:srgbClr>
                </a:outerShdw>
              </a:effectLst>
            </a:endParaRPr>
          </a:p>
        </p:txBody>
      </p:sp>
      <p:sp>
        <p:nvSpPr>
          <p:cNvPr id="3" name="Shape 1"/>
          <p:cNvSpPr/>
          <p:nvPr/>
        </p:nvSpPr>
        <p:spPr>
          <a:xfrm>
            <a:off x="548640" y="1463040"/>
            <a:ext cx="3291840" cy="1371600"/>
          </a:xfrm>
          <a:prstGeom prst="roundRect">
            <a:avLst>
              <a:gd name="adj" fmla="val 5333"/>
            </a:avLst>
          </a:prstGeom>
          <a:solidFill>
            <a:schemeClr val="accent1"/>
          </a:solidFill>
          <a:ln w="12700">
            <a:solidFill>
              <a:schemeClr val="accent1"/>
            </a:solidFill>
            <a:prstDash val="solid"/>
          </a:ln>
          <a:effectLst>
            <a:outerShdw blurRad="50800" dist="50800" dir="5400000" algn="ctr" rotWithShape="0">
              <a:srgbClr val="000000">
                <a:alpha val="99000"/>
              </a:srgbClr>
            </a:outerShdw>
          </a:effectLst>
        </p:spPr>
        <p:txBody>
          <a:bodyPr/>
          <a:lstStyle/>
          <a:p>
            <a:endParaRPr lang="en-US" dirty="0"/>
          </a:p>
        </p:txBody>
      </p:sp>
      <p:sp>
        <p:nvSpPr>
          <p:cNvPr id="4" name="Text 2"/>
          <p:cNvSpPr txBox="1"/>
          <p:nvPr/>
        </p:nvSpPr>
        <p:spPr>
          <a:xfrm>
            <a:off x="731520" y="1463040"/>
            <a:ext cx="2926080" cy="1371600"/>
          </a:xfrm>
          <a:prstGeom prst="rect">
            <a:avLst/>
          </a:prstGeom>
          <a:noFill/>
          <a:ln/>
        </p:spPr>
        <p:txBody>
          <a:bodyPr wrap="square" lIns="0" tIns="0" rIns="0" bIns="0" rtlCol="0" anchor="ctr"/>
          <a:lstStyle/>
          <a:p>
            <a:pPr marL="0" indent="0" algn="ctr">
              <a:buNone/>
            </a:pPr>
            <a:r>
              <a:rPr lang="en-US" sz="1400" dirty="0">
                <a:solidFill>
                  <a:schemeClr val="bg1"/>
                </a:solidFill>
              </a:rPr>
              <a:t>Successor's outside basis</a:t>
            </a:r>
            <a:endParaRPr lang="en-US" sz="1400" dirty="0"/>
          </a:p>
          <a:p>
            <a:pPr marL="0" indent="0" algn="ctr">
              <a:buNone/>
            </a:pPr>
            <a:r>
              <a:rPr lang="en-US" sz="2000" b="1" dirty="0">
                <a:solidFill>
                  <a:schemeClr val="bg1"/>
                </a:solidFill>
                <a:latin typeface="Cambria" pitchFamily="34" charset="0"/>
                <a:ea typeface="Cambria" pitchFamily="34" charset="-122"/>
                <a:cs typeface="Cambria" pitchFamily="34" charset="-120"/>
              </a:rPr>
              <a:t>FMV at death</a:t>
            </a:r>
            <a:endParaRPr lang="en-US" sz="1400" dirty="0"/>
          </a:p>
        </p:txBody>
      </p:sp>
      <p:sp>
        <p:nvSpPr>
          <p:cNvPr id="5" name="Shape 3"/>
          <p:cNvSpPr/>
          <p:nvPr/>
        </p:nvSpPr>
        <p:spPr>
          <a:xfrm>
            <a:off x="548640" y="3840480"/>
            <a:ext cx="3291840" cy="1371600"/>
          </a:xfrm>
          <a:prstGeom prst="roundRect">
            <a:avLst>
              <a:gd name="adj" fmla="val 5333"/>
            </a:avLst>
          </a:prstGeom>
          <a:solidFill>
            <a:schemeClr val="accent6"/>
          </a:solidFill>
          <a:ln w="12700">
            <a:solidFill>
              <a:schemeClr val="accent6"/>
            </a:solidFill>
            <a:prstDash val="solid"/>
          </a:ln>
          <a:effectLst>
            <a:outerShdw blurRad="50800" dist="50800" dir="5400000" algn="ctr" rotWithShape="0">
              <a:srgbClr val="000000">
                <a:alpha val="99000"/>
              </a:srgbClr>
            </a:outerShdw>
          </a:effectLst>
        </p:spPr>
        <p:txBody>
          <a:bodyPr/>
          <a:lstStyle/>
          <a:p>
            <a:endParaRPr lang="en-US" dirty="0"/>
          </a:p>
        </p:txBody>
      </p:sp>
      <p:sp>
        <p:nvSpPr>
          <p:cNvPr id="6" name="Text 4"/>
          <p:cNvSpPr txBox="1"/>
          <p:nvPr/>
        </p:nvSpPr>
        <p:spPr>
          <a:xfrm>
            <a:off x="731520" y="3840480"/>
            <a:ext cx="2926080" cy="1371600"/>
          </a:xfrm>
          <a:prstGeom prst="rect">
            <a:avLst/>
          </a:prstGeom>
          <a:noFill/>
          <a:ln/>
        </p:spPr>
        <p:txBody>
          <a:bodyPr wrap="square" lIns="0" tIns="0" rIns="0" bIns="0" rtlCol="0" anchor="ctr"/>
          <a:lstStyle/>
          <a:p>
            <a:pPr marL="0" indent="0" algn="ctr">
              <a:buNone/>
            </a:pPr>
            <a:r>
              <a:rPr lang="en-US" sz="1400" dirty="0">
                <a:solidFill>
                  <a:schemeClr val="tx1"/>
                </a:solidFill>
              </a:rPr>
              <a:t>Share of inside basis</a:t>
            </a:r>
            <a:endParaRPr lang="en-US" sz="1400" dirty="0"/>
          </a:p>
          <a:p>
            <a:pPr marL="0" indent="0" algn="ctr">
              <a:buNone/>
            </a:pPr>
            <a:r>
              <a:rPr lang="en-US" sz="2000" b="1" dirty="0">
                <a:solidFill>
                  <a:schemeClr val="tx1"/>
                </a:solidFill>
                <a:latin typeface="Cambria" pitchFamily="34" charset="0"/>
                <a:ea typeface="Cambria" pitchFamily="34" charset="-122"/>
                <a:cs typeface="Cambria" pitchFamily="34" charset="-120"/>
              </a:rPr>
              <a:t>Historic cost</a:t>
            </a:r>
            <a:endParaRPr lang="en-US" sz="1400" dirty="0"/>
          </a:p>
        </p:txBody>
      </p:sp>
      <p:sp>
        <p:nvSpPr>
          <p:cNvPr id="7" name="Shape 5"/>
          <p:cNvSpPr/>
          <p:nvPr/>
        </p:nvSpPr>
        <p:spPr>
          <a:xfrm>
            <a:off x="2194560" y="2880360"/>
            <a:ext cx="0" cy="914400"/>
          </a:xfrm>
          <a:prstGeom prst="line">
            <a:avLst/>
          </a:prstGeom>
          <a:noFill/>
          <a:ln w="28575">
            <a:solidFill>
              <a:schemeClr val="accent2"/>
            </a:solidFill>
            <a:prstDash val="solid"/>
            <a:tailEnd type="triangle"/>
          </a:ln>
          <a:effectLst>
            <a:outerShdw blurRad="50800" dist="50800" dir="5400000" algn="ctr" rotWithShape="0">
              <a:srgbClr val="000000">
                <a:alpha val="99000"/>
              </a:srgbClr>
            </a:outerShdw>
          </a:effectLst>
        </p:spPr>
        <p:txBody>
          <a:bodyPr/>
          <a:lstStyle/>
          <a:p>
            <a:endParaRPr lang="en-US" dirty="0"/>
          </a:p>
        </p:txBody>
      </p:sp>
      <p:sp>
        <p:nvSpPr>
          <p:cNvPr id="8" name="Text 6"/>
          <p:cNvSpPr txBox="1"/>
          <p:nvPr/>
        </p:nvSpPr>
        <p:spPr>
          <a:xfrm>
            <a:off x="2377440" y="3063240"/>
            <a:ext cx="2651760" cy="685800"/>
          </a:xfrm>
          <a:prstGeom prst="rect">
            <a:avLst/>
          </a:prstGeom>
          <a:noFill/>
          <a:ln/>
        </p:spPr>
        <p:txBody>
          <a:bodyPr wrap="square" lIns="0" tIns="0" rIns="0" bIns="0" rtlCol="0" anchor="ctr"/>
          <a:lstStyle/>
          <a:p>
            <a:pPr marL="0" indent="0">
              <a:buNone/>
            </a:pPr>
            <a:r>
              <a:rPr lang="en-US" sz="1300" b="1" dirty="0">
                <a:solidFill>
                  <a:schemeClr val="accent1"/>
                </a:solidFill>
              </a:rPr>
              <a:t>§ 743(b) adjustment = the difference, allocated among assets under § 755</a:t>
            </a:r>
            <a:endParaRPr lang="en-US" sz="1300" dirty="0"/>
          </a:p>
        </p:txBody>
      </p:sp>
      <p:sp>
        <p:nvSpPr>
          <p:cNvPr id="9" name="Text 7"/>
          <p:cNvSpPr txBox="1"/>
          <p:nvPr/>
        </p:nvSpPr>
        <p:spPr>
          <a:xfrm>
            <a:off x="5486400" y="1463040"/>
            <a:ext cx="6126480" cy="4206240"/>
          </a:xfrm>
          <a:prstGeom prst="rect">
            <a:avLst/>
          </a:prstGeom>
          <a:noFill/>
          <a:ln/>
        </p:spPr>
        <p:txBody>
          <a:bodyPr wrap="square" lIns="0" tIns="0" rIns="0" bIns="0" rtlCol="0" anchor="t"/>
          <a:lstStyle/>
          <a:p>
            <a:pPr marL="0" indent="0">
              <a:spcAft>
                <a:spcPts val="600"/>
              </a:spcAft>
              <a:buNone/>
            </a:pPr>
            <a:r>
              <a:rPr lang="en-US" sz="1800" b="1" dirty="0">
                <a:solidFill>
                  <a:schemeClr val="accent1"/>
                </a:solidFill>
                <a:latin typeface="Cambria" pitchFamily="34" charset="0"/>
                <a:ea typeface="Cambria" pitchFamily="34" charset="-122"/>
                <a:cs typeface="Cambria" pitchFamily="34" charset="-120"/>
              </a:rPr>
              <a:t>How it works</a:t>
            </a:r>
            <a:endParaRPr lang="en-US" sz="1800" dirty="0"/>
          </a:p>
          <a:p>
            <a:pPr marL="177800" indent="-177800">
              <a:spcAft>
                <a:spcPts val="600"/>
              </a:spcAft>
              <a:buSzPct val="100000"/>
              <a:buChar char="•"/>
            </a:pPr>
            <a:r>
              <a:rPr lang="en-US" sz="1400" dirty="0">
                <a:solidFill>
                  <a:schemeClr val="tx1"/>
                </a:solidFill>
              </a:rPr>
              <a:t>With no election, partnership property basis is not adjusted on a partner's death.</a:t>
            </a:r>
            <a:endParaRPr lang="en-US" sz="1800" dirty="0"/>
          </a:p>
          <a:p>
            <a:pPr marL="177800" indent="-177800">
              <a:spcAft>
                <a:spcPts val="600"/>
              </a:spcAft>
              <a:buSzPct val="100000"/>
              <a:buChar char="•"/>
            </a:pPr>
            <a:r>
              <a:rPr lang="en-US" sz="1400" dirty="0">
                <a:solidFill>
                  <a:schemeClr val="tx1"/>
                </a:solidFill>
              </a:rPr>
              <a:t>With a § 754 election, the partnership adjusts asset basis by the gap between the successor's outside basis and its share of inside basis.</a:t>
            </a:r>
            <a:endParaRPr lang="en-US" sz="1800" dirty="0"/>
          </a:p>
          <a:p>
            <a:pPr marL="177800" indent="-177800">
              <a:spcAft>
                <a:spcPts val="600"/>
              </a:spcAft>
              <a:buSzPct val="100000"/>
              <a:buChar char="•"/>
            </a:pPr>
            <a:r>
              <a:rPr lang="en-US" sz="1400" dirty="0">
                <a:solidFill>
                  <a:schemeClr val="tx1"/>
                </a:solidFill>
              </a:rPr>
              <a:t>The adjustment belongs to the transferee partner only. § 755 allocates it to reduce the gap between value and basis within like-character classes.</a:t>
            </a:r>
            <a:endParaRPr lang="en-US" sz="1800" dirty="0"/>
          </a:p>
          <a:p>
            <a:pPr marL="177800" indent="-177800">
              <a:spcAft>
                <a:spcPts val="600"/>
              </a:spcAft>
              <a:buSzPct val="100000"/>
              <a:buChar char="•"/>
            </a:pPr>
            <a:r>
              <a:rPr lang="en-US" sz="1400" dirty="0">
                <a:solidFill>
                  <a:schemeClr val="tx1"/>
                </a:solidFill>
              </a:rPr>
              <a:t>The election covers all later years and is revocable only with IRS consent.</a:t>
            </a:r>
            <a:endParaRPr lang="en-US" sz="1800" dirty="0"/>
          </a:p>
          <a:p>
            <a:pPr marL="177800" indent="-177800">
              <a:spcAft>
                <a:spcPts val="600"/>
              </a:spcAft>
              <a:buSzPct val="100000"/>
              <a:buChar char="•"/>
            </a:pPr>
            <a:r>
              <a:rPr lang="en-US" sz="1400" dirty="0">
                <a:solidFill>
                  <a:schemeClr val="tx1"/>
                </a:solidFill>
              </a:rPr>
              <a:t>A downward adjustment is mandatory with a substantial built-in loss: more than $250,000.</a:t>
            </a:r>
            <a:endParaRPr lang="en-US" sz="1800" dirty="0"/>
          </a:p>
          <a:p>
            <a:pPr marL="177800" indent="-177800">
              <a:spcAft>
                <a:spcPts val="600"/>
              </a:spcAft>
              <a:buSzPct val="100000"/>
              <a:buChar char="•"/>
            </a:pPr>
            <a:r>
              <a:rPr lang="en-US" sz="1400" dirty="0">
                <a:solidFill>
                  <a:schemeClr val="tx1"/>
                </a:solidFill>
              </a:rPr>
              <a:t>No equivalent exists for S or C corporation stock.</a:t>
            </a:r>
            <a:endParaRPr lang="en-US" sz="1800" dirty="0"/>
          </a:p>
        </p:txBody>
      </p:sp>
      <p:sp>
        <p:nvSpPr>
          <p:cNvPr id="10" name="Text 8"/>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743, 754, 755; treatise § 2:38</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44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wipe(left)">
                                      <p:cBhvr>
                                        <p:cTn id="31" dur="500"/>
                                        <p:tgtEl>
                                          <p:spTgt spid="9">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9">
                                            <p:txEl>
                                              <p:pRg st="1" end="1"/>
                                            </p:txEl>
                                          </p:spTgt>
                                        </p:tgtEl>
                                        <p:attrNameLst>
                                          <p:attrName>style.visibility</p:attrName>
                                        </p:attrNameLst>
                                      </p:cBhvr>
                                      <p:to>
                                        <p:strVal val="visible"/>
                                      </p:to>
                                    </p:set>
                                    <p:animEffect transition="in" filter="wipe(left)">
                                      <p:cBhvr>
                                        <p:cTn id="36" dur="500"/>
                                        <p:tgtEl>
                                          <p:spTgt spid="9">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9">
                                            <p:txEl>
                                              <p:pRg st="2" end="2"/>
                                            </p:txEl>
                                          </p:spTgt>
                                        </p:tgtEl>
                                        <p:attrNameLst>
                                          <p:attrName>style.visibility</p:attrName>
                                        </p:attrNameLst>
                                      </p:cBhvr>
                                      <p:to>
                                        <p:strVal val="visible"/>
                                      </p:to>
                                    </p:set>
                                    <p:animEffect transition="in" filter="wipe(left)">
                                      <p:cBhvr>
                                        <p:cTn id="41" dur="500"/>
                                        <p:tgtEl>
                                          <p:spTgt spid="9">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9">
                                            <p:txEl>
                                              <p:pRg st="3" end="3"/>
                                            </p:txEl>
                                          </p:spTgt>
                                        </p:tgtEl>
                                        <p:attrNameLst>
                                          <p:attrName>style.visibility</p:attrName>
                                        </p:attrNameLst>
                                      </p:cBhvr>
                                      <p:to>
                                        <p:strVal val="visible"/>
                                      </p:to>
                                    </p:set>
                                    <p:animEffect transition="in" filter="wipe(left)">
                                      <p:cBhvr>
                                        <p:cTn id="46" dur="500"/>
                                        <p:tgtEl>
                                          <p:spTgt spid="9">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9">
                                            <p:txEl>
                                              <p:pRg st="4" end="4"/>
                                            </p:txEl>
                                          </p:spTgt>
                                        </p:tgtEl>
                                        <p:attrNameLst>
                                          <p:attrName>style.visibility</p:attrName>
                                        </p:attrNameLst>
                                      </p:cBhvr>
                                      <p:to>
                                        <p:strVal val="visible"/>
                                      </p:to>
                                    </p:set>
                                    <p:animEffect transition="in" filter="wipe(left)">
                                      <p:cBhvr>
                                        <p:cTn id="51" dur="500"/>
                                        <p:tgtEl>
                                          <p:spTgt spid="9">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9">
                                            <p:txEl>
                                              <p:pRg st="5" end="5"/>
                                            </p:txEl>
                                          </p:spTgt>
                                        </p:tgtEl>
                                        <p:attrNameLst>
                                          <p:attrName>style.visibility</p:attrName>
                                        </p:attrNameLst>
                                      </p:cBhvr>
                                      <p:to>
                                        <p:strVal val="visible"/>
                                      </p:to>
                                    </p:set>
                                    <p:animEffect transition="in" filter="wipe(left)">
                                      <p:cBhvr>
                                        <p:cTn id="56" dur="500"/>
                                        <p:tgtEl>
                                          <p:spTgt spid="9">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9">
                                            <p:txEl>
                                              <p:pRg st="6" end="6"/>
                                            </p:txEl>
                                          </p:spTgt>
                                        </p:tgtEl>
                                        <p:attrNameLst>
                                          <p:attrName>style.visibility</p:attrName>
                                        </p:attrNameLst>
                                      </p:cBhvr>
                                      <p:to>
                                        <p:strVal val="visible"/>
                                      </p:to>
                                    </p:set>
                                    <p:animEffect transition="in" filter="wipe(left)">
                                      <p:cBhvr>
                                        <p:cTn id="61"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accent1"/>
                </a:solidFill>
                <a:effectLst>
                  <a:outerShdw blurRad="38100" dist="38100" dir="2700000" algn="tl">
                    <a:srgbClr val="000000">
                      <a:alpha val="43137"/>
                    </a:srgbClr>
                  </a:outerShdw>
                </a:effectLst>
              </a:rPr>
              <a:t>Closing the year as to the decedent (§ 706)</a:t>
            </a:r>
            <a:endParaRPr lang="en-US" sz="3400" dirty="0">
              <a:effectLst>
                <a:outerShdw blurRad="38100" dist="38100" dir="2700000" algn="tl">
                  <a:srgbClr val="000000">
                    <a:alpha val="43137"/>
                  </a:srgbClr>
                </a:outerShdw>
              </a:effectLst>
            </a:endParaRPr>
          </a:p>
        </p:txBody>
      </p:sp>
      <p:sp>
        <p:nvSpPr>
          <p:cNvPr id="3" name="Text 1"/>
          <p:cNvSpPr txBox="1"/>
          <p:nvPr/>
        </p:nvSpPr>
        <p:spPr>
          <a:xfrm>
            <a:off x="548640" y="1371600"/>
            <a:ext cx="11064240" cy="365760"/>
          </a:xfrm>
          <a:prstGeom prst="rect">
            <a:avLst/>
          </a:prstGeom>
          <a:noFill/>
          <a:ln/>
        </p:spPr>
        <p:txBody>
          <a:bodyPr wrap="square" lIns="0" tIns="0" rIns="0" bIns="0" rtlCol="0" anchor="ctr"/>
          <a:lstStyle/>
          <a:p>
            <a:pPr marL="0" indent="0">
              <a:buNone/>
            </a:pPr>
            <a:r>
              <a:rPr lang="en-US" sz="1500" b="1" dirty="0">
                <a:solidFill>
                  <a:schemeClr val="tx1"/>
                </a:solidFill>
                <a:latin typeface="Cambria" pitchFamily="34" charset="0"/>
                <a:ea typeface="Cambria" pitchFamily="34" charset="-122"/>
                <a:cs typeface="Cambria" pitchFamily="34" charset="-120"/>
              </a:rPr>
              <a:t>Regulation example: calendar-year partnership, partner dies March 31</a:t>
            </a:r>
            <a:endParaRPr lang="en-US" sz="1500" dirty="0"/>
          </a:p>
        </p:txBody>
      </p:sp>
      <p:sp>
        <p:nvSpPr>
          <p:cNvPr id="4" name="Shape 2"/>
          <p:cNvSpPr/>
          <p:nvPr/>
        </p:nvSpPr>
        <p:spPr>
          <a:xfrm>
            <a:off x="548640" y="1874520"/>
            <a:ext cx="2743200" cy="777240"/>
          </a:xfrm>
          <a:prstGeom prst="rect">
            <a:avLst/>
          </a:prstGeom>
          <a:solidFill>
            <a:schemeClr val="accent1"/>
          </a:solidFill>
          <a:ln w="12700">
            <a:solidFill>
              <a:schemeClr val="accent1"/>
            </a:solidFill>
            <a:prstDash val="solid"/>
          </a:ln>
          <a:effectLst>
            <a:outerShdw blurRad="50800" dist="50800" dir="5400000" algn="ctr" rotWithShape="0">
              <a:srgbClr val="000000">
                <a:alpha val="99000"/>
              </a:srgbClr>
            </a:outerShdw>
          </a:effectLst>
        </p:spPr>
        <p:txBody>
          <a:bodyPr/>
          <a:lstStyle/>
          <a:p>
            <a:endParaRPr lang="en-US" dirty="0"/>
          </a:p>
        </p:txBody>
      </p:sp>
      <p:sp>
        <p:nvSpPr>
          <p:cNvPr id="5" name="Text 3"/>
          <p:cNvSpPr txBox="1"/>
          <p:nvPr/>
        </p:nvSpPr>
        <p:spPr>
          <a:xfrm>
            <a:off x="640080" y="1874520"/>
            <a:ext cx="2560320" cy="777240"/>
          </a:xfrm>
          <a:prstGeom prst="rect">
            <a:avLst/>
          </a:prstGeom>
          <a:noFill/>
          <a:ln/>
        </p:spPr>
        <p:txBody>
          <a:bodyPr wrap="square" lIns="0" tIns="0" rIns="0" bIns="0" rtlCol="0" anchor="ctr"/>
          <a:lstStyle/>
          <a:p>
            <a:pPr marL="0" indent="0" algn="ctr">
              <a:buNone/>
            </a:pPr>
            <a:r>
              <a:rPr lang="en-US" sz="1300" b="1" dirty="0">
                <a:solidFill>
                  <a:schemeClr val="bg1"/>
                </a:solidFill>
              </a:rPr>
              <a:t>Jan 1 – Mar 31: decedent's final return</a:t>
            </a:r>
            <a:endParaRPr lang="en-US" sz="1300" dirty="0"/>
          </a:p>
        </p:txBody>
      </p:sp>
      <p:sp>
        <p:nvSpPr>
          <p:cNvPr id="6" name="Shape 4"/>
          <p:cNvSpPr/>
          <p:nvPr/>
        </p:nvSpPr>
        <p:spPr>
          <a:xfrm>
            <a:off x="3291840" y="1874520"/>
            <a:ext cx="8321040" cy="777240"/>
          </a:xfrm>
          <a:prstGeom prst="rect">
            <a:avLst/>
          </a:prstGeom>
          <a:solidFill>
            <a:schemeClr val="accent6"/>
          </a:solidFill>
          <a:ln w="12700">
            <a:solidFill>
              <a:schemeClr val="accent6"/>
            </a:solidFill>
            <a:prstDash val="solid"/>
          </a:ln>
          <a:effectLst>
            <a:outerShdw blurRad="50800" dist="50800" dir="5400000" algn="ctr" rotWithShape="0">
              <a:srgbClr val="000000">
                <a:alpha val="99000"/>
              </a:srgbClr>
            </a:outerShdw>
          </a:effectLst>
        </p:spPr>
        <p:txBody>
          <a:bodyPr/>
          <a:lstStyle/>
          <a:p>
            <a:endParaRPr lang="en-US" dirty="0"/>
          </a:p>
        </p:txBody>
      </p:sp>
      <p:sp>
        <p:nvSpPr>
          <p:cNvPr id="7" name="Text 5"/>
          <p:cNvSpPr txBox="1"/>
          <p:nvPr/>
        </p:nvSpPr>
        <p:spPr>
          <a:xfrm>
            <a:off x="3383280" y="1874520"/>
            <a:ext cx="8138160" cy="777240"/>
          </a:xfrm>
          <a:prstGeom prst="rect">
            <a:avLst/>
          </a:prstGeom>
          <a:noFill/>
          <a:ln/>
        </p:spPr>
        <p:txBody>
          <a:bodyPr wrap="square" lIns="0" tIns="0" rIns="0" bIns="0" rtlCol="0" anchor="ctr"/>
          <a:lstStyle/>
          <a:p>
            <a:pPr marL="0" indent="0" algn="ctr">
              <a:buNone/>
            </a:pPr>
            <a:r>
              <a:rPr lang="en-US" sz="1400" b="1" dirty="0">
                <a:solidFill>
                  <a:schemeClr val="tx1"/>
                </a:solidFill>
              </a:rPr>
              <a:t>Apr 1 – Dec 31: estate or other successor reports its share</a:t>
            </a:r>
            <a:endParaRPr lang="en-US" sz="1400" dirty="0"/>
          </a:p>
        </p:txBody>
      </p:sp>
      <p:sp>
        <p:nvSpPr>
          <p:cNvPr id="8" name="Shape 6"/>
          <p:cNvSpPr/>
          <p:nvPr/>
        </p:nvSpPr>
        <p:spPr>
          <a:xfrm>
            <a:off x="548640" y="2926080"/>
            <a:ext cx="3566160" cy="2834640"/>
          </a:xfrm>
          <a:prstGeom prst="roundRect">
            <a:avLst>
              <a:gd name="adj" fmla="val 2581"/>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9" name="Text 7"/>
          <p:cNvSpPr txBox="1"/>
          <p:nvPr/>
        </p:nvSpPr>
        <p:spPr>
          <a:xfrm>
            <a:off x="822960" y="3154680"/>
            <a:ext cx="3017520" cy="2514600"/>
          </a:xfrm>
          <a:prstGeom prst="rect">
            <a:avLst/>
          </a:prstGeom>
          <a:noFill/>
          <a:ln/>
        </p:spPr>
        <p:txBody>
          <a:bodyPr wrap="square" lIns="0" tIns="0" rIns="0" bIns="0" rtlCol="0" anchor="t"/>
          <a:lstStyle/>
          <a:p>
            <a:pPr marL="0" indent="0">
              <a:spcAft>
                <a:spcPts val="600"/>
              </a:spcAft>
              <a:buNone/>
            </a:pPr>
            <a:r>
              <a:rPr lang="en-US" sz="1800" b="1" dirty="0">
                <a:solidFill>
                  <a:schemeClr val="accent1"/>
                </a:solidFill>
                <a:latin typeface="Cambria" pitchFamily="34" charset="0"/>
                <a:ea typeface="Cambria" pitchFamily="34" charset="-122"/>
                <a:cs typeface="Cambria" pitchFamily="34" charset="-120"/>
              </a:rPr>
              <a:t>Closes only for the decedent</a:t>
            </a:r>
            <a:endParaRPr lang="en-US" sz="1800" dirty="0"/>
          </a:p>
          <a:p>
            <a:pPr marL="0" indent="0">
              <a:spcAft>
                <a:spcPts val="600"/>
              </a:spcAft>
              <a:buNone/>
            </a:pPr>
            <a:r>
              <a:rPr lang="en-US" sz="1700" dirty="0">
                <a:solidFill>
                  <a:schemeClr val="tx1"/>
                </a:solidFill>
              </a:rPr>
              <a:t>§ 706(c)(2)(A) closes the year for a partner whose interest ends by death; it doesn't close for the remaining partners.</a:t>
            </a:r>
            <a:endParaRPr lang="en-US" sz="1800" dirty="0"/>
          </a:p>
        </p:txBody>
      </p:sp>
      <p:sp>
        <p:nvSpPr>
          <p:cNvPr id="10" name="Shape 8"/>
          <p:cNvSpPr/>
          <p:nvPr/>
        </p:nvSpPr>
        <p:spPr>
          <a:xfrm>
            <a:off x="4297680" y="2926080"/>
            <a:ext cx="3566160" cy="2834640"/>
          </a:xfrm>
          <a:prstGeom prst="roundRect">
            <a:avLst>
              <a:gd name="adj" fmla="val 2581"/>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11" name="Text 9"/>
          <p:cNvSpPr txBox="1"/>
          <p:nvPr/>
        </p:nvSpPr>
        <p:spPr>
          <a:xfrm>
            <a:off x="4572000" y="3154680"/>
            <a:ext cx="3017520" cy="2514600"/>
          </a:xfrm>
          <a:prstGeom prst="rect">
            <a:avLst/>
          </a:prstGeom>
          <a:noFill/>
          <a:ln/>
        </p:spPr>
        <p:txBody>
          <a:bodyPr wrap="square" lIns="0" tIns="0" rIns="0" bIns="0" rtlCol="0" anchor="t"/>
          <a:lstStyle/>
          <a:p>
            <a:pPr marL="0" indent="0">
              <a:spcAft>
                <a:spcPts val="600"/>
              </a:spcAft>
              <a:buNone/>
            </a:pPr>
            <a:r>
              <a:rPr lang="en-US" sz="1800" b="1" dirty="0">
                <a:solidFill>
                  <a:schemeClr val="accent1"/>
                </a:solidFill>
                <a:latin typeface="Cambria" pitchFamily="34" charset="0"/>
                <a:ea typeface="Cambria" pitchFamily="34" charset="-122"/>
                <a:cs typeface="Cambria" pitchFamily="34" charset="-120"/>
              </a:rPr>
              <a:t>Varying-interest rules apply</a:t>
            </a:r>
            <a:endParaRPr lang="en-US" sz="1800" dirty="0"/>
          </a:p>
          <a:p>
            <a:pPr marL="0" indent="0">
              <a:spcAft>
                <a:spcPts val="600"/>
              </a:spcAft>
              <a:buNone/>
            </a:pPr>
            <a:r>
              <a:rPr lang="en-US" sz="1700" dirty="0">
                <a:solidFill>
                  <a:schemeClr val="tx1"/>
                </a:solidFill>
              </a:rPr>
              <a:t>Interim closing is the default; proration needs the partners' agreement. </a:t>
            </a:r>
          </a:p>
          <a:p>
            <a:pPr marL="0" indent="0">
              <a:spcAft>
                <a:spcPts val="600"/>
              </a:spcAft>
              <a:buNone/>
            </a:pPr>
            <a:r>
              <a:rPr lang="en-US" sz="1700" dirty="0">
                <a:solidFill>
                  <a:schemeClr val="tx1"/>
                </a:solidFill>
              </a:rPr>
              <a:t>A calendar-day, semi-monthly or monthly convention fixes timing.</a:t>
            </a:r>
            <a:endParaRPr lang="en-US" sz="1800" dirty="0"/>
          </a:p>
        </p:txBody>
      </p:sp>
      <p:sp>
        <p:nvSpPr>
          <p:cNvPr id="12" name="Shape 10"/>
          <p:cNvSpPr/>
          <p:nvPr/>
        </p:nvSpPr>
        <p:spPr>
          <a:xfrm>
            <a:off x="8046720" y="2926080"/>
            <a:ext cx="3566160" cy="2834640"/>
          </a:xfrm>
          <a:prstGeom prst="roundRect">
            <a:avLst>
              <a:gd name="adj" fmla="val 2581"/>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13" name="Text 11"/>
          <p:cNvSpPr txBox="1"/>
          <p:nvPr/>
        </p:nvSpPr>
        <p:spPr>
          <a:xfrm>
            <a:off x="8321040" y="3154680"/>
            <a:ext cx="3017520" cy="2514600"/>
          </a:xfrm>
          <a:prstGeom prst="rect">
            <a:avLst/>
          </a:prstGeom>
          <a:noFill/>
          <a:ln/>
        </p:spPr>
        <p:txBody>
          <a:bodyPr wrap="square" lIns="0" tIns="0" rIns="0" bIns="0" rtlCol="0" anchor="t"/>
          <a:lstStyle/>
          <a:p>
            <a:pPr marL="0" indent="0">
              <a:spcAft>
                <a:spcPts val="600"/>
              </a:spcAft>
              <a:buNone/>
            </a:pPr>
            <a:r>
              <a:rPr lang="en-US" sz="1800" b="1" dirty="0">
                <a:solidFill>
                  <a:schemeClr val="accent1"/>
                </a:solidFill>
                <a:latin typeface="Cambria" pitchFamily="34" charset="0"/>
                <a:ea typeface="Cambria" pitchFamily="34" charset="-122"/>
                <a:cs typeface="Cambria" pitchFamily="34" charset="-120"/>
              </a:rPr>
              <a:t>Watch extraordinary items</a:t>
            </a:r>
            <a:endParaRPr lang="en-US" sz="1800" dirty="0"/>
          </a:p>
          <a:p>
            <a:pPr marL="0" indent="0">
              <a:spcAft>
                <a:spcPts val="600"/>
              </a:spcAft>
              <a:buNone/>
            </a:pPr>
            <a:r>
              <a:rPr lang="en-US" sz="1700" dirty="0">
                <a:solidFill>
                  <a:schemeClr val="tx1"/>
                </a:solidFill>
              </a:rPr>
              <a:t>They can't be prorated and go to partners as of the time of day they occur. </a:t>
            </a:r>
          </a:p>
          <a:p>
            <a:pPr marL="0" indent="0">
              <a:spcAft>
                <a:spcPts val="600"/>
              </a:spcAft>
              <a:buNone/>
            </a:pPr>
            <a:r>
              <a:rPr lang="en-US" sz="1700" dirty="0">
                <a:solidFill>
                  <a:schemeClr val="tx1"/>
                </a:solidFill>
              </a:rPr>
              <a:t>Cash-basis items are prorated daily.</a:t>
            </a:r>
            <a:endParaRPr lang="en-US" sz="1800" dirty="0"/>
          </a:p>
        </p:txBody>
      </p:sp>
      <p:sp>
        <p:nvSpPr>
          <p:cNvPr id="14" name="Text 12"/>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706; Treas. Reg. §§ 1.706-1(c)(2), 1.706-4</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45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7B3E7-E3C3-F79E-5C4A-5DA3D3669BA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ED36326-B359-4613-EA17-90762EF85E45}"/>
              </a:ext>
            </a:extLst>
          </p:cNvPr>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rgbClr val="C00000"/>
                </a:solidFill>
                <a:effectLst>
                  <a:outerShdw blurRad="38100" dist="38100" dir="2700000" algn="tl">
                    <a:srgbClr val="000000">
                      <a:alpha val="43137"/>
                    </a:srgbClr>
                  </a:outerShdw>
                </a:effectLst>
              </a:rPr>
              <a:t>Partnership carry over losses</a:t>
            </a:r>
            <a:endParaRPr lang="en-US" sz="3400" dirty="0">
              <a:solidFill>
                <a:srgbClr val="C00000"/>
              </a:solidFill>
              <a:effectLst>
                <a:outerShdw blurRad="38100" dist="38100" dir="2700000" algn="tl">
                  <a:srgbClr val="000000">
                    <a:alpha val="43137"/>
                  </a:srgbClr>
                </a:outerShdw>
              </a:effectLst>
            </a:endParaRPr>
          </a:p>
        </p:txBody>
      </p:sp>
      <p:sp>
        <p:nvSpPr>
          <p:cNvPr id="3" name="Shape 1">
            <a:extLst>
              <a:ext uri="{FF2B5EF4-FFF2-40B4-BE49-F238E27FC236}">
                <a16:creationId xmlns:a16="http://schemas.microsoft.com/office/drawing/2014/main" id="{70712F90-97E8-1EC0-4611-8BE219651CE2}"/>
              </a:ext>
            </a:extLst>
          </p:cNvPr>
          <p:cNvSpPr/>
          <p:nvPr/>
        </p:nvSpPr>
        <p:spPr>
          <a:xfrm>
            <a:off x="548640" y="1417320"/>
            <a:ext cx="5547360" cy="4343400"/>
          </a:xfrm>
          <a:prstGeom prst="roundRect">
            <a:avLst>
              <a:gd name="adj" fmla="val 1684"/>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p:txBody>
      </p:sp>
      <p:sp>
        <p:nvSpPr>
          <p:cNvPr id="4" name="Text 2">
            <a:extLst>
              <a:ext uri="{FF2B5EF4-FFF2-40B4-BE49-F238E27FC236}">
                <a16:creationId xmlns:a16="http://schemas.microsoft.com/office/drawing/2014/main" id="{8935E9EB-A65D-EC1B-BC9E-3B3C5A79226D}"/>
              </a:ext>
            </a:extLst>
          </p:cNvPr>
          <p:cNvSpPr txBox="1"/>
          <p:nvPr/>
        </p:nvSpPr>
        <p:spPr>
          <a:xfrm>
            <a:off x="822959" y="2011680"/>
            <a:ext cx="4983951" cy="402336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itchFamily="34" charset="0"/>
                <a:ea typeface="Cambria" pitchFamily="34" charset="-122"/>
                <a:cs typeface="Cambria" pitchFamily="34" charset="-120"/>
              </a:rPr>
              <a:t>Carryover</a:t>
            </a:r>
            <a:r>
              <a:rPr kumimoji="0" lang="en-US" sz="1800" b="1" i="0" u="none" strike="noStrike" kern="1200" cap="none" spc="0" normalizeH="0" noProof="0" dirty="0">
                <a:ln>
                  <a:noFill/>
                </a:ln>
                <a:solidFill>
                  <a:srgbClr val="C00000"/>
                </a:solidFill>
                <a:effectLst/>
                <a:uLnTx/>
                <a:uFillTx/>
                <a:latin typeface="Cambria" pitchFamily="34" charset="0"/>
                <a:ea typeface="Cambria" pitchFamily="34" charset="-122"/>
                <a:cs typeface="Cambria" pitchFamily="34" charset="-120"/>
              </a:rPr>
              <a:t> 7</a:t>
            </a:r>
            <a:r>
              <a:rPr kumimoji="0" lang="en-US" sz="1800" b="1" i="0" u="none" strike="noStrike" kern="1200" cap="none" spc="0" normalizeH="0" baseline="0" noProof="0" dirty="0">
                <a:ln>
                  <a:noFill/>
                </a:ln>
                <a:solidFill>
                  <a:srgbClr val="C00000"/>
                </a:solidFill>
                <a:effectLst/>
                <a:uLnTx/>
                <a:uFillTx/>
                <a:latin typeface="Cambria" pitchFamily="34" charset="0"/>
                <a:ea typeface="Cambria" pitchFamily="34" charset="-122"/>
                <a:cs typeface="Cambria" pitchFamily="34" charset="-120"/>
              </a:rPr>
              <a:t>losses (§ 704(d))</a:t>
            </a:r>
            <a:endParaRPr kumimoji="0" lang="en-US" sz="1800" b="0" i="0" u="none" strike="noStrike" kern="1200" cap="none" spc="0" normalizeH="0" baseline="0" noProof="0" dirty="0">
              <a:ln>
                <a:noFill/>
              </a:ln>
              <a:solidFill>
                <a:srgbClr val="C00000"/>
              </a:solidFill>
              <a:effectLst/>
              <a:uLnTx/>
              <a:uFillTx/>
              <a:latin typeface="Calibri"/>
              <a:ea typeface="+mn-ea"/>
              <a:cs typeface="+mn-cs"/>
            </a:endParaRPr>
          </a:p>
          <a:p>
            <a:pPr marL="177800" marR="0" lvl="0" indent="-177800" algn="l" defTabSz="914400" rtl="0" eaLnBrk="1" fontAlgn="auto" latinLnBrk="0" hangingPunct="1">
              <a:lnSpc>
                <a:spcPct val="100000"/>
              </a:lnSpc>
              <a:spcBef>
                <a:spcPts val="0"/>
              </a:spcBef>
              <a:spcAft>
                <a:spcPts val="600"/>
              </a:spcAft>
              <a:buClrTx/>
              <a:buSzPct val="100000"/>
              <a:buFontTx/>
              <a:buChar char="•"/>
              <a:tabLst/>
              <a:defRPr/>
            </a:pPr>
            <a:r>
              <a:rPr kumimoji="0" lang="en-US" sz="1700" b="0" i="0" u="none" strike="noStrike" kern="1200" cap="none" spc="0" normalizeH="0" baseline="0" noProof="0" dirty="0">
                <a:ln>
                  <a:noFill/>
                </a:ln>
                <a:solidFill>
                  <a:srgbClr val="1F1D1E"/>
                </a:solidFill>
                <a:effectLst/>
                <a:uLnTx/>
                <a:uFillTx/>
                <a:latin typeface="Calibri"/>
                <a:ea typeface="+mn-ea"/>
                <a:cs typeface="+mn-cs"/>
              </a:rPr>
              <a:t>Losses above basis are allowed only when basis is restored.</a:t>
            </a: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a:p>
            <a:pPr marL="177800" marR="0" lvl="0" indent="-177800" algn="l" defTabSz="914400" rtl="0" eaLnBrk="1" fontAlgn="auto" latinLnBrk="0" hangingPunct="1">
              <a:lnSpc>
                <a:spcPct val="100000"/>
              </a:lnSpc>
              <a:spcBef>
                <a:spcPts val="0"/>
              </a:spcBef>
              <a:spcAft>
                <a:spcPts val="600"/>
              </a:spcAft>
              <a:buClrTx/>
              <a:buSzPct val="100000"/>
              <a:buFontTx/>
              <a:buChar char="•"/>
              <a:tabLst/>
              <a:defRPr/>
            </a:pPr>
            <a:r>
              <a:rPr kumimoji="0" lang="en-US" sz="1700" b="0" i="0" u="none" strike="noStrike" kern="1200" cap="none" spc="0" normalizeH="0" baseline="0" noProof="0" dirty="0">
                <a:ln>
                  <a:noFill/>
                </a:ln>
                <a:solidFill>
                  <a:srgbClr val="1F1D1E"/>
                </a:solidFill>
                <a:effectLst/>
                <a:uLnTx/>
                <a:uFillTx/>
                <a:latin typeface="Calibri"/>
                <a:ea typeface="+mn-ea"/>
                <a:cs typeface="+mn-cs"/>
              </a:rPr>
              <a:t>Sennett (Tax Ct. 1983; 9th Cir. 1985): only a partner can use the carryover.</a:t>
            </a: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a:p>
            <a:pPr marL="177800" marR="0" lvl="0" indent="-177800" algn="l" defTabSz="914400" rtl="0" eaLnBrk="1" fontAlgn="auto" latinLnBrk="0" hangingPunct="1">
              <a:lnSpc>
                <a:spcPct val="100000"/>
              </a:lnSpc>
              <a:spcBef>
                <a:spcPts val="0"/>
              </a:spcBef>
              <a:spcAft>
                <a:spcPts val="600"/>
              </a:spcAft>
              <a:buClrTx/>
              <a:buSzPct val="100000"/>
              <a:buFontTx/>
              <a:buChar char="•"/>
              <a:tabLst/>
              <a:defRPr/>
            </a:pPr>
            <a:r>
              <a:rPr kumimoji="0" lang="en-US" sz="1700" b="0" i="0" u="none" strike="noStrike" kern="1200" cap="none" spc="0" normalizeH="0" baseline="0" noProof="0" dirty="0">
                <a:ln>
                  <a:noFill/>
                </a:ln>
                <a:solidFill>
                  <a:srgbClr val="1F1D1E"/>
                </a:solidFill>
                <a:effectLst/>
                <a:uLnTx/>
                <a:uFillTx/>
                <a:latin typeface="Calibri"/>
                <a:ea typeface="+mn-ea"/>
                <a:cs typeface="+mn-cs"/>
              </a:rPr>
              <a:t>The estate or heir takes a fresh FMV basis with no way to inherit the loss, so it is effectively lost, as in an S corporation.</a:t>
            </a: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p:txBody>
      </p:sp>
      <p:sp>
        <p:nvSpPr>
          <p:cNvPr id="17" name="Text 15">
            <a:extLst>
              <a:ext uri="{FF2B5EF4-FFF2-40B4-BE49-F238E27FC236}">
                <a16:creationId xmlns:a16="http://schemas.microsoft.com/office/drawing/2014/main" id="{96F27B16-4E90-C811-6507-8CC4E068BCB4}"/>
              </a:ext>
            </a:extLst>
          </p:cNvPr>
          <p:cNvSpPr txBox="1"/>
          <p:nvPr/>
        </p:nvSpPr>
        <p:spPr>
          <a:xfrm>
            <a:off x="548640" y="5989320"/>
            <a:ext cx="110642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4A4446"/>
                </a:solidFill>
                <a:effectLst/>
                <a:uLnTx/>
                <a:uFillTx/>
                <a:latin typeface="Calibri"/>
                <a:ea typeface="+mn-ea"/>
                <a:cs typeface="+mn-cs"/>
              </a:rPr>
              <a:t>Authority: 26 U.S.C. §§ 691, 704(d), 753; Sennett, 80 T.C. 825, aff'd 752 F.2d 428; treatise §§ 4:9, 18:31, 27:72, 35E:10</a:t>
            </a:r>
            <a:endParaRPr kumimoji="0" lang="en-US" sz="1000" b="0" i="0" u="none" strike="noStrike" kern="1200" cap="none" spc="0" normalizeH="0" baseline="0" noProof="0" dirty="0">
              <a:ln>
                <a:noFill/>
              </a:ln>
              <a:solidFill>
                <a:srgbClr val="1F1D1E"/>
              </a:solidFill>
              <a:effectLst/>
              <a:uLnTx/>
              <a:uFillTx/>
              <a:latin typeface="Calibri"/>
              <a:ea typeface="+mn-ea"/>
              <a:cs typeface="+mn-cs"/>
            </a:endParaRPr>
          </a:p>
        </p:txBody>
      </p:sp>
      <p:sp>
        <p:nvSpPr>
          <p:cNvPr id="25" name="Slide Number Placeholder 0">
            <a:extLst>
              <a:ext uri="{FF2B5EF4-FFF2-40B4-BE49-F238E27FC236}">
                <a16:creationId xmlns:a16="http://schemas.microsoft.com/office/drawing/2014/main" id="{0F16A565-01C4-4F5A-40BF-A2DC14D83673}"/>
              </a:ext>
            </a:extLst>
          </p:cNvPr>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000" b="0" i="0" u="none" strike="noStrike" kern="1200" cap="none" spc="0" normalizeH="0" baseline="0" noProof="0">
                <a:ln>
                  <a:noFill/>
                </a:ln>
                <a:solidFill>
                  <a:srgbClr val="4A4446"/>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000" b="0" i="0" u="none" strike="noStrike" kern="1200" cap="none" spc="0" normalizeH="0" baseline="0" noProof="0" dirty="0">
              <a:ln>
                <a:noFill/>
              </a:ln>
              <a:solidFill>
                <a:srgbClr val="4A4446"/>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8FE20484-D957-BB6D-F41A-ED2E5CCCE381}"/>
              </a:ext>
            </a:extLst>
          </p:cNvPr>
          <p:cNvPicPr>
            <a:picLocks noChangeAspect="1"/>
          </p:cNvPicPr>
          <p:nvPr/>
        </p:nvPicPr>
        <p:blipFill>
          <a:blip r:embed="rId3"/>
          <a:stretch>
            <a:fillRect/>
          </a:stretch>
        </p:blipFill>
        <p:spPr>
          <a:xfrm>
            <a:off x="6290919" y="1516380"/>
            <a:ext cx="6076950" cy="4152900"/>
          </a:xfrm>
          <a:prstGeom prst="rect">
            <a:avLst/>
          </a:prstGeom>
        </p:spPr>
      </p:pic>
    </p:spTree>
    <p:extLst>
      <p:ext uri="{BB962C8B-B14F-4D97-AF65-F5344CB8AC3E}">
        <p14:creationId xmlns:p14="http://schemas.microsoft.com/office/powerpoint/2010/main" val="417073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left)">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ipe(left)">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wipe(left)">
                                      <p:cBhvr>
                                        <p:cTn id="26"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E5C59-8FD1-5169-2E64-FAFE330E779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C4B5DD3-4E80-3C88-B4C4-164DE52DA66C}"/>
              </a:ext>
            </a:extLst>
          </p:cNvPr>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chemeClr val="accent1"/>
                </a:solidFill>
                <a:effectLst>
                  <a:outerShdw blurRad="38100" dist="38100" dir="2700000" algn="tl">
                    <a:srgbClr val="000000">
                      <a:alpha val="43137"/>
                    </a:srgbClr>
                  </a:outerShdw>
                </a:effectLst>
              </a:rPr>
              <a:t>Buying out the deceased partner</a:t>
            </a:r>
            <a:endParaRPr lang="en-US" sz="3400" dirty="0">
              <a:effectLst>
                <a:outerShdw blurRad="38100" dist="38100" dir="2700000" algn="tl">
                  <a:srgbClr val="000000">
                    <a:alpha val="43137"/>
                  </a:srgbClr>
                </a:outerShdw>
              </a:effectLst>
            </a:endParaRPr>
          </a:p>
        </p:txBody>
      </p:sp>
      <p:sp>
        <p:nvSpPr>
          <p:cNvPr id="5" name="Shape 3">
            <a:extLst>
              <a:ext uri="{FF2B5EF4-FFF2-40B4-BE49-F238E27FC236}">
                <a16:creationId xmlns:a16="http://schemas.microsoft.com/office/drawing/2014/main" id="{D20C954C-35BD-D4CC-BC02-55B79D74205D}"/>
              </a:ext>
            </a:extLst>
          </p:cNvPr>
          <p:cNvSpPr/>
          <p:nvPr/>
        </p:nvSpPr>
        <p:spPr>
          <a:xfrm>
            <a:off x="7173798" y="1417320"/>
            <a:ext cx="4439082" cy="3291840"/>
          </a:xfrm>
          <a:prstGeom prst="roundRect">
            <a:avLst>
              <a:gd name="adj" fmla="val 2222"/>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p:txBody>
      </p:sp>
      <p:sp>
        <p:nvSpPr>
          <p:cNvPr id="6" name="Text 4">
            <a:extLst>
              <a:ext uri="{FF2B5EF4-FFF2-40B4-BE49-F238E27FC236}">
                <a16:creationId xmlns:a16="http://schemas.microsoft.com/office/drawing/2014/main" id="{8364C687-A3DE-C859-1B69-DDFE8D06E5D2}"/>
              </a:ext>
            </a:extLst>
          </p:cNvPr>
          <p:cNvSpPr txBox="1"/>
          <p:nvPr/>
        </p:nvSpPr>
        <p:spPr>
          <a:xfrm>
            <a:off x="7400040" y="1645920"/>
            <a:ext cx="3938519" cy="30175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6B1E2B"/>
                </a:solidFill>
                <a:effectLst/>
                <a:uLnTx/>
                <a:uFillTx/>
                <a:latin typeface="Cambria" pitchFamily="34" charset="0"/>
                <a:ea typeface="Cambria" pitchFamily="34" charset="-122"/>
                <a:cs typeface="Cambria" pitchFamily="34" charset="-120"/>
              </a:rPr>
              <a:t>Sale (§ 741)</a:t>
            </a:r>
            <a:endParaRPr kumimoji="0" lang="en-US" sz="2000" b="0" i="0" u="none" strike="noStrike" kern="1200" cap="none" spc="0" normalizeH="0" baseline="0" noProof="0" dirty="0">
              <a:ln>
                <a:noFill/>
              </a:ln>
              <a:solidFill>
                <a:srgbClr val="1F1D1E"/>
              </a:solidFill>
              <a:effectLst/>
              <a:uLnTx/>
              <a:uFillTx/>
              <a:latin typeface="Calibri"/>
            </a:endParaRPr>
          </a:p>
          <a:p>
            <a:pPr marL="177800" marR="0" lvl="0" indent="-177800" algn="l" defTabSz="914400" rtl="0" eaLnBrk="1" fontAlgn="auto" latinLnBrk="0" hangingPunct="1">
              <a:lnSpc>
                <a:spcPct val="100000"/>
              </a:lnSpc>
              <a:spcBef>
                <a:spcPts val="0"/>
              </a:spcBef>
              <a:spcAft>
                <a:spcPts val="600"/>
              </a:spcAft>
              <a:buClrTx/>
              <a:buSzPct val="100000"/>
              <a:buFontTx/>
              <a:buChar char="•"/>
              <a:tabLst/>
              <a:defRPr/>
            </a:pPr>
            <a:r>
              <a:rPr kumimoji="0" lang="en-US" sz="2000" b="0" i="0" u="none" strike="noStrike" kern="1200" cap="none" spc="0" normalizeH="0" baseline="0" noProof="0" dirty="0">
                <a:ln>
                  <a:noFill/>
                </a:ln>
                <a:solidFill>
                  <a:srgbClr val="1F1D1E"/>
                </a:solidFill>
                <a:effectLst/>
                <a:uLnTx/>
                <a:uFillTx/>
                <a:latin typeface="Calibri"/>
              </a:rPr>
              <a:t>Capital gain or loss to the seller, except § 751 receivables and inventory, which are ordinary.</a:t>
            </a:r>
          </a:p>
          <a:p>
            <a:pPr marL="177800" marR="0" lvl="0" indent="-177800" algn="l" defTabSz="914400" rtl="0" eaLnBrk="1" fontAlgn="auto" latinLnBrk="0" hangingPunct="1">
              <a:lnSpc>
                <a:spcPct val="100000"/>
              </a:lnSpc>
              <a:spcBef>
                <a:spcPts val="0"/>
              </a:spcBef>
              <a:spcAft>
                <a:spcPts val="600"/>
              </a:spcAft>
              <a:buClrTx/>
              <a:buSzPct val="100000"/>
              <a:buFontTx/>
              <a:buChar char="•"/>
              <a:tabLst/>
              <a:defRPr/>
            </a:pPr>
            <a:r>
              <a:rPr kumimoji="0" lang="en-US" sz="2000" b="0" i="0" u="none" strike="noStrike" kern="1200" cap="none" spc="0" normalizeH="0" baseline="0" noProof="0" dirty="0">
                <a:ln>
                  <a:noFill/>
                </a:ln>
                <a:solidFill>
                  <a:srgbClr val="1F1D1E"/>
                </a:solidFill>
                <a:effectLst/>
                <a:uLnTx/>
                <a:uFillTx/>
                <a:latin typeface="Calibri"/>
              </a:rPr>
              <a:t>“Sale" language and a fixed price point to a sale; </a:t>
            </a:r>
          </a:p>
          <a:p>
            <a:pPr marL="177800" marR="0" lvl="0" indent="-177800" algn="l" defTabSz="914400" rtl="0" eaLnBrk="1" fontAlgn="auto" latinLnBrk="0" hangingPunct="1">
              <a:lnSpc>
                <a:spcPct val="100000"/>
              </a:lnSpc>
              <a:spcBef>
                <a:spcPts val="0"/>
              </a:spcBef>
              <a:spcAft>
                <a:spcPts val="600"/>
              </a:spcAft>
              <a:buClrTx/>
              <a:buSzPct val="100000"/>
              <a:buFontTx/>
              <a:buChar char="•"/>
              <a:tabLst/>
              <a:defRPr/>
            </a:pPr>
            <a:r>
              <a:rPr kumimoji="0" lang="en-US" sz="2000" b="0" i="0" u="none" strike="noStrike" kern="1200" cap="none" spc="0" normalizeH="0" baseline="0" noProof="0" dirty="0">
                <a:ln>
                  <a:noFill/>
                </a:ln>
                <a:solidFill>
                  <a:srgbClr val="1F1D1E"/>
                </a:solidFill>
                <a:effectLst/>
                <a:uLnTx/>
                <a:uFillTx/>
                <a:latin typeface="Calibri"/>
              </a:rPr>
              <a:t>"liquidation" language and a contingent amount point to § 736.</a:t>
            </a:r>
          </a:p>
        </p:txBody>
      </p:sp>
      <p:sp>
        <p:nvSpPr>
          <p:cNvPr id="7" name="Shape 5">
            <a:extLst>
              <a:ext uri="{FF2B5EF4-FFF2-40B4-BE49-F238E27FC236}">
                <a16:creationId xmlns:a16="http://schemas.microsoft.com/office/drawing/2014/main" id="{006D5062-B3F3-9BD2-8E14-621C5E658FA7}"/>
              </a:ext>
            </a:extLst>
          </p:cNvPr>
          <p:cNvSpPr/>
          <p:nvPr/>
        </p:nvSpPr>
        <p:spPr>
          <a:xfrm>
            <a:off x="7173798" y="4892040"/>
            <a:ext cx="4439082" cy="914400"/>
          </a:xfrm>
          <a:prstGeom prst="roundRect">
            <a:avLst>
              <a:gd name="adj" fmla="val 8000"/>
            </a:avLst>
          </a:prstGeom>
          <a:solidFill>
            <a:schemeClr val="accent1"/>
          </a:solidFill>
          <a:ln w="12700">
            <a:solidFill>
              <a:schemeClr val="accent1"/>
            </a:solidFill>
            <a:prstDash val="solid"/>
          </a:ln>
          <a:effectLst>
            <a:outerShdw blurRad="50800" dist="50800" dir="5400000" algn="ctr" rotWithShape="0">
              <a:srgbClr val="000000">
                <a:alpha val="99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F1D1E"/>
              </a:solidFill>
              <a:effectLst/>
              <a:uLnTx/>
              <a:uFillTx/>
              <a:latin typeface="Calibri"/>
              <a:ea typeface="+mn-ea"/>
              <a:cs typeface="+mn-cs"/>
            </a:endParaRPr>
          </a:p>
        </p:txBody>
      </p:sp>
      <p:sp>
        <p:nvSpPr>
          <p:cNvPr id="8" name="Text 6">
            <a:extLst>
              <a:ext uri="{FF2B5EF4-FFF2-40B4-BE49-F238E27FC236}">
                <a16:creationId xmlns:a16="http://schemas.microsoft.com/office/drawing/2014/main" id="{7EEDBBCA-2481-1C43-91F9-33840B56B9B4}"/>
              </a:ext>
            </a:extLst>
          </p:cNvPr>
          <p:cNvSpPr txBox="1"/>
          <p:nvPr/>
        </p:nvSpPr>
        <p:spPr>
          <a:xfrm>
            <a:off x="7277492" y="4892040"/>
            <a:ext cx="4106787"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mn-cs"/>
              </a:rPr>
              <a:t>Either way, fresh basis means little gain except on IRD. The partnership itself continues (§ 708), and a buy-sell price fixed at death can keep ongoing income from being IRD.</a:t>
            </a:r>
            <a:endParaRPr kumimoji="0" lang="en-US" sz="1400" b="0" i="0" u="none" strike="noStrike" kern="1200" cap="none" spc="0" normalizeH="0" baseline="0" noProof="0" dirty="0">
              <a:ln>
                <a:noFill/>
              </a:ln>
              <a:solidFill>
                <a:srgbClr val="1F1D1E"/>
              </a:solidFill>
              <a:effectLst/>
              <a:uLnTx/>
              <a:uFillTx/>
              <a:latin typeface="Calibri"/>
              <a:ea typeface="+mn-ea"/>
              <a:cs typeface="+mn-cs"/>
            </a:endParaRPr>
          </a:p>
        </p:txBody>
      </p:sp>
      <p:sp>
        <p:nvSpPr>
          <p:cNvPr id="9" name="Text 7">
            <a:extLst>
              <a:ext uri="{FF2B5EF4-FFF2-40B4-BE49-F238E27FC236}">
                <a16:creationId xmlns:a16="http://schemas.microsoft.com/office/drawing/2014/main" id="{5F84873E-1AE5-6E6A-7425-1843CB84C091}"/>
              </a:ext>
            </a:extLst>
          </p:cNvPr>
          <p:cNvSpPr txBox="1"/>
          <p:nvPr/>
        </p:nvSpPr>
        <p:spPr>
          <a:xfrm>
            <a:off x="548640" y="5989320"/>
            <a:ext cx="110642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4A4446"/>
                </a:solidFill>
                <a:effectLst/>
                <a:uLnTx/>
                <a:uFillTx/>
                <a:latin typeface="Calibri"/>
                <a:ea typeface="+mn-ea"/>
                <a:cs typeface="+mn-cs"/>
              </a:rPr>
              <a:t>Authority: 26 U.S.C. §§ 708, 736, 741, 751; Estate of Quirk, 928 F.2d 751; Emory, 374 F. Supp. 1051</a:t>
            </a:r>
            <a:endParaRPr kumimoji="0" lang="en-US" sz="1000" b="0" i="0" u="none" strike="noStrike" kern="1200" cap="none" spc="0" normalizeH="0" baseline="0" noProof="0" dirty="0">
              <a:ln>
                <a:noFill/>
              </a:ln>
              <a:solidFill>
                <a:srgbClr val="1F1D1E"/>
              </a:solidFill>
              <a:effectLst/>
              <a:uLnTx/>
              <a:uFillTx/>
              <a:latin typeface="Calibri"/>
              <a:ea typeface="+mn-ea"/>
              <a:cs typeface="+mn-cs"/>
            </a:endParaRPr>
          </a:p>
        </p:txBody>
      </p:sp>
      <p:sp>
        <p:nvSpPr>
          <p:cNvPr id="25" name="Slide Number Placeholder 0">
            <a:extLst>
              <a:ext uri="{FF2B5EF4-FFF2-40B4-BE49-F238E27FC236}">
                <a16:creationId xmlns:a16="http://schemas.microsoft.com/office/drawing/2014/main" id="{F0DB6E5D-A2A4-8A13-5FFA-452AA0129485}"/>
              </a:ext>
            </a:extLst>
          </p:cNvPr>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000" b="0" i="0" u="none" strike="noStrike" kern="1200" cap="none" spc="0" normalizeH="0" baseline="0" noProof="0">
                <a:ln>
                  <a:noFill/>
                </a:ln>
                <a:solidFill>
                  <a:srgbClr val="4A4446"/>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000" b="0" i="0" u="none" strike="noStrike" kern="1200" cap="none" spc="0" normalizeH="0" baseline="0" noProof="0" dirty="0">
              <a:ln>
                <a:noFill/>
              </a:ln>
              <a:solidFill>
                <a:srgbClr val="4A4446"/>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DC82438B-A5A0-B59F-2950-35C458672908}"/>
              </a:ext>
            </a:extLst>
          </p:cNvPr>
          <p:cNvPicPr>
            <a:picLocks noChangeAspect="1"/>
          </p:cNvPicPr>
          <p:nvPr/>
        </p:nvPicPr>
        <p:blipFill>
          <a:blip r:embed="rId3"/>
          <a:stretch>
            <a:fillRect/>
          </a:stretch>
        </p:blipFill>
        <p:spPr>
          <a:xfrm>
            <a:off x="640471" y="1380172"/>
            <a:ext cx="6362700" cy="4371975"/>
          </a:xfrm>
          <a:prstGeom prst="rect">
            <a:avLst/>
          </a:prstGeom>
          <a:effectLst>
            <a:outerShdw blurRad="50800" dist="50800" dir="5400000" algn="ctr" rotWithShape="0">
              <a:srgbClr val="000000">
                <a:alpha val="99000"/>
              </a:srgbClr>
            </a:outerShdw>
          </a:effectLst>
        </p:spPr>
      </p:pic>
    </p:spTree>
    <p:extLst>
      <p:ext uri="{BB962C8B-B14F-4D97-AF65-F5344CB8AC3E}">
        <p14:creationId xmlns:p14="http://schemas.microsoft.com/office/powerpoint/2010/main" val="240705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down)">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wipe(down)">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wipe(down)">
                                      <p:cBhvr>
                                        <p:cTn id="21" dur="500"/>
                                        <p:tgtEl>
                                          <p:spTgt spid="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wipe(down)">
                                      <p:cBhvr>
                                        <p:cTn id="26" dur="500"/>
                                        <p:tgtEl>
                                          <p:spTgt spid="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name="Slide 21">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buNone/>
            </a:pPr>
            <a:r>
              <a:rPr lang="en-US" sz="3400" b="1" dirty="0">
                <a:solidFill>
                  <a:srgbClr val="FF0000"/>
                </a:solidFill>
              </a:rPr>
              <a:t>Buying out the deceased partner</a:t>
            </a:r>
            <a:endParaRPr lang="en-US" sz="3400" dirty="0">
              <a:solidFill>
                <a:srgbClr val="FF0000"/>
              </a:solidFill>
            </a:endParaRPr>
          </a:p>
        </p:txBody>
      </p:sp>
      <p:sp>
        <p:nvSpPr>
          <p:cNvPr id="3" name="Shape 1"/>
          <p:cNvSpPr/>
          <p:nvPr/>
        </p:nvSpPr>
        <p:spPr>
          <a:xfrm>
            <a:off x="548639" y="1417320"/>
            <a:ext cx="6352903" cy="3794760"/>
          </a:xfrm>
          <a:prstGeom prst="roundRect">
            <a:avLst>
              <a:gd name="adj" fmla="val 2222"/>
            </a:avLst>
          </a:prstGeom>
          <a:solidFill>
            <a:schemeClr val="bg2"/>
          </a:solidFill>
          <a:ln w="12700">
            <a:solidFill>
              <a:schemeClr val="bg2"/>
            </a:solidFill>
            <a:prstDash val="solid"/>
          </a:ln>
          <a:effectLst>
            <a:outerShdw blurRad="50800" dist="50800" dir="5400000" algn="ctr" rotWithShape="0">
              <a:srgbClr val="000000">
                <a:alpha val="99000"/>
              </a:srgbClr>
            </a:outerShdw>
          </a:effectLst>
        </p:spPr>
        <p:txBody>
          <a:bodyPr/>
          <a:lstStyle/>
          <a:p>
            <a:endParaRPr lang="en-US" dirty="0"/>
          </a:p>
        </p:txBody>
      </p:sp>
      <p:sp>
        <p:nvSpPr>
          <p:cNvPr id="4" name="Text 2"/>
          <p:cNvSpPr txBox="1"/>
          <p:nvPr/>
        </p:nvSpPr>
        <p:spPr>
          <a:xfrm>
            <a:off x="822960" y="1645920"/>
            <a:ext cx="5741126" cy="3017520"/>
          </a:xfrm>
          <a:prstGeom prst="rect">
            <a:avLst/>
          </a:prstGeom>
          <a:noFill/>
          <a:ln/>
        </p:spPr>
        <p:txBody>
          <a:bodyPr wrap="square" lIns="0" tIns="0" rIns="0" bIns="0" rtlCol="0" anchor="t"/>
          <a:lstStyle/>
          <a:p>
            <a:pPr marL="0" indent="0">
              <a:spcAft>
                <a:spcPts val="600"/>
              </a:spcAft>
              <a:buNone/>
            </a:pPr>
            <a:r>
              <a:rPr lang="en-US" sz="2200" b="1" dirty="0">
                <a:solidFill>
                  <a:srgbClr val="FF0000"/>
                </a:solidFill>
                <a:effectLst>
                  <a:outerShdw blurRad="38100" dist="38100" dir="2700000" algn="tl">
                    <a:srgbClr val="000000">
                      <a:alpha val="43137"/>
                    </a:srgbClr>
                  </a:outerShdw>
                </a:effectLst>
                <a:latin typeface="Cambria" pitchFamily="34" charset="0"/>
                <a:ea typeface="Cambria" pitchFamily="34" charset="-122"/>
                <a:cs typeface="Cambria" pitchFamily="34" charset="-120"/>
              </a:rPr>
              <a:t>Liquidation (§ 736)</a:t>
            </a:r>
            <a:endParaRPr lang="en-US" sz="2200" dirty="0">
              <a:solidFill>
                <a:srgbClr val="FF0000"/>
              </a:solidFill>
              <a:effectLst>
                <a:outerShdw blurRad="38100" dist="38100" dir="2700000" algn="tl">
                  <a:srgbClr val="000000">
                    <a:alpha val="43137"/>
                  </a:srgbClr>
                </a:outerShdw>
              </a:effectLst>
            </a:endParaRPr>
          </a:p>
          <a:p>
            <a:pPr marL="177800" indent="-177800">
              <a:spcAft>
                <a:spcPts val="600"/>
              </a:spcAft>
              <a:buSzPct val="100000"/>
              <a:buChar char="•"/>
            </a:pPr>
            <a:r>
              <a:rPr lang="en-US" sz="2200" dirty="0">
                <a:solidFill>
                  <a:srgbClr val="FF0000"/>
                </a:solidFill>
              </a:rPr>
              <a:t>§ 736(b): </a:t>
            </a:r>
            <a:r>
              <a:rPr lang="en-US" sz="2200" dirty="0">
                <a:solidFill>
                  <a:schemeClr val="tx1"/>
                </a:solidFill>
              </a:rPr>
              <a:t>payments for the interest in partnership property are a distribution; capital gain only above basis.</a:t>
            </a:r>
            <a:endParaRPr lang="en-US" sz="2200" dirty="0"/>
          </a:p>
          <a:p>
            <a:pPr marL="177800" indent="-177800">
              <a:spcAft>
                <a:spcPts val="600"/>
              </a:spcAft>
              <a:buSzPct val="100000"/>
              <a:buChar char="•"/>
            </a:pPr>
            <a:r>
              <a:rPr lang="en-US" sz="2200" dirty="0">
                <a:solidFill>
                  <a:srgbClr val="FF0000"/>
                </a:solidFill>
              </a:rPr>
              <a:t>§ 736(a): </a:t>
            </a:r>
            <a:r>
              <a:rPr lang="en-US" sz="2200" dirty="0">
                <a:solidFill>
                  <a:schemeClr val="tx1"/>
                </a:solidFill>
              </a:rPr>
              <a:t>payments measured by income or fixed as guaranteed payments are ordinary income.</a:t>
            </a:r>
            <a:endParaRPr lang="en-US" sz="2200" dirty="0"/>
          </a:p>
          <a:p>
            <a:pPr marL="177800" indent="-177800">
              <a:spcAft>
                <a:spcPts val="600"/>
              </a:spcAft>
              <a:buSzPct val="100000"/>
              <a:buChar char="•"/>
            </a:pPr>
            <a:r>
              <a:rPr lang="en-US" sz="2200" dirty="0">
                <a:solidFill>
                  <a:schemeClr val="tx1"/>
                </a:solidFill>
              </a:rPr>
              <a:t>Unrealized receivables are ordinary, capital account is return of capital.</a:t>
            </a:r>
            <a:endParaRPr lang="en-US" sz="2200" dirty="0"/>
          </a:p>
        </p:txBody>
      </p:sp>
      <p:sp>
        <p:nvSpPr>
          <p:cNvPr id="9" name="Text 7"/>
          <p:cNvSpPr txBox="1"/>
          <p:nvPr/>
        </p:nvSpPr>
        <p:spPr>
          <a:xfrm>
            <a:off x="548640" y="5989320"/>
            <a:ext cx="11064240" cy="320040"/>
          </a:xfrm>
          <a:prstGeom prst="rect">
            <a:avLst/>
          </a:prstGeom>
          <a:noFill/>
          <a:ln/>
        </p:spPr>
        <p:txBody>
          <a:bodyPr wrap="square" lIns="0" tIns="0" rIns="0" bIns="0" rtlCol="0" anchor="ctr"/>
          <a:lstStyle/>
          <a:p>
            <a:pPr marL="0" indent="0">
              <a:buNone/>
            </a:pPr>
            <a:r>
              <a:rPr lang="en-US" sz="1000" i="1" dirty="0">
                <a:solidFill>
                  <a:schemeClr val="tx2"/>
                </a:solidFill>
              </a:rPr>
              <a:t>Authority: 26 U.S.C. §§ 708, 736, 741, 751; Estate of Quirk, 928 F.2d 751; Emory, 374 F. Supp. 1051</a:t>
            </a:r>
            <a:endParaRPr lang="en-US" sz="1000" dirty="0"/>
          </a:p>
        </p:txBody>
      </p:sp>
      <p:sp>
        <p:nvSpPr>
          <p:cNvPr id="25" name="Slide Number Placeholder 0"/>
          <p:cNvSpPr>
            <a:spLocks noGrp="1"/>
          </p:cNvSpPr>
          <p:nvPr>
            <p:ph type="sldNum" sz="quarter" idx="4294967295"/>
          </p:nvPr>
        </p:nvSpPr>
        <p:spPr>
          <a:xfrm>
            <a:off x="11064240"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48</a:t>
            </a:fld>
            <a:endParaRPr lang="en-US" dirty="0"/>
          </a:p>
        </p:txBody>
      </p:sp>
      <p:pic>
        <p:nvPicPr>
          <p:cNvPr id="6" name="Picture 5">
            <a:extLst>
              <a:ext uri="{FF2B5EF4-FFF2-40B4-BE49-F238E27FC236}">
                <a16:creationId xmlns:a16="http://schemas.microsoft.com/office/drawing/2014/main" id="{1CA1D381-A547-A10E-070F-F2EF56AF8B01}"/>
              </a:ext>
            </a:extLst>
          </p:cNvPr>
          <p:cNvPicPr>
            <a:picLocks noChangeAspect="1"/>
          </p:cNvPicPr>
          <p:nvPr/>
        </p:nvPicPr>
        <p:blipFill>
          <a:blip r:embed="rId3"/>
          <a:stretch>
            <a:fillRect/>
          </a:stretch>
        </p:blipFill>
        <p:spPr>
          <a:xfrm>
            <a:off x="7424056" y="1516380"/>
            <a:ext cx="3640183" cy="3695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left)">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ipe(left)">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wipe(left)">
                                      <p:cBhvr>
                                        <p:cTn id="26"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411480"/>
            <a:ext cx="10698480" cy="822960"/>
          </a:xfrm>
          <a:prstGeom prst="rect">
            <a:avLst/>
          </a:prstGeom>
          <a:noFill/>
          <a:ln/>
        </p:spPr>
        <p:txBody>
          <a:bodyPr wrap="square" rtlCol="0" anchor="ctr"/>
          <a:lstStyle/>
          <a:p>
            <a:pPr marL="0" indent="0">
              <a:buNone/>
            </a:pPr>
            <a:r>
              <a:rPr lang="en-US" sz="3600" b="1" dirty="0">
                <a:solidFill>
                  <a:srgbClr val="FF0000"/>
                </a:solidFill>
              </a:rPr>
              <a:t>Key takeaways</a:t>
            </a:r>
            <a:endParaRPr lang="en-US" sz="3600" dirty="0">
              <a:solidFill>
                <a:srgbClr val="FF0000"/>
              </a:solidFill>
            </a:endParaRPr>
          </a:p>
        </p:txBody>
      </p:sp>
      <p:sp>
        <p:nvSpPr>
          <p:cNvPr id="3" name="Text 1"/>
          <p:cNvSpPr txBox="1"/>
          <p:nvPr/>
        </p:nvSpPr>
        <p:spPr>
          <a:xfrm>
            <a:off x="979714" y="1527265"/>
            <a:ext cx="10202091" cy="4480560"/>
          </a:xfrm>
          <a:prstGeom prst="rect">
            <a:avLst/>
          </a:prstGeom>
          <a:noFill/>
          <a:ln/>
        </p:spPr>
        <p:txBody>
          <a:bodyPr wrap="square" lIns="0" tIns="0" rIns="0" bIns="0" rtlCol="0" anchor="t"/>
          <a:lstStyle/>
          <a:p>
            <a:pPr marL="342900" indent="-342900">
              <a:spcAft>
                <a:spcPts val="1000"/>
              </a:spcAft>
              <a:buClr>
                <a:srgbClr val="FF0000"/>
              </a:buClr>
              <a:buSzPct val="100000"/>
              <a:buFont typeface="Wingdings" panose="05000000000000000000" pitchFamily="2" charset="2"/>
              <a:buChar char="§"/>
            </a:pPr>
            <a:r>
              <a:rPr lang="en-US" sz="2400" dirty="0">
                <a:solidFill>
                  <a:schemeClr val="bg1"/>
                </a:solidFill>
              </a:rPr>
              <a:t>The fiduciary files a final return for the period the decedent was alive.</a:t>
            </a:r>
            <a:endParaRPr lang="en-US" sz="2400" dirty="0"/>
          </a:p>
          <a:p>
            <a:pPr marL="342900" indent="-342900">
              <a:spcAft>
                <a:spcPts val="1000"/>
              </a:spcAft>
              <a:buClr>
                <a:srgbClr val="FF0000"/>
              </a:buClr>
              <a:buSzPct val="100000"/>
              <a:buFont typeface="Wingdings" panose="05000000000000000000" pitchFamily="2" charset="2"/>
              <a:buChar char="§"/>
            </a:pPr>
            <a:r>
              <a:rPr lang="en-US" sz="2400" dirty="0">
                <a:solidFill>
                  <a:schemeClr val="bg1"/>
                </a:solidFill>
              </a:rPr>
              <a:t>Joint filing is available for the year of death; qualifying surviving spouse status can extend joint rates two more years.</a:t>
            </a:r>
            <a:endParaRPr lang="en-US" sz="2400" dirty="0"/>
          </a:p>
          <a:p>
            <a:pPr marL="342900" indent="-342900">
              <a:spcAft>
                <a:spcPts val="1000"/>
              </a:spcAft>
              <a:buClr>
                <a:srgbClr val="FF0000"/>
              </a:buClr>
              <a:buSzPct val="100000"/>
              <a:buFont typeface="Wingdings" panose="05000000000000000000" pitchFamily="2" charset="2"/>
              <a:buChar char="§"/>
            </a:pPr>
            <a:r>
              <a:rPr lang="en-US" sz="2400" dirty="0">
                <a:solidFill>
                  <a:schemeClr val="bg1"/>
                </a:solidFill>
              </a:rPr>
              <a:t>IRD is taxed to the recipient with a § 691(c) deduction; other property takes FMV basis, IRD does not.</a:t>
            </a:r>
            <a:endParaRPr lang="en-US" sz="2400" dirty="0"/>
          </a:p>
          <a:p>
            <a:pPr marL="342900" indent="-342900">
              <a:spcAft>
                <a:spcPts val="1000"/>
              </a:spcAft>
              <a:buClr>
                <a:srgbClr val="FF0000"/>
              </a:buClr>
              <a:buSzPct val="100000"/>
              <a:buFont typeface="Wingdings" panose="05000000000000000000" pitchFamily="2" charset="2"/>
              <a:buChar char="§"/>
            </a:pPr>
            <a:r>
              <a:rPr lang="en-US" sz="2400" dirty="0">
                <a:solidFill>
                  <a:schemeClr val="bg1"/>
                </a:solidFill>
              </a:rPr>
              <a:t>Capital-loss, NOL, passive and basis-limited entity losses generally die with the decedent, so plan before death.</a:t>
            </a:r>
            <a:endParaRPr lang="en-US" sz="2400" dirty="0"/>
          </a:p>
          <a:p>
            <a:pPr marL="342900" indent="-342900">
              <a:spcAft>
                <a:spcPts val="1000"/>
              </a:spcAft>
              <a:buClr>
                <a:srgbClr val="FF0000"/>
              </a:buClr>
              <a:buSzPct val="100000"/>
              <a:buFont typeface="Wingdings" panose="05000000000000000000" pitchFamily="2" charset="2"/>
              <a:buChar char="§"/>
            </a:pPr>
            <a:r>
              <a:rPr lang="en-US" sz="2400" dirty="0">
                <a:solidFill>
                  <a:schemeClr val="bg1"/>
                </a:solidFill>
              </a:rPr>
              <a:t>Partnerships can step up inside basis via § 754; S corporations cannot and must protect their election.</a:t>
            </a:r>
            <a:endParaRPr lang="en-US" sz="2400" dirty="0"/>
          </a:p>
        </p:txBody>
      </p:sp>
      <p:sp>
        <p:nvSpPr>
          <p:cNvPr id="6" name="Text 4"/>
          <p:cNvSpPr txBox="1"/>
          <p:nvPr/>
        </p:nvSpPr>
        <p:spPr>
          <a:xfrm>
            <a:off x="731520" y="6035040"/>
            <a:ext cx="10698480" cy="365760"/>
          </a:xfrm>
          <a:prstGeom prst="rect">
            <a:avLst/>
          </a:prstGeom>
          <a:noFill/>
          <a:ln/>
        </p:spPr>
        <p:txBody>
          <a:bodyPr wrap="square" lIns="0" tIns="0" rIns="0" bIns="0" rtlCol="0" anchor="ctr"/>
          <a:lstStyle/>
          <a:p>
            <a:pPr marL="0" indent="0">
              <a:buNone/>
            </a:pPr>
            <a:r>
              <a:rPr lang="en-US" sz="1200" i="1" dirty="0">
                <a:solidFill>
                  <a:schemeClr val="accent6"/>
                </a:solidFill>
              </a:rPr>
              <a:t>Not covered: state income tax, § 1374 built-in gains tax, estate-tax valuation and the § 6166 installment election.</a:t>
            </a:r>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F08A15D-6BB9-988C-DBE6-49CF3B46292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BA2F753-25DC-9F10-66B4-E26248B56CF7}"/>
              </a:ext>
            </a:extLst>
          </p:cNvPr>
          <p:cNvSpPr txBox="1">
            <a:spLocks noChangeArrowheads="1"/>
          </p:cNvSpPr>
          <p:nvPr/>
        </p:nvSpPr>
        <p:spPr bwMode="auto">
          <a:xfrm>
            <a:off x="4323720" y="2303550"/>
            <a:ext cx="3544560" cy="1323439"/>
          </a:xfrm>
          <a:prstGeom prst="rect">
            <a:avLst/>
          </a:prstGeom>
          <a:solidFill>
            <a:schemeClr val="tx1"/>
          </a:solidFill>
          <a:ln w="9525">
            <a:noFill/>
            <a:miter lim="800000"/>
            <a:headEnd/>
            <a:tailEnd/>
          </a:ln>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chemeClr val="bg1">
                    <a:lumMod val="95000"/>
                  </a:schemeClr>
                </a:solidFill>
                <a:effectLst/>
                <a:uLnTx/>
                <a:uFillTx/>
                <a:latin typeface="Calibri"/>
                <a:ea typeface="+mn-ea"/>
                <a:cs typeface="+mn-cs"/>
              </a:rPr>
              <a:t>The End</a:t>
            </a:r>
          </a:p>
        </p:txBody>
      </p:sp>
    </p:spTree>
    <p:extLst>
      <p:ext uri="{BB962C8B-B14F-4D97-AF65-F5344CB8AC3E}">
        <p14:creationId xmlns:p14="http://schemas.microsoft.com/office/powerpoint/2010/main" val="324793923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843D7-CF0E-FEBB-7232-5EA63296A40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378DD4B-B666-3184-DBA6-2EA602B2B5C1}"/>
              </a:ext>
            </a:extLst>
          </p:cNvPr>
          <p:cNvSpPr txBox="1"/>
          <p:nvPr/>
        </p:nvSpPr>
        <p:spPr>
          <a:xfrm>
            <a:off x="5394001" y="1796242"/>
            <a:ext cx="6461029" cy="3569278"/>
          </a:xfrm>
          <a:prstGeom prst="rect">
            <a:avLst/>
          </a:prstGeom>
          <a:noFill/>
        </p:spPr>
        <p:txBody>
          <a:bodyPr>
            <a:spAutoFit/>
          </a:bodyPr>
          <a:lstStyle/>
          <a:p>
            <a:pPr marL="0" marR="0" lvl="0" indent="0" algn="ctr" defTabSz="457063"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t>If you have any questions </a:t>
            </a:r>
            <a:br>
              <a:rPr kumimoji="0" lang="en-US" sz="23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br>
            <a:r>
              <a:rPr kumimoji="0" lang="en-US" sz="23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t>regarding this Course</a:t>
            </a:r>
          </a:p>
          <a:p>
            <a:pPr marL="0" marR="0" lvl="0" indent="0" algn="ctr" defTabSz="457063" rtl="0" eaLnBrk="1" fontAlgn="auto" latinLnBrk="0" hangingPunct="1">
              <a:lnSpc>
                <a:spcPct val="100000"/>
              </a:lnSpc>
              <a:spcBef>
                <a:spcPts val="600"/>
              </a:spcBef>
              <a:spcAft>
                <a:spcPts val="600"/>
              </a:spcAft>
              <a:buClrTx/>
              <a:buSzTx/>
              <a:buFontTx/>
              <a:buNone/>
              <a:tabLst/>
              <a:defRPr/>
            </a:pPr>
            <a:r>
              <a:rPr kumimoji="0" lang="en-US" sz="2399"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rPr>
              <a:t>Martin Pezzner</a:t>
            </a:r>
            <a:br>
              <a:rPr kumimoji="0" lang="en-US" sz="23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br>
            <a:r>
              <a:rPr kumimoji="0" lang="en-US" sz="2399"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rPr>
              <a:t>mpezzner@gibperk.com</a:t>
            </a:r>
          </a:p>
          <a:p>
            <a:pPr marL="0" marR="0" lvl="0" indent="0" algn="ctr" defTabSz="457063"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rPr>
              <a:t>Ted Perkins</a:t>
            </a:r>
          </a:p>
          <a:p>
            <a:pPr marL="0" marR="0" lvl="0" indent="0" algn="ctr" defTabSz="457063"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hlinkClick r:id="rId2">
                  <a:extLst>
                    <a:ext uri="{A12FA001-AC4F-418D-AE19-62706E023703}">
                      <ahyp:hlinkClr xmlns:ahyp="http://schemas.microsoft.com/office/drawing/2018/hyperlinkcolor" val="tx"/>
                    </a:ext>
                  </a:extLst>
                </a:hlinkClick>
              </a:rPr>
              <a:t>tperkins@gibperk.com</a:t>
            </a:r>
            <a:endParaRPr kumimoji="0" lang="en-US" sz="2399"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endParaRPr>
          </a:p>
          <a:p>
            <a:pPr marL="0" marR="0" lvl="0" indent="0" algn="ctr" defTabSz="457063" rtl="0" eaLnBrk="1" fontAlgn="auto" latinLnBrk="0" hangingPunct="1">
              <a:lnSpc>
                <a:spcPct val="100000"/>
              </a:lnSpc>
              <a:spcBef>
                <a:spcPts val="0"/>
              </a:spcBef>
              <a:spcAft>
                <a:spcPts val="0"/>
              </a:spcAft>
              <a:buClrTx/>
              <a:buSzTx/>
              <a:buFontTx/>
              <a:buNone/>
              <a:tabLst/>
              <a:defRPr/>
            </a:pPr>
            <a:r>
              <a:rPr kumimoji="0" lang="en-US" sz="23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t>or</a:t>
            </a:r>
            <a:br>
              <a:rPr kumimoji="0" lang="en-US" sz="2399" b="0" i="0" u="none" strike="noStrike" kern="1200" cap="none" spc="0" normalizeH="0" baseline="0" noProof="0" dirty="0">
                <a:ln>
                  <a:noFill/>
                </a:ln>
                <a:solidFill>
                  <a:prstClr val="black"/>
                </a:solidFill>
                <a:effectLst/>
                <a:uLnTx/>
                <a:uFillTx/>
                <a:latin typeface="Arial Nova Cond" panose="020B0506020202020204" pitchFamily="34" charset="0"/>
                <a:ea typeface="+mn-ea"/>
                <a:cs typeface="Aparajita" panose="020B0604020202020204" pitchFamily="34" charset="0"/>
              </a:rPr>
            </a:br>
            <a:r>
              <a:rPr kumimoji="0" lang="en-US" sz="2399"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ova Cond" panose="020B0506020202020204" pitchFamily="34" charset="0"/>
                <a:ea typeface="+mn-ea"/>
                <a:cs typeface="Aparajita" panose="020B0604020202020204" pitchFamily="34" charset="0"/>
              </a:rPr>
              <a:t>(610) 565-1708 Ext. 104 </a:t>
            </a:r>
            <a:br>
              <a:rPr kumimoji="0" lang="en-US" sz="2399"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parajita" panose="020B0604020202020204" pitchFamily="34" charset="0"/>
                <a:ea typeface="+mn-ea"/>
                <a:cs typeface="Aparajita" panose="020B0604020202020204" pitchFamily="34" charset="0"/>
              </a:rPr>
            </a:br>
            <a:endParaRPr kumimoji="0" lang="en-US" sz="2399" b="0" i="0" u="none" strike="noStrike" kern="1200" cap="none" spc="0" normalizeH="0" baseline="0" noProof="0" dirty="0">
              <a:ln>
                <a:noFill/>
              </a:ln>
              <a:solidFill>
                <a:prstClr val="black"/>
              </a:solidFill>
              <a:effectLst/>
              <a:uLnTx/>
              <a:uFillTx/>
              <a:latin typeface="Aparajita" panose="020B0604020202020204" pitchFamily="34" charset="0"/>
              <a:ea typeface="+mn-ea"/>
              <a:cs typeface="Aparajita" panose="020B0604020202020204" pitchFamily="34" charset="0"/>
            </a:endParaRPr>
          </a:p>
        </p:txBody>
      </p:sp>
      <p:sp>
        <p:nvSpPr>
          <p:cNvPr id="3" name="AutoShape 4" descr="http://downloads.animationfactory.com/download/question_md_clr.gif?t=1447862876&amp;m=32992063&amp;h=bda19fe6a9044b512d4721be56c0e5d5">
            <a:extLst>
              <a:ext uri="{FF2B5EF4-FFF2-40B4-BE49-F238E27FC236}">
                <a16:creationId xmlns:a16="http://schemas.microsoft.com/office/drawing/2014/main" id="{D7AA9649-9AA9-23CF-B979-F40573E31F71}"/>
              </a:ext>
            </a:extLst>
          </p:cNvPr>
          <p:cNvSpPr>
            <a:spLocks noChangeAspect="1" noChangeArrowheads="1"/>
          </p:cNvSpPr>
          <p:nvPr/>
        </p:nvSpPr>
        <p:spPr bwMode="auto">
          <a:xfrm>
            <a:off x="1572803" y="-135597"/>
            <a:ext cx="228540" cy="304721"/>
          </a:xfrm>
          <a:prstGeom prst="rect">
            <a:avLst/>
          </a:prstGeom>
          <a:noFill/>
          <a:extLst>
            <a:ext uri="{909E8E84-426E-40DD-AFC4-6F175D3DCCD1}">
              <a14:hiddenFill xmlns:a14="http://schemas.microsoft.com/office/drawing/2010/main">
                <a:solidFill>
                  <a:srgbClr val="FFFFFF"/>
                </a:solidFill>
              </a14:hiddenFill>
            </a:ext>
          </a:extLst>
        </p:spPr>
        <p:txBody>
          <a:bodyPr/>
          <a:lstStyle/>
          <a:p>
            <a:pPr marL="0" marR="0" lvl="0" indent="0" algn="l" defTabSz="4570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6C5B226-A0B1-DFEC-1EB1-5DF008E92F6D}"/>
              </a:ext>
            </a:extLst>
          </p:cNvPr>
          <p:cNvSpPr>
            <a:spLocks noGrp="1"/>
          </p:cNvSpPr>
          <p:nvPr>
            <p:ph type="title"/>
          </p:nvPr>
        </p:nvSpPr>
        <p:spPr>
          <a:xfrm>
            <a:off x="5269868" y="310729"/>
            <a:ext cx="6303908" cy="1485513"/>
          </a:xfrm>
        </p:spPr>
        <p:txBody>
          <a:bodyPr rtlCol="0">
            <a:normAutofit/>
          </a:bodyPr>
          <a:lstStyle/>
          <a:p>
            <a:pPr algn="ctr">
              <a:defRPr/>
            </a:pPr>
            <a:r>
              <a:rPr lang="en-US" sz="4799" b="1" dirty="0">
                <a:solidFill>
                  <a:srgbClr val="C00000"/>
                </a:solidFill>
                <a:effectLst>
                  <a:outerShdw blurRad="38100" dist="38100" dir="2700000" algn="tl">
                    <a:srgbClr val="000000">
                      <a:alpha val="43137"/>
                    </a:srgbClr>
                  </a:outerShdw>
                </a:effectLst>
                <a:latin typeface="Arial Nova Cond Light" panose="020B0604020202020204" pitchFamily="34" charset="0"/>
              </a:rPr>
              <a:t>Questions</a:t>
            </a:r>
          </a:p>
        </p:txBody>
      </p:sp>
      <p:pic>
        <p:nvPicPr>
          <p:cNvPr id="5" name="Picture 4">
            <a:extLst>
              <a:ext uri="{FF2B5EF4-FFF2-40B4-BE49-F238E27FC236}">
                <a16:creationId xmlns:a16="http://schemas.microsoft.com/office/drawing/2014/main" id="{85770EA3-59C0-94E7-56A1-EAA7014091E0}"/>
              </a:ext>
            </a:extLst>
          </p:cNvPr>
          <p:cNvPicPr>
            <a:picLocks noChangeAspect="1"/>
          </p:cNvPicPr>
          <p:nvPr/>
        </p:nvPicPr>
        <p:blipFill>
          <a:blip r:embed="rId3"/>
          <a:stretch>
            <a:fillRect/>
          </a:stretch>
        </p:blipFill>
        <p:spPr>
          <a:xfrm>
            <a:off x="1019175" y="790575"/>
            <a:ext cx="5276850" cy="5276850"/>
          </a:xfrm>
          <a:prstGeom prst="rect">
            <a:avLst/>
          </a:prstGeom>
        </p:spPr>
      </p:pic>
    </p:spTree>
    <p:extLst>
      <p:ext uri="{BB962C8B-B14F-4D97-AF65-F5344CB8AC3E}">
        <p14:creationId xmlns:p14="http://schemas.microsoft.com/office/powerpoint/2010/main" val="4162285958"/>
      </p:ext>
    </p:extLst>
  </p:cSld>
  <p:clrMapOvr>
    <a:masterClrMapping/>
  </p:clrMapOvr>
  <p:transition spd="slow">
    <p:cove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16AF8-BE9A-CBBD-95AB-3B4E0A74C44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8AE6288-3188-5455-255C-CC1466A4D401}"/>
              </a:ext>
            </a:extLst>
          </p:cNvPr>
          <p:cNvSpPr txBox="1"/>
          <p:nvPr/>
        </p:nvSpPr>
        <p:spPr>
          <a:xfrm>
            <a:off x="2363172" y="991357"/>
            <a:ext cx="324044" cy="830781"/>
          </a:xfrm>
          <a:prstGeom prst="rect">
            <a:avLst/>
          </a:prstGeom>
          <a:noFill/>
        </p:spPr>
        <p:txBody>
          <a:bodyPr wrap="non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4799" b="0" i="0" u="none" strike="noStrike" kern="1200" cap="none" spc="0" normalizeH="0" baseline="0" noProof="0" dirty="0">
                <a:ln>
                  <a:noFill/>
                </a:ln>
                <a:solidFill>
                  <a:srgbClr val="FF0000"/>
                </a:solidFill>
                <a:effectLst/>
                <a:uLnTx/>
                <a:uFillTx/>
                <a:latin typeface="Calibri"/>
                <a:ea typeface="+mn-ea"/>
                <a:cs typeface="+mn-cs"/>
              </a:rPr>
              <a:t> </a:t>
            </a:r>
          </a:p>
        </p:txBody>
      </p:sp>
      <p:sp>
        <p:nvSpPr>
          <p:cNvPr id="12" name="TextBox 11">
            <a:extLst>
              <a:ext uri="{FF2B5EF4-FFF2-40B4-BE49-F238E27FC236}">
                <a16:creationId xmlns:a16="http://schemas.microsoft.com/office/drawing/2014/main" id="{8583B73F-0A45-4472-C01C-1C6A06B9398F}"/>
              </a:ext>
            </a:extLst>
          </p:cNvPr>
          <p:cNvSpPr txBox="1"/>
          <p:nvPr/>
        </p:nvSpPr>
        <p:spPr>
          <a:xfrm>
            <a:off x="5982444" y="1852051"/>
            <a:ext cx="5713512" cy="2922851"/>
          </a:xfrm>
          <a:prstGeom prst="rect">
            <a:avLst/>
          </a:prstGeom>
          <a:noFill/>
        </p:spPr>
        <p:txBody>
          <a:bodyPr>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2799" b="1" i="1" u="none" strike="noStrike" kern="1200" cap="all"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COURSE EVALUATION</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999" b="0" i="0" u="none" strike="noStrike" kern="1200" cap="none" spc="0" normalizeH="0" baseline="0" noProof="0" dirty="0">
                <a:ln>
                  <a:noFill/>
                </a:ln>
                <a:solidFill>
                  <a:srgbClr val="000000"/>
                </a:solidFill>
                <a:effectLst/>
                <a:uLnTx/>
                <a:uFillTx/>
                <a:latin typeface="Arial Nova Cond Light" panose="020B0306020202020204" pitchFamily="34" charset="0"/>
                <a:ea typeface="+mn-ea"/>
                <a:cs typeface="+mn-cs"/>
              </a:rPr>
              <a:t>Thank you for attending our program.</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999" b="0" i="0" u="none" strike="noStrike" kern="1200" cap="none" spc="0" normalizeH="0" baseline="0" noProof="0" dirty="0">
              <a:ln>
                <a:noFill/>
              </a:ln>
              <a:solidFill>
                <a:srgbClr val="000000"/>
              </a:solidFill>
              <a:effectLst/>
              <a:uLnTx/>
              <a:uFillTx/>
              <a:latin typeface="Arial Nova Cond Light" panose="020B0306020202020204" pitchFamily="34" charset="0"/>
              <a:ea typeface="+mn-ea"/>
              <a:cs typeface="+mn-cs"/>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999" b="0" i="0" u="none" strike="noStrike" kern="1200" cap="none" spc="0" normalizeH="0" baseline="0" noProof="0" dirty="0">
                <a:ln>
                  <a:noFill/>
                </a:ln>
                <a:solidFill>
                  <a:srgbClr val="000000"/>
                </a:solidFill>
                <a:effectLst/>
                <a:uLnTx/>
                <a:uFillTx/>
                <a:latin typeface="Arial Nova Cond Light" panose="020B0306020202020204" pitchFamily="34" charset="0"/>
                <a:ea typeface="+mn-ea"/>
                <a:cs typeface="+mn-cs"/>
              </a:rPr>
              <a:t>You will receive an email which includes a link to the materials and the link to the Evaluations within 24 hours.</a:t>
            </a:r>
          </a:p>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999" b="0" i="0" u="none" strike="noStrike" kern="1200" cap="none" spc="0" normalizeH="0" baseline="0" noProof="0" dirty="0">
              <a:ln>
                <a:noFill/>
              </a:ln>
              <a:solidFill>
                <a:srgbClr val="000000"/>
              </a:solidFill>
              <a:effectLst/>
              <a:uLnTx/>
              <a:uFillTx/>
              <a:latin typeface="Arial Nova Cond Light" panose="020B0306020202020204" pitchFamily="34" charset="0"/>
              <a:ea typeface="+mn-ea"/>
              <a:cs typeface="+mn-cs"/>
            </a:endParaRP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999" b="0" i="0" u="none" strike="noStrike" kern="1200" cap="none" spc="0" normalizeH="0" baseline="0" noProof="0" dirty="0">
                <a:ln>
                  <a:noFill/>
                </a:ln>
                <a:solidFill>
                  <a:srgbClr val="000000"/>
                </a:solidFill>
                <a:effectLst/>
                <a:uLnTx/>
                <a:uFillTx/>
                <a:latin typeface="Arial Nova Cond Light" panose="020B0306020202020204" pitchFamily="34" charset="0"/>
                <a:ea typeface="+mn-ea"/>
                <a:cs typeface="+mn-cs"/>
              </a:rPr>
              <a:t>Please fill out the form, which helps us comply with the requirements of issuing CPE and CLE in various jurisdictions.</a:t>
            </a:r>
          </a:p>
        </p:txBody>
      </p:sp>
      <p:pic>
        <p:nvPicPr>
          <p:cNvPr id="5" name="Picture 4">
            <a:extLst>
              <a:ext uri="{FF2B5EF4-FFF2-40B4-BE49-F238E27FC236}">
                <a16:creationId xmlns:a16="http://schemas.microsoft.com/office/drawing/2014/main" id="{60925508-2B63-4167-F13C-C7751F6BF343}"/>
              </a:ext>
            </a:extLst>
          </p:cNvPr>
          <p:cNvPicPr>
            <a:picLocks noChangeAspect="1"/>
          </p:cNvPicPr>
          <p:nvPr/>
        </p:nvPicPr>
        <p:blipFill>
          <a:blip r:embed="rId2"/>
          <a:stretch>
            <a:fillRect/>
          </a:stretch>
        </p:blipFill>
        <p:spPr>
          <a:xfrm>
            <a:off x="619125" y="790575"/>
            <a:ext cx="5276850" cy="5276850"/>
          </a:xfrm>
          <a:prstGeom prst="rect">
            <a:avLst/>
          </a:prstGeom>
        </p:spPr>
      </p:pic>
    </p:spTree>
    <p:extLst>
      <p:ext uri="{BB962C8B-B14F-4D97-AF65-F5344CB8AC3E}">
        <p14:creationId xmlns:p14="http://schemas.microsoft.com/office/powerpoint/2010/main" val="1372271557"/>
      </p:ext>
    </p:extLst>
  </p:cSld>
  <p:clrMapOvr>
    <a:masterClrMapping/>
  </p:clrMapOvr>
  <p:transition spd="slow">
    <p:cover/>
  </p:transition>
</p:sld>
</file>

<file path=ppt/theme/theme1.xml><?xml version="1.0" encoding="utf-8"?>
<a:theme xmlns:a="http://schemas.openxmlformats.org/drawingml/2006/main" name="Estate Counsel">
  <a:themeElements>
    <a:clrScheme name="Estate Counsel">
      <a:dk1>
        <a:srgbClr val="1F1D1E"/>
      </a:dk1>
      <a:lt1>
        <a:srgbClr val="FFFFFF"/>
      </a:lt1>
      <a:dk2>
        <a:srgbClr val="4A4446"/>
      </a:dk2>
      <a:lt2>
        <a:srgbClr val="F2EFEF"/>
      </a:lt2>
      <a:accent1>
        <a:srgbClr val="6B1E2B"/>
      </a:accent1>
      <a:accent2>
        <a:srgbClr val="B08D57"/>
      </a:accent2>
      <a:accent3>
        <a:srgbClr val="4E5D6C"/>
      </a:accent3>
      <a:accent4>
        <a:srgbClr val="8C3B4A"/>
      </a:accent4>
      <a:accent5>
        <a:srgbClr val="6F8574"/>
      </a:accent5>
      <a:accent6>
        <a:srgbClr val="C9C2BA"/>
      </a:accent6>
      <a:hlink>
        <a:srgbClr val="6B1E2B"/>
      </a:hlink>
      <a:folHlink>
        <a:srgbClr val="8C3B4A"/>
      </a:folHlink>
    </a:clrScheme>
    <a:fontScheme name="Estate Counsel">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846046BF023E43A2E77224FA0ACF22" ma:contentTypeVersion="19" ma:contentTypeDescription="Create a new document." ma:contentTypeScope="" ma:versionID="4710f052400122a66fe436188dffd2da">
  <xsd:schema xmlns:xsd="http://www.w3.org/2001/XMLSchema" xmlns:xs="http://www.w3.org/2001/XMLSchema" xmlns:p="http://schemas.microsoft.com/office/2006/metadata/properties" xmlns:ns2="1bdd49f8-a891-4628-a62b-e60ec63d1260" xmlns:ns3="770f7398-806f-4366-9b4d-bded2c0533bd" targetNamespace="http://schemas.microsoft.com/office/2006/metadata/properties" ma:root="true" ma:fieldsID="c20e16caf156862546a4db82ac3ecee3" ns2:_="" ns3:_="">
    <xsd:import namespace="1bdd49f8-a891-4628-a62b-e60ec63d1260"/>
    <xsd:import namespace="770f7398-806f-4366-9b4d-bded2c0533b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dd49f8-a891-4628-a62b-e60ec63d12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48ef1bc-be92-4de9-85fe-54fee636f3df"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descrip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0f7398-806f-4366-9b4d-bded2c0533bd"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27789da4-3fdb-4f8c-ab00-a0578073f1b6}" ma:internalName="TaxCatchAll" ma:showField="CatchAllData" ma:web="770f7398-806f-4366-9b4d-bded2c0533bd">
      <xsd:complexType>
        <xsd:complexContent>
          <xsd:extension base="dms:MultiChoiceLookup">
            <xsd:sequence>
              <xsd:element name="Value" type="dms:Lookup" maxOccurs="unbounded" minOccurs="0" nillable="true"/>
            </xsd:sequence>
          </xsd:extension>
        </xsd:complexContent>
      </xsd:complex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70f7398-806f-4366-9b4d-bded2c0533bd" xsi:nil="true"/>
    <lcf76f155ced4ddcb4097134ff3c332f xmlns="1bdd49f8-a891-4628-a62b-e60ec63d126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272DB7E-4BE0-4D4C-8FE8-DC2BAD026A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dd49f8-a891-4628-a62b-e60ec63d1260"/>
    <ds:schemaRef ds:uri="770f7398-806f-4366-9b4d-bded2c0533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5022648-8E59-4354-99E0-D0531B4D1967}">
  <ds:schemaRefs>
    <ds:schemaRef ds:uri="http://schemas.microsoft.com/sharepoint/v3/contenttype/forms"/>
  </ds:schemaRefs>
</ds:datastoreItem>
</file>

<file path=customXml/itemProps3.xml><?xml version="1.0" encoding="utf-8"?>
<ds:datastoreItem xmlns:ds="http://schemas.openxmlformats.org/officeDocument/2006/customXml" ds:itemID="{2944D2B6-8FF8-4B5C-995E-68A71FAB5271}">
  <ds:schemaRefs>
    <ds:schemaRef ds:uri="http://purl.org/dc/elements/1.1/"/>
    <ds:schemaRef ds:uri="http://purl.org/dc/dcmitype/"/>
    <ds:schemaRef ds:uri="http://www.w3.org/XML/1998/namespace"/>
    <ds:schemaRef ds:uri="http://schemas.microsoft.com/office/2006/documentManagement/types"/>
    <ds:schemaRef ds:uri="http://purl.org/dc/terms/"/>
    <ds:schemaRef ds:uri="http://schemas.microsoft.com/office/infopath/2007/PartnerControls"/>
    <ds:schemaRef ds:uri="1bdd49f8-a891-4628-a62b-e60ec63d1260"/>
    <ds:schemaRef ds:uri="http://schemas.openxmlformats.org/package/2006/metadata/core-properties"/>
    <ds:schemaRef ds:uri="770f7398-806f-4366-9b4d-bded2c0533bd"/>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576</TotalTime>
  <Words>5382</Words>
  <Application>Microsoft Office PowerPoint</Application>
  <PresentationFormat>Widescreen</PresentationFormat>
  <Paragraphs>539</Paragraphs>
  <Slides>52</Slides>
  <Notes>39</Notes>
  <HiddenSlides>0</HiddenSlides>
  <MMClips>0</MMClips>
  <ScaleCrop>false</ScaleCrop>
  <HeadingPairs>
    <vt:vector size="6" baseType="variant">
      <vt:variant>
        <vt:lpstr>Fonts Used</vt:lpstr>
      </vt:variant>
      <vt:variant>
        <vt:i4>19</vt:i4>
      </vt:variant>
      <vt:variant>
        <vt:lpstr>Theme</vt:lpstr>
      </vt:variant>
      <vt:variant>
        <vt:i4>4</vt:i4>
      </vt:variant>
      <vt:variant>
        <vt:lpstr>Slide Titles</vt:lpstr>
      </vt:variant>
      <vt:variant>
        <vt:i4>52</vt:i4>
      </vt:variant>
    </vt:vector>
  </HeadingPairs>
  <TitlesOfParts>
    <vt:vector size="75" baseType="lpstr">
      <vt:lpstr>Abadi Extra Light</vt:lpstr>
      <vt:lpstr>Aparajita</vt:lpstr>
      <vt:lpstr>Aptos</vt:lpstr>
      <vt:lpstr>Aptos Display</vt:lpstr>
      <vt:lpstr>Arial</vt:lpstr>
      <vt:lpstr>Arial Narrow</vt:lpstr>
      <vt:lpstr>Arial Nova Cond</vt:lpstr>
      <vt:lpstr>Arial Nova Cond Light</vt:lpstr>
      <vt:lpstr>Arial Nova Light</vt:lpstr>
      <vt:lpstr>Bernard MT Condensed</vt:lpstr>
      <vt:lpstr>Brush Script MT</vt:lpstr>
      <vt:lpstr>Calibri</vt:lpstr>
      <vt:lpstr>Calibri Light</vt:lpstr>
      <vt:lpstr>Cambria</vt:lpstr>
      <vt:lpstr>Franklin Gothic Book</vt:lpstr>
      <vt:lpstr>Gill Sans MT</vt:lpstr>
      <vt:lpstr>High Tower Text</vt:lpstr>
      <vt:lpstr>Times New Roman</vt:lpstr>
      <vt:lpstr>Wingdings</vt:lpstr>
      <vt:lpstr>Estate Counsel</vt:lpstr>
      <vt:lpstr>1_Office Theme</vt:lpstr>
      <vt:lpstr>1_Default Design</vt:lpstr>
      <vt:lpstr>4_Office Theme</vt:lpstr>
      <vt:lpstr>PowerPoint Presentation</vt:lpstr>
      <vt:lpstr>PowerPoint Presentation</vt:lpstr>
      <vt:lpstr>PowerPoint Presentation</vt:lpstr>
      <vt:lpstr>PowerPoint Presentation</vt:lpstr>
      <vt:lpstr>PowerPoint Presentation</vt:lpstr>
      <vt:lpstr>YourOnLineProfessor.net </vt:lpstr>
      <vt:lpstr>PowerPoint Presentation</vt:lpstr>
      <vt:lpstr>PowerPoint Presentation</vt:lpstr>
      <vt:lpstr>PowerPoint Presentation</vt:lpstr>
      <vt:lpstr>PowerPoint Presentation</vt:lpstr>
      <vt:lpstr>PowerPoint Presentation</vt:lpstr>
      <vt:lpstr>PowerPoint Presentation</vt:lpstr>
      <vt:lpstr>Questions</vt:lpstr>
      <vt:lpstr>PowerPoint Presentation</vt:lpstr>
      <vt:lpstr>The Decedent’s Final Return</vt:lpstr>
      <vt:lpstr>The short answer</vt:lpstr>
      <vt:lpstr>The decedent's final return</vt:lpstr>
      <vt:lpstr>The decedent's final return</vt:lpstr>
      <vt:lpstr>A joint return for the year of death</vt:lpstr>
      <vt:lpstr>A joint return for the year of death</vt:lpstr>
      <vt:lpstr>The surviving spouse's filing status</vt:lpstr>
      <vt:lpstr>Income in respect of a decedent</vt:lpstr>
      <vt:lpstr>Basis of the decedent's prop    y</vt:lpstr>
      <vt:lpstr>Carryovers don't pass to the estate or spouse</vt:lpstr>
      <vt:lpstr>Medical expenses paid by the estate</vt:lpstr>
      <vt:lpstr>PowerPoint Presentation</vt:lpstr>
      <vt:lpstr>The Estate as a Taxpayer</vt:lpstr>
      <vt:lpstr>The Estate as a Taxpayer</vt:lpstr>
      <vt:lpstr>The Estate as a Taxpayer</vt:lpstr>
      <vt:lpstr>The decedent's final return</vt:lpstr>
      <vt:lpstr>The Estate as a Taxpayer</vt:lpstr>
      <vt:lpstr>The Estate as a Taxpayer</vt:lpstr>
      <vt:lpstr>The Estate as a Taxpayer</vt:lpstr>
      <vt:lpstr>PowerPoint Presentation</vt:lpstr>
      <vt:lpstr>When an S corporation Shareholder Dies</vt:lpstr>
      <vt:lpstr>Six consequences of a shareholder's death</vt:lpstr>
      <vt:lpstr>Allocating the year of death</vt:lpstr>
      <vt:lpstr>Carry Over losses</vt:lpstr>
      <vt:lpstr>IRD in S stock</vt:lpstr>
      <vt:lpstr>Keeping the S election alive</vt:lpstr>
      <vt:lpstr>When a Partner Dies</vt:lpstr>
      <vt:lpstr>PowerPoint Presentation</vt:lpstr>
      <vt:lpstr>Partner vs. S shareholder at death</vt:lpstr>
      <vt:lpstr>The § 754 election: the partnership advantage</vt:lpstr>
      <vt:lpstr>Closing the year as to the decedent (§ 706)</vt:lpstr>
      <vt:lpstr>Partnership carry over losses</vt:lpstr>
      <vt:lpstr>Buying out the deceased partner</vt:lpstr>
      <vt:lpstr>Buying out the deceased partner</vt:lpstr>
      <vt:lpstr>Key takeaways</vt:lpstr>
      <vt:lpstr>PowerPoint Presentation</vt:lpstr>
      <vt:lpstr>Questions</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Income Tax Consequences When a Married Individual Dies</dc:title>
  <dc:subject>PptxGenJS Presentation</dc:subject>
  <dc:creator>PptxGenJS</dc:creator>
  <cp:lastModifiedBy>Edward Perkins JD, LLM, Tax (CPA)</cp:lastModifiedBy>
  <cp:revision>10</cp:revision>
  <cp:lastPrinted>2026-10-29T15:33:41Z</cp:lastPrinted>
  <dcterms:created xsi:type="dcterms:W3CDTF">2026-10-25T22:55:27Z</dcterms:created>
  <dcterms:modified xsi:type="dcterms:W3CDTF">2026-10-29T15:57:38Z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0x0101008B846046BF023E43A2E77224FA0ACF22</vt:lpwstr>
  </property>
  <property fmtid="{D5CDD505-2E9C-101B-9397-08002B2CF9AE}" pid="3" name="MediaServiceImageTags">
    <vt:lpwstr/>
  </property>
</Properties>
</file>